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69" r:id="rId2"/>
    <p:sldId id="405" r:id="rId3"/>
    <p:sldId id="411" r:id="rId4"/>
    <p:sldId id="259" r:id="rId5"/>
    <p:sldId id="264" r:id="rId6"/>
    <p:sldId id="261" r:id="rId7"/>
    <p:sldId id="268" r:id="rId8"/>
    <p:sldId id="418" r:id="rId9"/>
    <p:sldId id="419" r:id="rId10"/>
    <p:sldId id="420" r:id="rId11"/>
    <p:sldId id="421" r:id="rId12"/>
    <p:sldId id="422" r:id="rId13"/>
    <p:sldId id="423" r:id="rId14"/>
    <p:sldId id="424" r:id="rId15"/>
    <p:sldId id="425" r:id="rId16"/>
    <p:sldId id="426" r:id="rId17"/>
    <p:sldId id="427" r:id="rId18"/>
    <p:sldId id="428" r:id="rId19"/>
    <p:sldId id="429" r:id="rId20"/>
    <p:sldId id="430" r:id="rId21"/>
    <p:sldId id="431" r:id="rId22"/>
    <p:sldId id="432" r:id="rId23"/>
    <p:sldId id="434" r:id="rId24"/>
    <p:sldId id="435" r:id="rId25"/>
    <p:sldId id="436" r:id="rId26"/>
    <p:sldId id="437" r:id="rId27"/>
    <p:sldId id="296" r:id="rId28"/>
    <p:sldId id="438" r:id="rId29"/>
    <p:sldId id="406" r:id="rId30"/>
    <p:sldId id="410" r:id="rId31"/>
    <p:sldId id="301" r:id="rId32"/>
    <p:sldId id="302" r:id="rId33"/>
    <p:sldId id="439" r:id="rId34"/>
    <p:sldId id="440" r:id="rId35"/>
    <p:sldId id="441" r:id="rId36"/>
    <p:sldId id="442" r:id="rId37"/>
    <p:sldId id="443" r:id="rId38"/>
    <p:sldId id="444" r:id="rId39"/>
    <p:sldId id="351" r:id="rId40"/>
    <p:sldId id="352" r:id="rId41"/>
    <p:sldId id="353" r:id="rId42"/>
    <p:sldId id="357" r:id="rId43"/>
    <p:sldId id="358" r:id="rId44"/>
    <p:sldId id="362" r:id="rId45"/>
    <p:sldId id="400" r:id="rId46"/>
    <p:sldId id="364" r:id="rId47"/>
    <p:sldId id="365" r:id="rId48"/>
    <p:sldId id="394" r:id="rId49"/>
    <p:sldId id="369" r:id="rId50"/>
    <p:sldId id="378" r:id="rId51"/>
    <p:sldId id="380" r:id="rId52"/>
    <p:sldId id="312" r:id="rId53"/>
    <p:sldId id="407" r:id="rId54"/>
    <p:sldId id="314" r:id="rId55"/>
    <p:sldId id="417"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87" r:id="rId69"/>
    <p:sldId id="389" r:id="rId70"/>
    <p:sldId id="391" r:id="rId71"/>
    <p:sldId id="392" r:id="rId72"/>
    <p:sldId id="408" r:id="rId73"/>
    <p:sldId id="445" r:id="rId74"/>
    <p:sldId id="447" r:id="rId75"/>
    <p:sldId id="450" r:id="rId76"/>
    <p:sldId id="451" r:id="rId77"/>
    <p:sldId id="452" r:id="rId78"/>
    <p:sldId id="453" r:id="rId79"/>
    <p:sldId id="454" r:id="rId80"/>
    <p:sldId id="455" r:id="rId81"/>
    <p:sldId id="456" r:id="rId82"/>
    <p:sldId id="457" r:id="rId83"/>
    <p:sldId id="458" r:id="rId84"/>
    <p:sldId id="459" r:id="rId85"/>
    <p:sldId id="461" r:id="rId86"/>
    <p:sldId id="449" r:id="rId87"/>
    <p:sldId id="462" r:id="rId88"/>
    <p:sldId id="463" r:id="rId89"/>
    <p:sldId id="464" r:id="rId90"/>
    <p:sldId id="465" r:id="rId91"/>
    <p:sldId id="466" r:id="rId92"/>
    <p:sldId id="467" r:id="rId93"/>
  </p:sldIdLst>
  <p:sldSz cx="9144000" cy="6858000" type="screen4x3"/>
  <p:notesSz cx="6858000" cy="9144000"/>
  <p:defaultTextStyle>
    <a:defPPr>
      <a:defRPr lang="zh-CN"/>
    </a:defPPr>
    <a:lvl1pPr algn="l" rtl="0" fontAlgn="base">
      <a:spcBef>
        <a:spcPct val="0"/>
      </a:spcBef>
      <a:spcAft>
        <a:spcPct val="0"/>
      </a:spcAft>
      <a:defRPr sz="1600" kern="1200">
        <a:solidFill>
          <a:schemeClr val="tx1"/>
        </a:solidFill>
        <a:latin typeface="Times New Roman" pitchFamily="18" charset="0"/>
        <a:ea typeface="宋体" charset="-122"/>
        <a:cs typeface="+mn-cs"/>
      </a:defRPr>
    </a:lvl1pPr>
    <a:lvl2pPr marL="457200" algn="l" rtl="0" fontAlgn="base">
      <a:spcBef>
        <a:spcPct val="0"/>
      </a:spcBef>
      <a:spcAft>
        <a:spcPct val="0"/>
      </a:spcAft>
      <a:defRPr sz="1600" kern="1200">
        <a:solidFill>
          <a:schemeClr val="tx1"/>
        </a:solidFill>
        <a:latin typeface="Times New Roman" pitchFamily="18" charset="0"/>
        <a:ea typeface="宋体" charset="-122"/>
        <a:cs typeface="+mn-cs"/>
      </a:defRPr>
    </a:lvl2pPr>
    <a:lvl3pPr marL="914400" algn="l" rtl="0" fontAlgn="base">
      <a:spcBef>
        <a:spcPct val="0"/>
      </a:spcBef>
      <a:spcAft>
        <a:spcPct val="0"/>
      </a:spcAft>
      <a:defRPr sz="1600" kern="1200">
        <a:solidFill>
          <a:schemeClr val="tx1"/>
        </a:solidFill>
        <a:latin typeface="Times New Roman" pitchFamily="18" charset="0"/>
        <a:ea typeface="宋体" charset="-122"/>
        <a:cs typeface="+mn-cs"/>
      </a:defRPr>
    </a:lvl3pPr>
    <a:lvl4pPr marL="1371600" algn="l" rtl="0" fontAlgn="base">
      <a:spcBef>
        <a:spcPct val="0"/>
      </a:spcBef>
      <a:spcAft>
        <a:spcPct val="0"/>
      </a:spcAft>
      <a:defRPr sz="1600" kern="1200">
        <a:solidFill>
          <a:schemeClr val="tx1"/>
        </a:solidFill>
        <a:latin typeface="Times New Roman" pitchFamily="18" charset="0"/>
        <a:ea typeface="宋体" charset="-122"/>
        <a:cs typeface="+mn-cs"/>
      </a:defRPr>
    </a:lvl4pPr>
    <a:lvl5pPr marL="1828800" algn="l" rtl="0" fontAlgn="base">
      <a:spcBef>
        <a:spcPct val="0"/>
      </a:spcBef>
      <a:spcAft>
        <a:spcPct val="0"/>
      </a:spcAft>
      <a:defRPr sz="1600" kern="1200">
        <a:solidFill>
          <a:schemeClr val="tx1"/>
        </a:solidFill>
        <a:latin typeface="Times New Roman" pitchFamily="18" charset="0"/>
        <a:ea typeface="宋体" charset="-122"/>
        <a:cs typeface="+mn-cs"/>
      </a:defRPr>
    </a:lvl5pPr>
    <a:lvl6pPr marL="2286000" algn="l" defTabSz="914400" rtl="0" eaLnBrk="1" latinLnBrk="0" hangingPunct="1">
      <a:defRPr sz="1600" kern="1200">
        <a:solidFill>
          <a:schemeClr val="tx1"/>
        </a:solidFill>
        <a:latin typeface="Times New Roman" pitchFamily="18" charset="0"/>
        <a:ea typeface="宋体" charset="-122"/>
        <a:cs typeface="+mn-cs"/>
      </a:defRPr>
    </a:lvl6pPr>
    <a:lvl7pPr marL="2743200" algn="l" defTabSz="914400" rtl="0" eaLnBrk="1" latinLnBrk="0" hangingPunct="1">
      <a:defRPr sz="1600" kern="1200">
        <a:solidFill>
          <a:schemeClr val="tx1"/>
        </a:solidFill>
        <a:latin typeface="Times New Roman" pitchFamily="18" charset="0"/>
        <a:ea typeface="宋体" charset="-122"/>
        <a:cs typeface="+mn-cs"/>
      </a:defRPr>
    </a:lvl7pPr>
    <a:lvl8pPr marL="3200400" algn="l" defTabSz="914400" rtl="0" eaLnBrk="1" latinLnBrk="0" hangingPunct="1">
      <a:defRPr sz="1600" kern="1200">
        <a:solidFill>
          <a:schemeClr val="tx1"/>
        </a:solidFill>
        <a:latin typeface="Times New Roman" pitchFamily="18" charset="0"/>
        <a:ea typeface="宋体" charset="-122"/>
        <a:cs typeface="+mn-cs"/>
      </a:defRPr>
    </a:lvl8pPr>
    <a:lvl9pPr marL="3657600" algn="l" defTabSz="914400" rtl="0" eaLnBrk="1" latinLnBrk="0" hangingPunct="1">
      <a:defRPr sz="1600" kern="1200">
        <a:solidFill>
          <a:schemeClr val="tx1"/>
        </a:solidFill>
        <a:latin typeface="Times New Roman" pitchFamily="18"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2F90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2" autoAdjust="0"/>
    <p:restoredTop sz="94660"/>
  </p:normalViewPr>
  <p:slideViewPr>
    <p:cSldViewPr>
      <p:cViewPr varScale="1">
        <p:scale>
          <a:sx n="64" d="100"/>
          <a:sy n="64" d="100"/>
        </p:scale>
        <p:origin x="-8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174.wmf"/><Relationship Id="rId4" Type="http://schemas.openxmlformats.org/officeDocument/2006/relationships/image" Target="../media/image17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image" Target="../media/image178.wmf"/><Relationship Id="rId6" Type="http://schemas.openxmlformats.org/officeDocument/2006/relationships/image" Target="../media/image183.wmf"/><Relationship Id="rId5" Type="http://schemas.openxmlformats.org/officeDocument/2006/relationships/image" Target="../media/image182.wmf"/><Relationship Id="rId4" Type="http://schemas.openxmlformats.org/officeDocument/2006/relationships/image" Target="../media/image18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image" Target="../media/image184.wmf"/><Relationship Id="rId4" Type="http://schemas.openxmlformats.org/officeDocument/2006/relationships/image" Target="../media/image18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zh-CN" altLang="en-US"/>
          </a:p>
        </p:txBody>
      </p:sp>
      <p:sp>
        <p:nvSpPr>
          <p:cNvPr id="2048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D9D77425-B19D-471F-BC4B-95444529F2AF}" type="datetimeFigureOut">
              <a:rPr lang="zh-CN" altLang="en-US"/>
              <a:pPr>
                <a:defRPr/>
              </a:pPr>
              <a:t>2014-2-15</a:t>
            </a:fld>
            <a:endParaRPr lang="en-US" altLang="zh-CN"/>
          </a:p>
        </p:txBody>
      </p:sp>
      <p:sp>
        <p:nvSpPr>
          <p:cNvPr id="18436"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048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ltLang="zh-CN"/>
          </a:p>
        </p:txBody>
      </p:sp>
      <p:sp>
        <p:nvSpPr>
          <p:cNvPr id="2048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53326C8-581A-4C8E-BD2A-99FF69FA0560}"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rrowheads="1" noTextEdit="1"/>
          </p:cNvSpPr>
          <p:nvPr>
            <p:ph type="sldImg"/>
          </p:nvPr>
        </p:nvSpPr>
        <p:spPr>
          <a:ln/>
        </p:spPr>
      </p:sp>
      <p:sp>
        <p:nvSpPr>
          <p:cNvPr id="94210" name="Rectangle 3"/>
          <p:cNvSpPr>
            <a:spLocks noGrp="1" noChangeArrowheads="1"/>
          </p:cNvSpPr>
          <p:nvPr>
            <p:ph type="body" idx="1"/>
          </p:nvPr>
        </p:nvSpPr>
        <p:spPr>
          <a:noFill/>
          <a:ln/>
        </p:spPr>
        <p:txBody>
          <a:bodyPr/>
          <a:lstStyle/>
          <a:p>
            <a:pPr eaLnBrk="1" hangingPunct="1"/>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161BE864-36CE-4B4D-BA1B-7EF0BCFCCEB0}" type="datetimeFigureOut">
              <a:rPr lang="zh-CN" altLang="en-US"/>
              <a:pPr>
                <a:defRPr/>
              </a:pPr>
              <a:t>2014-2-15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E94229E-8130-4619-BD8A-F978C460B7D7}"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70EADA5-92E4-48C1-8B48-D49BA3693CDC}" type="datetimeFigureOut">
              <a:rPr lang="zh-CN" altLang="en-US"/>
              <a:pPr>
                <a:defRPr/>
              </a:pPr>
              <a:t>2014-2-15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9F6ECED-E54E-4C53-B1A9-122D263A5802}"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14C005E-6A4A-46A4-B5A1-725A55B6B227}" type="datetimeFigureOut">
              <a:rPr lang="zh-CN" altLang="en-US"/>
              <a:pPr>
                <a:defRPr/>
              </a:pPr>
              <a:t>2014-2-15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EF35ABD-918D-4D80-9C97-9AB60BC30C21}"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a:xfrm>
            <a:off x="457200" y="6245225"/>
            <a:ext cx="2133600" cy="476250"/>
          </a:xfrm>
        </p:spPr>
        <p:txBody>
          <a:bodyPr/>
          <a:lstStyle>
            <a:lvl1pPr>
              <a:defRPr/>
            </a:lvl1pPr>
          </a:lstStyle>
          <a:p>
            <a:pPr>
              <a:defRPr/>
            </a:pPr>
            <a:endParaRPr lang="en-US" altLang="zh-CN"/>
          </a:p>
        </p:txBody>
      </p:sp>
      <p:sp>
        <p:nvSpPr>
          <p:cNvPr id="7" name="页脚占位符 6"/>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8" name="灯片编号占位符 7"/>
          <p:cNvSpPr>
            <a:spLocks noGrp="1"/>
          </p:cNvSpPr>
          <p:nvPr>
            <p:ph type="sldNum" sz="quarter" idx="12"/>
          </p:nvPr>
        </p:nvSpPr>
        <p:spPr>
          <a:xfrm>
            <a:off x="6553200" y="6245225"/>
            <a:ext cx="2133600" cy="476250"/>
          </a:xfrm>
        </p:spPr>
        <p:txBody>
          <a:bodyPr/>
          <a:lstStyle>
            <a:lvl1pPr>
              <a:defRPr/>
            </a:lvl1pPr>
          </a:lstStyle>
          <a:p>
            <a:pPr>
              <a:defRPr/>
            </a:pPr>
            <a:fld id="{5F3A0B65-9B65-4C07-ABE3-0A375907A264}"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rtlCol="0">
            <a:normAutofit/>
          </a:bodyPr>
          <a:lstStyle/>
          <a:p>
            <a:pPr lvl="0"/>
            <a:endParaRPr lang="zh-CN" altLang="en-US" noProof="0"/>
          </a:p>
        </p:txBody>
      </p:sp>
      <p:sp>
        <p:nvSpPr>
          <p:cNvPr id="4" name="日期占位符 3"/>
          <p:cNvSpPr>
            <a:spLocks noGrp="1"/>
          </p:cNvSpPr>
          <p:nvPr>
            <p:ph type="dt" sz="half" idx="10"/>
          </p:nvPr>
        </p:nvSpPr>
        <p:spPr>
          <a:xfrm>
            <a:off x="457200" y="6245225"/>
            <a:ext cx="2133600" cy="476250"/>
          </a:xfrm>
        </p:spPr>
        <p:txBody>
          <a:bodyPr/>
          <a:lstStyle>
            <a:lvl1pPr>
              <a:defRPr/>
            </a:lvl1pPr>
          </a:lstStyle>
          <a:p>
            <a:pPr>
              <a:defRPr/>
            </a:pPr>
            <a:endParaRPr lang="en-US" altLang="zh-CN"/>
          </a:p>
        </p:txBody>
      </p:sp>
      <p:sp>
        <p:nvSpPr>
          <p:cNvPr id="5" name="页脚占位符 4"/>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a:xfrm>
            <a:off x="6553200" y="6245225"/>
            <a:ext cx="2133600" cy="476250"/>
          </a:xfrm>
        </p:spPr>
        <p:txBody>
          <a:bodyPr/>
          <a:lstStyle>
            <a:lvl1pPr>
              <a:defRPr/>
            </a:lvl1pPr>
          </a:lstStyle>
          <a:p>
            <a:pPr>
              <a:defRPr/>
            </a:pPr>
            <a:fld id="{F7A0DA43-7B72-4C6F-B6AC-FFDA16224425}" type="slidenum">
              <a:rPr lang="en-US" altLang="zh-CN"/>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245225"/>
            <a:ext cx="2133600" cy="476250"/>
          </a:xfrm>
        </p:spPr>
        <p:txBody>
          <a:bodyPr/>
          <a:lstStyle>
            <a:lvl1pPr>
              <a:defRPr/>
            </a:lvl1pPr>
          </a:lstStyle>
          <a:p>
            <a:pPr>
              <a:defRPr/>
            </a:pPr>
            <a:endParaRPr lang="en-US" altLang="zh-CN"/>
          </a:p>
        </p:txBody>
      </p:sp>
      <p:sp>
        <p:nvSpPr>
          <p:cNvPr id="8" name="页脚占位符 7"/>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9" name="灯片编号占位符 8"/>
          <p:cNvSpPr>
            <a:spLocks noGrp="1"/>
          </p:cNvSpPr>
          <p:nvPr>
            <p:ph type="sldNum" sz="quarter" idx="12"/>
          </p:nvPr>
        </p:nvSpPr>
        <p:spPr>
          <a:xfrm>
            <a:off x="6553200" y="6245225"/>
            <a:ext cx="2133600" cy="476250"/>
          </a:xfrm>
        </p:spPr>
        <p:txBody>
          <a:bodyPr/>
          <a:lstStyle>
            <a:lvl1pPr>
              <a:defRPr/>
            </a:lvl1pPr>
          </a:lstStyle>
          <a:p>
            <a:pPr>
              <a:defRPr/>
            </a:pPr>
            <a:fld id="{CE7F6C97-4A42-477D-9AF2-638D8D1E99B0}" type="slidenum">
              <a:rPr lang="en-US" altLang="zh-CN"/>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a:xfrm>
            <a:off x="457200" y="6245225"/>
            <a:ext cx="2133600" cy="476250"/>
          </a:xfrm>
        </p:spPr>
        <p:txBody>
          <a:bodyPr/>
          <a:lstStyle>
            <a:lvl1pPr>
              <a:defRPr/>
            </a:lvl1pPr>
          </a:lstStyle>
          <a:p>
            <a:pPr>
              <a:defRPr/>
            </a:pPr>
            <a:endParaRPr lang="en-US" altLang="zh-CN"/>
          </a:p>
        </p:txBody>
      </p:sp>
      <p:sp>
        <p:nvSpPr>
          <p:cNvPr id="7" name="页脚占位符 6"/>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8" name="灯片编号占位符 7"/>
          <p:cNvSpPr>
            <a:spLocks noGrp="1"/>
          </p:cNvSpPr>
          <p:nvPr>
            <p:ph type="sldNum" sz="quarter" idx="12"/>
          </p:nvPr>
        </p:nvSpPr>
        <p:spPr>
          <a:xfrm>
            <a:off x="6553200" y="6245225"/>
            <a:ext cx="2133600" cy="476250"/>
          </a:xfrm>
        </p:spPr>
        <p:txBody>
          <a:bodyPr/>
          <a:lstStyle>
            <a:lvl1pPr>
              <a:defRPr/>
            </a:lvl1pPr>
          </a:lstStyle>
          <a:p>
            <a:pPr>
              <a:defRPr/>
            </a:pPr>
            <a:fld id="{8C7E8745-E60A-43DC-8567-8EC5F09143A6}" type="slidenum">
              <a:rPr lang="en-US" altLang="zh-CN"/>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1_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a:p>
        </p:txBody>
      </p:sp>
      <p:sp>
        <p:nvSpPr>
          <p:cNvPr id="4" name="日期占位符 3"/>
          <p:cNvSpPr>
            <a:spLocks noGrp="1"/>
          </p:cNvSpPr>
          <p:nvPr>
            <p:ph type="dt" sz="half" idx="10"/>
          </p:nvPr>
        </p:nvSpPr>
        <p:spPr/>
        <p:txBody>
          <a:bodyPr/>
          <a:lstStyle>
            <a:lvl1pPr>
              <a:defRPr/>
            </a:lvl1pPr>
          </a:lstStyle>
          <a:p>
            <a:pPr>
              <a:defRPr/>
            </a:pPr>
            <a:fld id="{9FB07429-234D-4C33-8677-6B178F26F37B}" type="datetimeFigureOut">
              <a:rPr lang="zh-CN" altLang="en-US"/>
              <a:pPr>
                <a:defRPr/>
              </a:pPr>
              <a:t>2014-2-15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785550C-BB84-4886-B7B5-A1D32FB4E8F2}"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A11EDAE-281C-4ADC-A8E1-B670E6AF1C37}" type="datetimeFigureOut">
              <a:rPr lang="zh-CN" altLang="en-US"/>
              <a:pPr>
                <a:defRPr/>
              </a:pPr>
              <a:t>2014-2-15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980EFE5-01D6-40A2-A795-2B65E985634A}"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BA8E9D2-0BA3-4A60-B515-59F4BF3818AC}" type="datetimeFigureOut">
              <a:rPr lang="zh-CN" altLang="en-US"/>
              <a:pPr>
                <a:defRPr/>
              </a:pPr>
              <a:t>2014-2-15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7F14BF2-E761-4EAD-8C33-160F1B4197C4}"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44B7DA9-F54B-4528-90BE-0731B50AC480}" type="datetimeFigureOut">
              <a:rPr lang="zh-CN" altLang="en-US"/>
              <a:pPr>
                <a:defRPr/>
              </a:pPr>
              <a:t>2014-2-15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055ADC5-BEA0-43DB-A989-AEEB1CEBE9C9}"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926D9A0E-0059-4392-9262-B90261E4666B}" type="datetimeFigureOut">
              <a:rPr lang="zh-CN" altLang="en-US"/>
              <a:pPr>
                <a:defRPr/>
              </a:pPr>
              <a:t>2014-2-15</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D0B01F79-9A1E-4F89-9C23-28A218C98CFC}"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56F51503-2BB2-4EBF-A2FA-01CA816C1F42}" type="datetimeFigureOut">
              <a:rPr lang="zh-CN" altLang="en-US"/>
              <a:pPr>
                <a:defRPr/>
              </a:pPr>
              <a:t>2014-2-15</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D45285E-83D6-438E-B7C7-9ED277BB7C54}"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135EE2B-2C60-44E2-9A04-DCB08B428819}" type="datetimeFigureOut">
              <a:rPr lang="zh-CN" altLang="en-US"/>
              <a:pPr>
                <a:defRPr/>
              </a:pPr>
              <a:t>2014-2-15</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E50B9AF9-3524-42B8-85C8-FF5AE39BD28A}"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50B14F0-B898-49C9-9E8E-5008F631FDE3}" type="datetimeFigureOut">
              <a:rPr lang="zh-CN" altLang="en-US"/>
              <a:pPr>
                <a:defRPr/>
              </a:pPr>
              <a:t>2014-2-15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77F6E6D-1A24-4C04-9EB9-E9FDCC293446}"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ACF1F27-A7C6-4C23-8C9B-0278173241C7}" type="datetimeFigureOut">
              <a:rPr lang="zh-CN" altLang="en-US"/>
              <a:pPr>
                <a:defRPr/>
              </a:pPr>
              <a:t>2014-2-15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4161327-6CC2-46F5-8BB4-2AE18333BA87}"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6F380468-587E-43CB-9BDD-C08C055DCE0D}" type="datetimeFigureOut">
              <a:rPr lang="zh-CN" altLang="en-US"/>
              <a:pPr>
                <a:defRPr/>
              </a:pPr>
              <a:t>2014-2-15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23E64B50-D84C-4DE7-85BC-64F31DE2B28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 id="2147483665" r:id="rId12"/>
    <p:sldLayoutId id="2147483666" r:id="rId13"/>
    <p:sldLayoutId id="2147483667" r:id="rId14"/>
    <p:sldLayoutId id="2147483668" r:id="rId15"/>
    <p:sldLayoutId id="2147483653"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2.jpeg"/><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90.emf"/><Relationship Id="rId2" Type="http://schemas.openxmlformats.org/officeDocument/2006/relationships/image" Target="../media/image71.emf"/><Relationship Id="rId1" Type="http://schemas.openxmlformats.org/officeDocument/2006/relationships/slideLayout" Target="../slideLayouts/slideLayout1.xml"/><Relationship Id="rId6" Type="http://schemas.openxmlformats.org/officeDocument/2006/relationships/image" Target="../media/image89.emf"/><Relationship Id="rId5" Type="http://schemas.openxmlformats.org/officeDocument/2006/relationships/image" Target="../media/image73.emf"/><Relationship Id="rId4" Type="http://schemas.openxmlformats.org/officeDocument/2006/relationships/image" Target="../media/image88.emf"/></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Application%20Data/Tencent/Users/114028925/QQ/WinTemp/RichOle/6%7b$B%7dGAH%5b%6097KN%9FPE@3CB.jpg" TargetMode="External"/><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113.jpeg"/><Relationship Id="rId5" Type="http://schemas.openxmlformats.org/officeDocument/2006/relationships/image" Target="../media/image108.jpeg"/><Relationship Id="rId10" Type="http://schemas.openxmlformats.org/officeDocument/2006/relationships/image" Target="file:///C:\Documents%20and%20Settings\dell\Application%20Data\Tencent\Users\114028925\QQ\WinTemp\RichOle\84%7b6$IV($8RZBR%5dH7SMNER4.jpg" TargetMode="External"/><Relationship Id="rId4" Type="http://schemas.openxmlformats.org/officeDocument/2006/relationships/image" Target="../media/image107.jpeg"/><Relationship Id="rId9"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Local%20Settings/Temporary%20Internet%20Files/Content.IE5/Application%20Data/Tencent/Users/114028925/QQ/WinTemp/RichOle/~J_%606K_6_NK8S0JEBT(J0%606.jpg" TargetMode="External"/><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Local%20Settings/Temporary%20Internet%20Files/Content.IE5/Application%20Data/Tencent/Users/114028925/QQ/WinTemp/RichOle/M9E5$K~P%5bF_PN921JJ41CC2.jpg" TargetMode="External"/><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xml"/><Relationship Id="rId4" Type="http://schemas.openxmlformats.org/officeDocument/2006/relationships/image" Target="http://www.saigai.signmall.jp/images/saigai/cate1/1-1_pict4.gif" TargetMode="Externa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25.png"/><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3" Type="http://schemas.openxmlformats.org/officeDocument/2006/relationships/image" Target="../Local%20Settings/Temporary%20Internet%20Files/Content.IE5/Application%20Data/Tencent/Users/114028925/QQ/WinTemp/RichOle/W2I%60JD@4IRUA9%5dWH~423LYV.jpg" TargetMode="External"/><Relationship Id="rId7" Type="http://schemas.openxmlformats.org/officeDocument/2006/relationships/image" Target="../Local%20Settings/Temporary%20Internet%20Files/Content.IE5/Application%20Data/Tencent/Users/114028925/QQ/WinTemp/RichOle/%5d3J7JEXRJU9PZ%7d%909~%7b1$R.jpg" TargetMode="External"/><Relationship Id="rId2" Type="http://schemas.openxmlformats.org/officeDocument/2006/relationships/image" Target="../media/image126.jpeg"/><Relationship Id="rId1" Type="http://schemas.openxmlformats.org/officeDocument/2006/relationships/slideLayout" Target="../slideLayouts/slideLayout15.xml"/><Relationship Id="rId6" Type="http://schemas.openxmlformats.org/officeDocument/2006/relationships/image" Target="../media/image128.jpeg"/><Relationship Id="rId5" Type="http://schemas.openxmlformats.org/officeDocument/2006/relationships/image" Target="../Local%20Settings/Temporary%20Internet%20Files/Content.IE5/Application%20Data/Tencent/Users/1434043047/QQ/WinTemp/RichOle/(BPMERANIIT376N%7d)L%5dROIP.jpg" TargetMode="External"/><Relationship Id="rId4" Type="http://schemas.openxmlformats.org/officeDocument/2006/relationships/image" Target="../media/image127.jpeg"/></Relationships>
</file>

<file path=ppt/slides/_rels/slide49.xml.rels><?xml version="1.0" encoding="UTF-8" standalone="yes"?>
<Relationships xmlns="http://schemas.openxmlformats.org/package/2006/relationships"><Relationship Id="rId3" Type="http://schemas.openxmlformats.org/officeDocument/2006/relationships/image" Target="http://saigai.signmall.jp/images/saigai/cate2/pict3.gi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4.xml"/><Relationship Id="rId4" Type="http://schemas.openxmlformats.org/officeDocument/2006/relationships/image" Target="../media/image134.jpe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emf"/><Relationship Id="rId3" Type="http://schemas.openxmlformats.org/officeDocument/2006/relationships/image" Target="../media/image136.png"/><Relationship Id="rId7" Type="http://schemas.openxmlformats.org/officeDocument/2006/relationships/image" Target="../media/image140.emf"/><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image" Target="../media/image135.png"/><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slideLayout" Target="../slideLayouts/slideLayout14.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19" Type="http://schemas.openxmlformats.org/officeDocument/2006/relationships/image" Target="../media/image152.emf"/><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s>
</file>

<file path=ppt/slides/_rels/slide5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7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slideLayout" Target="../slideLayouts/slideLayout1.xml"/><Relationship Id="rId5" Type="http://schemas.openxmlformats.org/officeDocument/2006/relationships/image" Target="../media/image170.emf"/><Relationship Id="rId4" Type="http://schemas.openxmlformats.org/officeDocument/2006/relationships/image" Target="../media/image169.wmf"/></Relationships>
</file>

<file path=ppt/slides/_rels/slide74.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oleObject" Target="../embeddings/oleObject15.bin"/><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6.v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image" Target="../media/image190.emf"/><Relationship Id="rId1" Type="http://schemas.openxmlformats.org/officeDocument/2006/relationships/slideLayout" Target="../slideLayouts/slideLayout1.xml"/><Relationship Id="rId5" Type="http://schemas.openxmlformats.org/officeDocument/2006/relationships/image" Target="../media/image193.emf"/><Relationship Id="rId4" Type="http://schemas.openxmlformats.org/officeDocument/2006/relationships/image" Target="../media/image192.emf"/></Relationships>
</file>

<file path=ppt/slides/_rels/slide83.x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image" Target="../media/image194.wmf"/><Relationship Id="rId1" Type="http://schemas.openxmlformats.org/officeDocument/2006/relationships/slideLayout" Target="../slideLayouts/slideLayout1.xml"/><Relationship Id="rId5" Type="http://schemas.openxmlformats.org/officeDocument/2006/relationships/image" Target="../media/image197.wmf"/><Relationship Id="rId4" Type="http://schemas.openxmlformats.org/officeDocument/2006/relationships/image" Target="../media/image196.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图片2"/>
          <p:cNvPicPr>
            <a:picLocks noChangeAspect="1" noChangeArrowheads="1"/>
          </p:cNvPicPr>
          <p:nvPr/>
        </p:nvPicPr>
        <p:blipFill>
          <a:blip r:embed="rId2"/>
          <a:srcRect/>
          <a:stretch>
            <a:fillRect/>
          </a:stretch>
        </p:blipFill>
        <p:spPr bwMode="auto">
          <a:xfrm>
            <a:off x="0" y="14288"/>
            <a:ext cx="9144000" cy="6843712"/>
          </a:xfrm>
          <a:prstGeom prst="rect">
            <a:avLst/>
          </a:prstGeom>
          <a:noFill/>
          <a:ln w="9525">
            <a:noFill/>
            <a:miter lim="800000"/>
            <a:headEnd/>
            <a:tailEnd/>
          </a:ln>
        </p:spPr>
      </p:pic>
      <p:sp>
        <p:nvSpPr>
          <p:cNvPr id="3075" name="TextBox 1"/>
          <p:cNvSpPr>
            <a:spLocks noChangeArrowheads="1"/>
          </p:cNvSpPr>
          <p:nvPr/>
        </p:nvSpPr>
        <p:spPr bwMode="auto">
          <a:xfrm>
            <a:off x="466725" y="1849438"/>
            <a:ext cx="8208963" cy="2016125"/>
          </a:xfrm>
          <a:prstGeom prst="rect">
            <a:avLst/>
          </a:prstGeom>
          <a:noFill/>
          <a:ln w="9525">
            <a:noFill/>
            <a:miter lim="800000"/>
            <a:headEnd/>
            <a:tailEnd/>
          </a:ln>
        </p:spPr>
        <p:txBody>
          <a:bodyPr>
            <a:spAutoFit/>
          </a:bodyPr>
          <a:lstStyle/>
          <a:p>
            <a:pPr algn="ctr">
              <a:lnSpc>
                <a:spcPct val="150000"/>
              </a:lnSpc>
              <a:defRPr/>
            </a:pPr>
            <a:endParaRPr lang="zh-CN" altLang="en-US" b="1">
              <a:solidFill>
                <a:srgbClr val="000000"/>
              </a:solidFill>
              <a:latin typeface="黑体" pitchFamily="49" charset="-122"/>
              <a:ea typeface="黑体" pitchFamily="49" charset="-122"/>
              <a:sym typeface="黑体" pitchFamily="49" charset="-122"/>
            </a:endParaRPr>
          </a:p>
          <a:p>
            <a:pPr algn="ctr">
              <a:lnSpc>
                <a:spcPct val="150000"/>
              </a:lnSpc>
              <a:defRPr/>
            </a:pPr>
            <a:r>
              <a:rPr lang="zh-CN" altLang="en-US" sz="3200" b="1">
                <a:solidFill>
                  <a:srgbClr val="FF0000"/>
                </a:solidFill>
                <a:effectLst>
                  <a:outerShdw blurRad="38100" dist="38100" dir="2700000" algn="tl">
                    <a:srgbClr val="C0C0C0"/>
                  </a:outerShdw>
                </a:effectLst>
                <a:latin typeface="黑体" pitchFamily="49" charset="-122"/>
                <a:ea typeface="黑体" pitchFamily="49" charset="-122"/>
                <a:sym typeface="黑体" pitchFamily="49" charset="-122"/>
              </a:rPr>
              <a:t>模糊数学理论在防灾社区评价中的应用</a:t>
            </a:r>
          </a:p>
          <a:p>
            <a:pPr algn="ctr">
              <a:lnSpc>
                <a:spcPct val="150000"/>
              </a:lnSpc>
              <a:defRPr/>
            </a:pPr>
            <a:r>
              <a:rPr lang="en-US" altLang="zh-CN" sz="1800" b="1">
                <a:solidFill>
                  <a:srgbClr val="0000FF"/>
                </a:solidFill>
                <a:latin typeface="Arial" charset="0"/>
                <a:sym typeface="黑体" pitchFamily="49" charset="-122"/>
              </a:rPr>
              <a:t>Application of Fuzzy Mathematic Theory in the Evaluation on Urban Disaster Mitigation</a:t>
            </a:r>
          </a:p>
        </p:txBody>
      </p:sp>
      <p:sp>
        <p:nvSpPr>
          <p:cNvPr id="19459" name="TextBox 2"/>
          <p:cNvSpPr>
            <a:spLocks noChangeArrowheads="1"/>
          </p:cNvSpPr>
          <p:nvPr/>
        </p:nvSpPr>
        <p:spPr bwMode="auto">
          <a:xfrm>
            <a:off x="0" y="5013325"/>
            <a:ext cx="9144000" cy="1495425"/>
          </a:xfrm>
          <a:prstGeom prst="rect">
            <a:avLst/>
          </a:prstGeom>
          <a:noFill/>
          <a:ln w="9525">
            <a:noFill/>
            <a:miter lim="800000"/>
            <a:headEnd/>
            <a:tailEnd/>
          </a:ln>
        </p:spPr>
        <p:txBody>
          <a:bodyPr>
            <a:spAutoFit/>
          </a:bodyPr>
          <a:lstStyle/>
          <a:p>
            <a:pPr algn="ctr"/>
            <a:endParaRPr lang="zh-CN" altLang="en-US" sz="1800" b="1">
              <a:solidFill>
                <a:srgbClr val="0000FF"/>
              </a:solidFill>
              <a:latin typeface="黑体" pitchFamily="2" charset="-122"/>
              <a:ea typeface="黑体" pitchFamily="2" charset="-122"/>
              <a:sym typeface="黑体" pitchFamily="2" charset="-122"/>
            </a:endParaRPr>
          </a:p>
          <a:p>
            <a:pPr algn="ctr"/>
            <a:r>
              <a:rPr lang="zh-CN" altLang="en-US" sz="2000" b="1">
                <a:solidFill>
                  <a:srgbClr val="0000FF"/>
                </a:solidFill>
                <a:latin typeface="Arial" charset="0"/>
                <a:ea typeface="黑体" pitchFamily="2" charset="-122"/>
                <a:sym typeface="黑体" pitchFamily="2" charset="-122"/>
              </a:rPr>
              <a:t>Song Bo</a:t>
            </a:r>
          </a:p>
          <a:p>
            <a:pPr algn="ctr"/>
            <a:r>
              <a:rPr lang="zh-CN" altLang="en-US" sz="1800">
                <a:solidFill>
                  <a:srgbClr val="0000FF"/>
                </a:solidFill>
                <a:latin typeface="Arial" charset="0"/>
                <a:ea typeface="黑体" pitchFamily="2" charset="-122"/>
                <a:sym typeface="黑体" pitchFamily="2" charset="-122"/>
              </a:rPr>
              <a:t>University of Science Technology Beijing, China</a:t>
            </a:r>
          </a:p>
          <a:p>
            <a:pPr algn="ctr"/>
            <a:endParaRPr lang="en-US" altLang="zh-CN" sz="1800">
              <a:solidFill>
                <a:srgbClr val="0000FF"/>
              </a:solidFill>
              <a:latin typeface="Arial" charset="0"/>
              <a:ea typeface="黑体" pitchFamily="2" charset="-122"/>
              <a:sym typeface="黑体" pitchFamily="2" charset="-122"/>
            </a:endParaRPr>
          </a:p>
          <a:p>
            <a:pPr algn="ctr"/>
            <a:r>
              <a:rPr lang="en-US" altLang="zh-CN" sz="1800">
                <a:solidFill>
                  <a:srgbClr val="0000FF"/>
                </a:solidFill>
                <a:latin typeface="Arial" charset="0"/>
                <a:ea typeface="黑体" pitchFamily="2" charset="-122"/>
                <a:sym typeface="黑体" pitchFamily="2" charset="-122"/>
              </a:rPr>
              <a:t>201</a:t>
            </a:r>
            <a:r>
              <a:rPr lang="zh-CN" altLang="en-US" sz="1800">
                <a:solidFill>
                  <a:srgbClr val="0000FF"/>
                </a:solidFill>
                <a:latin typeface="Arial" charset="0"/>
                <a:ea typeface="黑体" pitchFamily="2" charset="-122"/>
                <a:sym typeface="黑体" pitchFamily="2" charset="-122"/>
              </a:rPr>
              <a:t>4</a:t>
            </a:r>
            <a:r>
              <a:rPr lang="en-US" altLang="zh-CN" sz="1800">
                <a:solidFill>
                  <a:srgbClr val="0000FF"/>
                </a:solidFill>
                <a:latin typeface="Arial" charset="0"/>
                <a:ea typeface="黑体" pitchFamily="2" charset="-122"/>
                <a:sym typeface="黑体" pitchFamily="2" charset="-122"/>
              </a:rPr>
              <a:t>-</a:t>
            </a:r>
            <a:r>
              <a:rPr lang="zh-CN" altLang="en-US" sz="1800">
                <a:solidFill>
                  <a:srgbClr val="0000FF"/>
                </a:solidFill>
                <a:latin typeface="Arial" charset="0"/>
                <a:ea typeface="黑体" pitchFamily="2" charset="-122"/>
                <a:sym typeface="黑体" pitchFamily="2" charset="-122"/>
              </a:rPr>
              <a:t>2</a:t>
            </a:r>
            <a:r>
              <a:rPr lang="en-US" altLang="zh-CN" sz="1800">
                <a:solidFill>
                  <a:srgbClr val="0000FF"/>
                </a:solidFill>
                <a:latin typeface="Arial" charset="0"/>
                <a:ea typeface="黑体" pitchFamily="2" charset="-122"/>
                <a:sym typeface="黑体" pitchFamily="2" charset="-122"/>
              </a:rPr>
              <a:t>-1</a:t>
            </a:r>
            <a:r>
              <a:rPr lang="zh-CN" altLang="en-US" sz="1800">
                <a:solidFill>
                  <a:srgbClr val="0000FF"/>
                </a:solidFill>
                <a:latin typeface="Arial" charset="0"/>
                <a:ea typeface="黑体" pitchFamily="2" charset="-122"/>
                <a:sym typeface="黑体" pitchFamily="2" charset="-122"/>
              </a:rPr>
              <a:t>4</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p:cNvSpPr>
            <a:spLocks noGrp="1"/>
          </p:cNvSpPr>
          <p:nvPr>
            <p:ph type="dt" sz="quarter" idx="10"/>
          </p:nvPr>
        </p:nvSpPr>
        <p:spPr/>
        <p:txBody>
          <a:bodyPr/>
          <a:lstStyle/>
          <a:p>
            <a:pPr>
              <a:defRPr/>
            </a:pPr>
            <a:fld id="{5A54E585-3B1E-410C-9FB7-F4D788B5A6FA}" type="datetime1">
              <a:rPr lang="zh-CN" altLang="en-US"/>
              <a:pPr>
                <a:defRPr/>
              </a:pPr>
              <a:t>2014-2-15</a:t>
            </a:fld>
            <a:endParaRPr lang="zh-CN" altLang="en-US"/>
          </a:p>
        </p:txBody>
      </p:sp>
      <p:sp>
        <p:nvSpPr>
          <p:cNvPr id="28674"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pic>
        <p:nvPicPr>
          <p:cNvPr id="28675" name="Picture 2" descr="http://imgs.52travel.com/ScenicPic/20101223161238416.jpg"/>
          <p:cNvPicPr>
            <a:picLocks noChangeAspect="1" noChangeArrowheads="1"/>
          </p:cNvPicPr>
          <p:nvPr/>
        </p:nvPicPr>
        <p:blipFill>
          <a:blip r:embed="rId2"/>
          <a:srcRect/>
          <a:stretch>
            <a:fillRect/>
          </a:stretch>
        </p:blipFill>
        <p:spPr bwMode="auto">
          <a:xfrm>
            <a:off x="0" y="1125538"/>
            <a:ext cx="4427538" cy="2735262"/>
          </a:xfrm>
          <a:prstGeom prst="rect">
            <a:avLst/>
          </a:prstGeom>
          <a:noFill/>
          <a:ln w="9525">
            <a:noFill/>
            <a:miter lim="800000"/>
            <a:headEnd/>
            <a:tailEnd/>
          </a:ln>
        </p:spPr>
      </p:pic>
      <p:pic>
        <p:nvPicPr>
          <p:cNvPr id="28676" name="Picture 4" descr="http://img7.uutuu.com/data7/a/ph/large/100521/8d3341bafb95c9180a854aa453da2ff8.jpg?1274436997"/>
          <p:cNvPicPr>
            <a:picLocks noChangeAspect="1" noChangeArrowheads="1"/>
          </p:cNvPicPr>
          <p:nvPr/>
        </p:nvPicPr>
        <p:blipFill>
          <a:blip r:embed="rId3"/>
          <a:srcRect/>
          <a:stretch>
            <a:fillRect/>
          </a:stretch>
        </p:blipFill>
        <p:spPr bwMode="auto">
          <a:xfrm>
            <a:off x="4500563" y="1125538"/>
            <a:ext cx="4643437" cy="5732462"/>
          </a:xfrm>
          <a:prstGeom prst="rect">
            <a:avLst/>
          </a:prstGeom>
          <a:noFill/>
          <a:ln w="9525">
            <a:noFill/>
            <a:miter lim="800000"/>
            <a:headEnd/>
            <a:tailEnd/>
          </a:ln>
        </p:spPr>
      </p:pic>
      <p:sp>
        <p:nvSpPr>
          <p:cNvPr id="28677" name="Rectangle 4"/>
          <p:cNvSpPr>
            <a:spLocks noChangeArrowheads="1"/>
          </p:cNvSpPr>
          <p:nvPr/>
        </p:nvSpPr>
        <p:spPr bwMode="auto">
          <a:xfrm>
            <a:off x="1588" y="0"/>
            <a:ext cx="9142412"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古城火灾前</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Ancient  </a:t>
            </a:r>
            <a:r>
              <a:rPr lang="en-US" altLang="zh-CN" sz="3200" b="1">
                <a:solidFill>
                  <a:srgbClr val="FFFF00"/>
                </a:solidFill>
                <a:ea typeface="黑体" pitchFamily="2" charset="-122"/>
                <a:sym typeface="Times New Roman" pitchFamily="18" charset="0"/>
              </a:rPr>
              <a:t>City Community before the Fire</a:t>
            </a:r>
          </a:p>
        </p:txBody>
      </p:sp>
      <p:pic>
        <p:nvPicPr>
          <p:cNvPr id="28678" name="Picture 6"/>
          <p:cNvPicPr>
            <a:picLocks noChangeAspect="1" noChangeArrowheads="1"/>
          </p:cNvPicPr>
          <p:nvPr/>
        </p:nvPicPr>
        <p:blipFill>
          <a:blip r:embed="rId4"/>
          <a:srcRect l="1680" r="2887" b="7329"/>
          <a:stretch>
            <a:fillRect/>
          </a:stretch>
        </p:blipFill>
        <p:spPr bwMode="auto">
          <a:xfrm>
            <a:off x="0" y="3933825"/>
            <a:ext cx="4427538" cy="29241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日期占位符 3"/>
          <p:cNvSpPr>
            <a:spLocks noGrp="1"/>
          </p:cNvSpPr>
          <p:nvPr>
            <p:ph type="dt" sz="quarter" idx="10"/>
          </p:nvPr>
        </p:nvSpPr>
        <p:spPr/>
        <p:txBody>
          <a:bodyPr/>
          <a:lstStyle/>
          <a:p>
            <a:pPr>
              <a:defRPr/>
            </a:pPr>
            <a:fld id="{7D44B5F8-00F5-4B0A-B600-1C089F4893E0}" type="datetime1">
              <a:rPr lang="zh-CN" altLang="en-US"/>
              <a:pPr>
                <a:defRPr/>
              </a:pPr>
              <a:t>2014-2-15</a:t>
            </a:fld>
            <a:endParaRPr lang="zh-CN" altLang="en-US"/>
          </a:p>
        </p:txBody>
      </p:sp>
      <p:sp>
        <p:nvSpPr>
          <p:cNvPr id="29698"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29699" name="矩形 1"/>
          <p:cNvSpPr>
            <a:spLocks noChangeArrowheads="1"/>
          </p:cNvSpPr>
          <p:nvPr/>
        </p:nvSpPr>
        <p:spPr bwMode="auto">
          <a:xfrm>
            <a:off x="179388" y="1268413"/>
            <a:ext cx="3751262" cy="2319337"/>
          </a:xfrm>
          <a:prstGeom prst="rect">
            <a:avLst/>
          </a:prstGeom>
          <a:noFill/>
          <a:ln w="9525">
            <a:noFill/>
            <a:miter lim="800000"/>
            <a:headEnd/>
            <a:tailEnd/>
          </a:ln>
        </p:spPr>
        <p:txBody>
          <a:bodyPr>
            <a:spAutoFit/>
          </a:bodyPr>
          <a:lstStyle/>
          <a:p>
            <a:pPr algn="just" eaLnBrk="0" hangingPunct="0">
              <a:buFont typeface="Arial" charset="0"/>
              <a:buNone/>
            </a:pPr>
            <a:r>
              <a:rPr lang="en-US" altLang="zh-CN" sz="1800">
                <a:ea typeface="黑体" pitchFamily="2" charset="-122"/>
              </a:rPr>
              <a:t>On January 11, 2014, Shangri-la Dukezong ancient city, suffering a terrible fire for more than10 hours, which make the city in ruins, among them, the building area of 59980</a:t>
            </a:r>
            <a:r>
              <a:rPr lang="en-US" altLang="zh-CN"/>
              <a:t>m</a:t>
            </a:r>
            <a:r>
              <a:rPr lang="en-US" altLang="zh-CN" baseline="30000"/>
              <a:t>2</a:t>
            </a:r>
            <a:r>
              <a:rPr lang="en-US" altLang="zh-CN" sz="1800">
                <a:ea typeface="黑体" pitchFamily="2" charset="-122"/>
              </a:rPr>
              <a:t> are in a fire burning, direct property losses are 89 million yuan.</a:t>
            </a:r>
            <a:endParaRPr lang="en-US" altLang="zh-CN" sz="2000">
              <a:ea typeface="黑体" pitchFamily="2" charset="-122"/>
            </a:endParaRPr>
          </a:p>
          <a:p>
            <a:pPr algn="just" eaLnBrk="0" hangingPunct="0">
              <a:buFont typeface="Arial" charset="0"/>
              <a:buNone/>
            </a:pPr>
            <a:endParaRPr lang="zh-CN" altLang="en-US" sz="2000">
              <a:ea typeface="黑体" pitchFamily="2" charset="-122"/>
            </a:endParaRPr>
          </a:p>
        </p:txBody>
      </p:sp>
      <p:pic>
        <p:nvPicPr>
          <p:cNvPr id="29700" name="Picture 1" descr="C:\Documents and Settings\dell\桌面\8644ebf81a4c510f7faf77736259252dd52a2834349b854c.jpg"/>
          <p:cNvPicPr>
            <a:picLocks noChangeAspect="1" noChangeArrowheads="1"/>
          </p:cNvPicPr>
          <p:nvPr/>
        </p:nvPicPr>
        <p:blipFill>
          <a:blip r:embed="rId2"/>
          <a:srcRect/>
          <a:stretch>
            <a:fillRect/>
          </a:stretch>
        </p:blipFill>
        <p:spPr bwMode="auto">
          <a:xfrm>
            <a:off x="0" y="3719513"/>
            <a:ext cx="4859338" cy="3138487"/>
          </a:xfrm>
          <a:prstGeom prst="rect">
            <a:avLst/>
          </a:prstGeom>
          <a:noFill/>
          <a:ln w="9525">
            <a:noFill/>
            <a:miter lim="800000"/>
            <a:headEnd/>
            <a:tailEnd/>
          </a:ln>
        </p:spPr>
      </p:pic>
      <p:sp>
        <p:nvSpPr>
          <p:cNvPr id="29701" name="矩形 2"/>
          <p:cNvSpPr>
            <a:spLocks noChangeArrowheads="1"/>
          </p:cNvSpPr>
          <p:nvPr/>
        </p:nvSpPr>
        <p:spPr bwMode="auto">
          <a:xfrm>
            <a:off x="5003800" y="4652963"/>
            <a:ext cx="3924300" cy="1920875"/>
          </a:xfrm>
          <a:prstGeom prst="rect">
            <a:avLst/>
          </a:prstGeom>
          <a:noFill/>
          <a:ln w="9525">
            <a:noFill/>
            <a:miter lim="800000"/>
            <a:headEnd/>
            <a:tailEnd/>
          </a:ln>
        </p:spPr>
        <p:txBody>
          <a:bodyPr>
            <a:spAutoFit/>
          </a:bodyPr>
          <a:lstStyle/>
          <a:p>
            <a:pPr algn="just" eaLnBrk="0" hangingPunct="0">
              <a:lnSpc>
                <a:spcPct val="125000"/>
              </a:lnSpc>
              <a:buFont typeface="Arial" charset="0"/>
              <a:buNone/>
            </a:pPr>
            <a:r>
              <a:rPr lang="zh-CN" altLang="en-US" sz="2000">
                <a:ea typeface="黑体" pitchFamily="2" charset="-122"/>
              </a:rPr>
              <a:t>It has been identified that, the fire was caused due to the improper use of heaters inside the bedroom for an inn operator, it is a electrical fires.</a:t>
            </a:r>
          </a:p>
          <a:p>
            <a:pPr algn="just" eaLnBrk="0" hangingPunct="0">
              <a:buFont typeface="Arial" charset="0"/>
              <a:buNone/>
            </a:pPr>
            <a:endParaRPr lang="zh-CN" altLang="en-US" sz="2000">
              <a:ea typeface="黑体" pitchFamily="2" charset="-122"/>
            </a:endParaRPr>
          </a:p>
        </p:txBody>
      </p:sp>
      <p:sp>
        <p:nvSpPr>
          <p:cNvPr id="29702"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古城火灾</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Ancient  </a:t>
            </a:r>
            <a:r>
              <a:rPr lang="en-US" altLang="zh-CN" sz="3200" b="1">
                <a:solidFill>
                  <a:srgbClr val="FFFF00"/>
                </a:solidFill>
                <a:ea typeface="黑体" pitchFamily="2" charset="-122"/>
                <a:sym typeface="Times New Roman" pitchFamily="18" charset="0"/>
              </a:rPr>
              <a:t>City Community in Fire </a:t>
            </a:r>
          </a:p>
        </p:txBody>
      </p:sp>
      <p:pic>
        <p:nvPicPr>
          <p:cNvPr id="29703" name="Picture 3" descr="C:\Documents and Settings\dell\桌面\图片1.jpg"/>
          <p:cNvPicPr>
            <a:picLocks noChangeAspect="1" noChangeArrowheads="1"/>
          </p:cNvPicPr>
          <p:nvPr/>
        </p:nvPicPr>
        <p:blipFill>
          <a:blip r:embed="rId3"/>
          <a:srcRect/>
          <a:stretch>
            <a:fillRect/>
          </a:stretch>
        </p:blipFill>
        <p:spPr bwMode="auto">
          <a:xfrm>
            <a:off x="4067175" y="1125538"/>
            <a:ext cx="5076825" cy="32226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日期占位符 3"/>
          <p:cNvSpPr>
            <a:spLocks noGrp="1"/>
          </p:cNvSpPr>
          <p:nvPr>
            <p:ph type="dt" sz="quarter" idx="10"/>
          </p:nvPr>
        </p:nvSpPr>
        <p:spPr/>
        <p:txBody>
          <a:bodyPr/>
          <a:lstStyle/>
          <a:p>
            <a:pPr>
              <a:defRPr/>
            </a:pPr>
            <a:fld id="{E3C5A223-5A8D-40DF-A6CB-2C7399248AE6}" type="datetime1">
              <a:rPr lang="zh-CN" altLang="en-US"/>
              <a:pPr>
                <a:defRPr/>
              </a:pPr>
              <a:t>2014-2-15</a:t>
            </a:fld>
            <a:endParaRPr lang="zh-CN" altLang="en-US"/>
          </a:p>
        </p:txBody>
      </p:sp>
      <p:sp>
        <p:nvSpPr>
          <p:cNvPr id="30722"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pic>
        <p:nvPicPr>
          <p:cNvPr id="30723" name="Picture 2" descr="C:\Documents and Settings\dell\桌面\b7003af33a87e9508277660512385343faf2b2119313944b.jpg"/>
          <p:cNvPicPr>
            <a:picLocks noChangeAspect="1" noChangeArrowheads="1"/>
          </p:cNvPicPr>
          <p:nvPr/>
        </p:nvPicPr>
        <p:blipFill>
          <a:blip r:embed="rId2"/>
          <a:srcRect/>
          <a:stretch>
            <a:fillRect/>
          </a:stretch>
        </p:blipFill>
        <p:spPr bwMode="auto">
          <a:xfrm>
            <a:off x="0" y="1052513"/>
            <a:ext cx="4500563" cy="2906712"/>
          </a:xfrm>
          <a:prstGeom prst="rect">
            <a:avLst/>
          </a:prstGeom>
          <a:noFill/>
          <a:ln w="9525">
            <a:noFill/>
            <a:miter lim="800000"/>
            <a:headEnd/>
            <a:tailEnd/>
          </a:ln>
        </p:spPr>
      </p:pic>
      <p:pic>
        <p:nvPicPr>
          <p:cNvPr id="30724" name="Picture 3" descr="C:\Documents and Settings\dell\桌面\7427ea21093a143bb0491b.jpg"/>
          <p:cNvPicPr>
            <a:picLocks noChangeAspect="1" noChangeArrowheads="1"/>
          </p:cNvPicPr>
          <p:nvPr/>
        </p:nvPicPr>
        <p:blipFill>
          <a:blip r:embed="rId3"/>
          <a:srcRect/>
          <a:stretch>
            <a:fillRect/>
          </a:stretch>
        </p:blipFill>
        <p:spPr bwMode="auto">
          <a:xfrm>
            <a:off x="4572000" y="4025900"/>
            <a:ext cx="4572000" cy="2832100"/>
          </a:xfrm>
          <a:prstGeom prst="rect">
            <a:avLst/>
          </a:prstGeom>
          <a:noFill/>
          <a:ln w="9525">
            <a:noFill/>
            <a:miter lim="800000"/>
            <a:headEnd/>
            <a:tailEnd/>
          </a:ln>
        </p:spPr>
      </p:pic>
      <p:pic>
        <p:nvPicPr>
          <p:cNvPr id="30725" name="Picture 1" descr="C:\Documents and Settings\dell\桌面\Img393362964.jpg"/>
          <p:cNvPicPr>
            <a:picLocks noChangeAspect="1" noChangeArrowheads="1"/>
          </p:cNvPicPr>
          <p:nvPr/>
        </p:nvPicPr>
        <p:blipFill>
          <a:blip r:embed="rId4"/>
          <a:srcRect/>
          <a:stretch>
            <a:fillRect/>
          </a:stretch>
        </p:blipFill>
        <p:spPr bwMode="auto">
          <a:xfrm>
            <a:off x="4572000" y="1125538"/>
            <a:ext cx="4572000" cy="2857500"/>
          </a:xfrm>
          <a:prstGeom prst="rect">
            <a:avLst/>
          </a:prstGeom>
          <a:noFill/>
          <a:ln w="9525">
            <a:noFill/>
            <a:miter lim="800000"/>
            <a:headEnd/>
            <a:tailEnd/>
          </a:ln>
        </p:spPr>
      </p:pic>
      <p:pic>
        <p:nvPicPr>
          <p:cNvPr id="30726" name="Picture 2" descr="C:\Documents and Settings\dell\桌面\CN0512Y6IZM4.jpg"/>
          <p:cNvPicPr>
            <a:picLocks noChangeAspect="1" noChangeArrowheads="1"/>
          </p:cNvPicPr>
          <p:nvPr/>
        </p:nvPicPr>
        <p:blipFill>
          <a:blip r:embed="rId5"/>
          <a:srcRect/>
          <a:stretch>
            <a:fillRect/>
          </a:stretch>
        </p:blipFill>
        <p:spPr bwMode="auto">
          <a:xfrm>
            <a:off x="0" y="4049713"/>
            <a:ext cx="4500563" cy="2808287"/>
          </a:xfrm>
          <a:prstGeom prst="rect">
            <a:avLst/>
          </a:prstGeom>
          <a:noFill/>
          <a:ln w="9525">
            <a:noFill/>
            <a:miter lim="800000"/>
            <a:headEnd/>
            <a:tailEnd/>
          </a:ln>
        </p:spPr>
      </p:pic>
      <p:sp>
        <p:nvSpPr>
          <p:cNvPr id="30727"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消防救灾</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Fire </a:t>
            </a:r>
            <a:r>
              <a:rPr lang="en-US" altLang="zh-CN" sz="3200" b="1">
                <a:solidFill>
                  <a:srgbClr val="FFFF00"/>
                </a:solidFill>
                <a:ea typeface="黑体" pitchFamily="2" charset="-122"/>
                <a:sym typeface="Times New Roman" pitchFamily="18" charset="0"/>
              </a:rPr>
              <a:t>Fighting</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日期占位符 3"/>
          <p:cNvSpPr>
            <a:spLocks noGrp="1"/>
          </p:cNvSpPr>
          <p:nvPr>
            <p:ph type="dt" sz="quarter" idx="10"/>
          </p:nvPr>
        </p:nvSpPr>
        <p:spPr/>
        <p:txBody>
          <a:bodyPr/>
          <a:lstStyle/>
          <a:p>
            <a:pPr>
              <a:defRPr/>
            </a:pPr>
            <a:fld id="{092EDB5B-4214-4E4A-8300-F874A22B3977}" type="datetime1">
              <a:rPr lang="zh-CN" altLang="en-US"/>
              <a:pPr>
                <a:defRPr/>
              </a:pPr>
              <a:t>2014-2-15</a:t>
            </a:fld>
            <a:endParaRPr lang="zh-CN" altLang="en-US"/>
          </a:p>
        </p:txBody>
      </p:sp>
      <p:sp>
        <p:nvSpPr>
          <p:cNvPr id="31746"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pic>
        <p:nvPicPr>
          <p:cNvPr id="31747" name="Picture 4" descr="http://www.sinaimg.cn/dy/slidenews/1_img/2014_03/2841_346312_303809.jpg"/>
          <p:cNvPicPr>
            <a:picLocks noChangeAspect="1" noChangeArrowheads="1"/>
          </p:cNvPicPr>
          <p:nvPr/>
        </p:nvPicPr>
        <p:blipFill>
          <a:blip r:embed="rId2"/>
          <a:srcRect/>
          <a:stretch>
            <a:fillRect/>
          </a:stretch>
        </p:blipFill>
        <p:spPr bwMode="auto">
          <a:xfrm>
            <a:off x="4356100" y="4076700"/>
            <a:ext cx="4787900" cy="2781300"/>
          </a:xfrm>
          <a:prstGeom prst="rect">
            <a:avLst/>
          </a:prstGeom>
          <a:noFill/>
          <a:ln w="9525">
            <a:noFill/>
            <a:miter lim="800000"/>
            <a:headEnd/>
            <a:tailEnd/>
          </a:ln>
        </p:spPr>
      </p:pic>
      <p:pic>
        <p:nvPicPr>
          <p:cNvPr id="31748" name="Picture 5" descr="C:\Documents and Settings\dell\桌面\图片1.jpg"/>
          <p:cNvPicPr>
            <a:picLocks noChangeAspect="1" noChangeArrowheads="1"/>
          </p:cNvPicPr>
          <p:nvPr/>
        </p:nvPicPr>
        <p:blipFill>
          <a:blip r:embed="rId3"/>
          <a:srcRect/>
          <a:stretch>
            <a:fillRect/>
          </a:stretch>
        </p:blipFill>
        <p:spPr bwMode="auto">
          <a:xfrm>
            <a:off x="0" y="1125538"/>
            <a:ext cx="4284663" cy="2879725"/>
          </a:xfrm>
          <a:prstGeom prst="rect">
            <a:avLst/>
          </a:prstGeom>
          <a:noFill/>
          <a:ln w="9525">
            <a:noFill/>
            <a:miter lim="800000"/>
            <a:headEnd/>
            <a:tailEnd/>
          </a:ln>
        </p:spPr>
      </p:pic>
      <p:pic>
        <p:nvPicPr>
          <p:cNvPr id="31749" name="Picture 5" descr="C:\Documents and Settings\dell\桌面\图片2.jpg"/>
          <p:cNvPicPr>
            <a:picLocks noChangeAspect="1" noChangeArrowheads="1"/>
          </p:cNvPicPr>
          <p:nvPr/>
        </p:nvPicPr>
        <p:blipFill>
          <a:blip r:embed="rId4"/>
          <a:srcRect/>
          <a:stretch>
            <a:fillRect/>
          </a:stretch>
        </p:blipFill>
        <p:spPr bwMode="auto">
          <a:xfrm>
            <a:off x="0" y="4076700"/>
            <a:ext cx="4284663" cy="2781300"/>
          </a:xfrm>
          <a:prstGeom prst="rect">
            <a:avLst/>
          </a:prstGeom>
          <a:noFill/>
          <a:ln w="9525">
            <a:noFill/>
            <a:miter lim="800000"/>
            <a:headEnd/>
            <a:tailEnd/>
          </a:ln>
        </p:spPr>
      </p:pic>
      <p:pic>
        <p:nvPicPr>
          <p:cNvPr id="31750" name="Picture 5" descr="C:\Documents and Settings\dell\桌面\图片3.jpg"/>
          <p:cNvPicPr>
            <a:picLocks noChangeAspect="1" noChangeArrowheads="1"/>
          </p:cNvPicPr>
          <p:nvPr/>
        </p:nvPicPr>
        <p:blipFill>
          <a:blip r:embed="rId5"/>
          <a:srcRect/>
          <a:stretch>
            <a:fillRect/>
          </a:stretch>
        </p:blipFill>
        <p:spPr bwMode="auto">
          <a:xfrm>
            <a:off x="4356100" y="1125538"/>
            <a:ext cx="4787900" cy="2879725"/>
          </a:xfrm>
          <a:prstGeom prst="rect">
            <a:avLst/>
          </a:prstGeom>
          <a:noFill/>
          <a:ln w="9525">
            <a:noFill/>
            <a:miter lim="800000"/>
            <a:headEnd/>
            <a:tailEnd/>
          </a:ln>
        </p:spPr>
      </p:pic>
      <p:sp>
        <p:nvSpPr>
          <p:cNvPr id="31751"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古城灾后</a:t>
            </a:r>
          </a:p>
          <a:p>
            <a:pPr marL="571500" indent="-571500" algn="ctr" eaLnBrk="0" hangingPunct="0">
              <a:buFont typeface="Arial" charset="0"/>
              <a:buNone/>
            </a:pPr>
            <a:r>
              <a:rPr lang="zh-CN" altLang="en-US" sz="2400" b="1">
                <a:solidFill>
                  <a:srgbClr val="FFFF00"/>
                </a:solidFill>
                <a:ea typeface="黑体" pitchFamily="2" charset="-122"/>
                <a:sym typeface="Times New Roman" pitchFamily="18" charset="0"/>
              </a:rPr>
              <a:t>Ancient  </a:t>
            </a:r>
            <a:r>
              <a:rPr lang="en-US" altLang="zh-CN" sz="2400" b="1">
                <a:solidFill>
                  <a:srgbClr val="FFFF00"/>
                </a:solidFill>
                <a:ea typeface="黑体" pitchFamily="2" charset="-122"/>
                <a:sym typeface="Times New Roman" pitchFamily="18" charset="0"/>
              </a:rPr>
              <a:t>City Community after Fire</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2"/>
          <p:cNvSpPr>
            <a:spLocks noChangeArrowheads="1"/>
          </p:cNvSpPr>
          <p:nvPr/>
        </p:nvSpPr>
        <p:spPr bwMode="auto">
          <a:xfrm>
            <a:off x="180975" y="1270000"/>
            <a:ext cx="4967288" cy="2743200"/>
          </a:xfrm>
          <a:prstGeom prst="rect">
            <a:avLst/>
          </a:prstGeom>
          <a:noFill/>
          <a:ln w="9525">
            <a:noFill/>
            <a:miter lim="800000"/>
            <a:headEnd/>
            <a:tailEnd/>
          </a:ln>
        </p:spPr>
        <p:txBody>
          <a:bodyPr>
            <a:spAutoFit/>
          </a:bodyPr>
          <a:lstStyle/>
          <a:p>
            <a:pPr algn="just" eaLnBrk="0" hangingPunct="0">
              <a:buFont typeface="Arial" charset="0"/>
              <a:buNone/>
            </a:pPr>
            <a:r>
              <a:rPr lang="zh-CN" altLang="en-US" b="1">
                <a:solidFill>
                  <a:srgbClr val="008000"/>
                </a:solidFill>
                <a:cs typeface="Times New Roman" pitchFamily="18" charset="0"/>
                <a:sym typeface="黑体" pitchFamily="2" charset="-122"/>
              </a:rPr>
              <a:t>☆Qingdao </a:t>
            </a:r>
            <a:r>
              <a:rPr lang="en-US" altLang="zh-CN" b="1">
                <a:solidFill>
                  <a:srgbClr val="008000"/>
                </a:solidFill>
                <a:cs typeface="Times New Roman" pitchFamily="18" charset="0"/>
                <a:sym typeface="黑体" pitchFamily="2" charset="-122"/>
              </a:rPr>
              <a:t>gas pipeline</a:t>
            </a:r>
            <a:r>
              <a:rPr lang="zh-CN" altLang="en-US" b="1">
                <a:solidFill>
                  <a:srgbClr val="008000"/>
                </a:solidFill>
                <a:sym typeface="黑体" pitchFamily="2" charset="-122"/>
              </a:rPr>
              <a:t> </a:t>
            </a:r>
            <a:r>
              <a:rPr lang="zh-CN" altLang="en-US" b="1">
                <a:solidFill>
                  <a:srgbClr val="008000"/>
                </a:solidFill>
                <a:cs typeface="Times New Roman" pitchFamily="18" charset="0"/>
                <a:sym typeface="黑体" pitchFamily="2" charset="-122"/>
              </a:rPr>
              <a:t>Fire. </a:t>
            </a:r>
            <a:r>
              <a:rPr lang="zh-CN" altLang="en-US">
                <a:solidFill>
                  <a:srgbClr val="000000"/>
                </a:solidFill>
                <a:cs typeface="Times New Roman" pitchFamily="18" charset="0"/>
                <a:sym typeface="黑体" pitchFamily="2" charset="-122"/>
              </a:rPr>
              <a:t>The Sinopec oil pipeline leakage occurring in Qingdao of Shan Dong Province on November 22, 2013, leads to a terrible fire, 55 people has been killed, and 9 people missing, 136 people injured. The main reason of fire explosion accident is the urban unreasonable pipeline and drainage pipe network; poorly management of pipeline, resulting in oil leakage; the emergency disposal measures after leakage is undeserved, and set none alert area, blocking the roads and evacuating the people according to stipulations.</a:t>
            </a:r>
            <a:endParaRPr lang="zh-CN" altLang="en-US" sz="1400">
              <a:solidFill>
                <a:srgbClr val="000000"/>
              </a:solidFill>
              <a:cs typeface="Times New Roman" pitchFamily="18" charset="0"/>
              <a:sym typeface="黑体" pitchFamily="2" charset="-122"/>
            </a:endParaRPr>
          </a:p>
          <a:p>
            <a:pPr algn="just" eaLnBrk="0" hangingPunct="0">
              <a:buFont typeface="Arial" charset="0"/>
              <a:buNone/>
            </a:pPr>
            <a:endParaRPr lang="zh-CN" altLang="en-US" sz="1400">
              <a:solidFill>
                <a:srgbClr val="000000"/>
              </a:solidFill>
              <a:cs typeface="Times New Roman" pitchFamily="18" charset="0"/>
              <a:sym typeface="黑体" pitchFamily="2" charset="-122"/>
            </a:endParaRPr>
          </a:p>
        </p:txBody>
      </p:sp>
      <p:pic>
        <p:nvPicPr>
          <p:cNvPr id="32770" name="Picture 3"/>
          <p:cNvPicPr>
            <a:picLocks noChangeAspect="1" noChangeArrowheads="1"/>
          </p:cNvPicPr>
          <p:nvPr/>
        </p:nvPicPr>
        <p:blipFill>
          <a:blip r:embed="rId2"/>
          <a:srcRect/>
          <a:stretch>
            <a:fillRect/>
          </a:stretch>
        </p:blipFill>
        <p:spPr bwMode="auto">
          <a:xfrm>
            <a:off x="0" y="3978275"/>
            <a:ext cx="4500563" cy="2879725"/>
          </a:xfrm>
          <a:prstGeom prst="rect">
            <a:avLst/>
          </a:prstGeom>
          <a:noFill/>
          <a:ln w="9525">
            <a:noFill/>
            <a:miter lim="800000"/>
            <a:headEnd/>
            <a:tailEnd/>
          </a:ln>
        </p:spPr>
      </p:pic>
      <p:pic>
        <p:nvPicPr>
          <p:cNvPr id="32771" name="Picture 4" descr="图片1"/>
          <p:cNvPicPr>
            <a:picLocks noChangeAspect="1" noChangeArrowheads="1"/>
          </p:cNvPicPr>
          <p:nvPr/>
        </p:nvPicPr>
        <p:blipFill>
          <a:blip r:embed="rId3"/>
          <a:srcRect/>
          <a:stretch>
            <a:fillRect/>
          </a:stretch>
        </p:blipFill>
        <p:spPr bwMode="auto">
          <a:xfrm>
            <a:off x="5219700" y="1125538"/>
            <a:ext cx="3924300" cy="2735262"/>
          </a:xfrm>
          <a:prstGeom prst="rect">
            <a:avLst/>
          </a:prstGeom>
          <a:noFill/>
          <a:ln w="9525">
            <a:noFill/>
            <a:miter lim="800000"/>
            <a:headEnd/>
            <a:tailEnd/>
          </a:ln>
        </p:spPr>
      </p:pic>
      <p:pic>
        <p:nvPicPr>
          <p:cNvPr id="32772" name="Picture 5"/>
          <p:cNvPicPr>
            <a:picLocks noChangeAspect="1" noChangeArrowheads="1"/>
          </p:cNvPicPr>
          <p:nvPr/>
        </p:nvPicPr>
        <p:blipFill>
          <a:blip r:embed="rId4"/>
          <a:srcRect r="8954" b="15923"/>
          <a:stretch>
            <a:fillRect/>
          </a:stretch>
        </p:blipFill>
        <p:spPr bwMode="auto">
          <a:xfrm>
            <a:off x="4643438" y="3978275"/>
            <a:ext cx="4500562" cy="2879725"/>
          </a:xfrm>
          <a:prstGeom prst="rect">
            <a:avLst/>
          </a:prstGeom>
          <a:noFill/>
          <a:ln w="9525">
            <a:noFill/>
            <a:miter lim="800000"/>
            <a:headEnd/>
            <a:tailEnd/>
          </a:ln>
        </p:spPr>
      </p:pic>
      <p:sp>
        <p:nvSpPr>
          <p:cNvPr id="32773"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b</a:t>
            </a:r>
            <a:r>
              <a:rPr lang="zh-CN" altLang="en-US" sz="3200" b="1">
                <a:solidFill>
                  <a:srgbClr val="FFFF00"/>
                </a:solidFill>
                <a:ea typeface="黑体" pitchFamily="2" charset="-122"/>
                <a:sym typeface="Times New Roman" pitchFamily="18" charset="0"/>
              </a:rPr>
              <a:t>） 燃气管线火灾</a:t>
            </a:r>
            <a:r>
              <a:rPr lang="en-US" sz="3200" b="1">
                <a:solidFill>
                  <a:srgbClr val="FFFF00"/>
                </a:solidFill>
                <a:ea typeface="黑体" pitchFamily="2" charset="-122"/>
                <a:sym typeface="Times New Roman" pitchFamily="18" charset="0"/>
              </a:rPr>
              <a:t> </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Fire of </a:t>
            </a:r>
            <a:r>
              <a:rPr lang="en-US" altLang="zh-CN" sz="3200" b="1">
                <a:solidFill>
                  <a:srgbClr val="FFFF00"/>
                </a:solidFill>
                <a:ea typeface="黑体" pitchFamily="2" charset="-122"/>
                <a:sym typeface="Times New Roman" pitchFamily="18" charset="0"/>
              </a:rPr>
              <a:t>Gas Pipeline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2"/>
          <p:cNvSpPr>
            <a:spLocks noChangeArrowheads="1"/>
          </p:cNvSpPr>
          <p:nvPr/>
        </p:nvSpPr>
        <p:spPr bwMode="auto">
          <a:xfrm>
            <a:off x="395288" y="1484313"/>
            <a:ext cx="6048375" cy="2014537"/>
          </a:xfrm>
          <a:prstGeom prst="rect">
            <a:avLst/>
          </a:prstGeom>
          <a:noFill/>
          <a:ln w="9525">
            <a:noFill/>
            <a:miter lim="800000"/>
            <a:headEnd/>
            <a:tailEnd/>
          </a:ln>
        </p:spPr>
        <p:txBody>
          <a:bodyPr>
            <a:spAutoFit/>
          </a:bodyPr>
          <a:lstStyle/>
          <a:p>
            <a:pPr algn="just" eaLnBrk="0" hangingPunct="0">
              <a:buFont typeface="Arial" charset="0"/>
              <a:buNone/>
            </a:pPr>
            <a:r>
              <a:rPr lang="zh-CN" altLang="en-US" sz="1800" b="1">
                <a:solidFill>
                  <a:srgbClr val="008000"/>
                </a:solidFill>
                <a:cs typeface="Times New Roman" pitchFamily="18" charset="0"/>
                <a:sym typeface="黑体" pitchFamily="2" charset="-122"/>
              </a:rPr>
              <a:t>☆School dormitory fire. </a:t>
            </a:r>
            <a:r>
              <a:rPr lang="zh-CN" altLang="en-US" sz="1800">
                <a:solidFill>
                  <a:srgbClr val="000000"/>
                </a:solidFill>
                <a:cs typeface="Times New Roman" pitchFamily="18" charset="0"/>
                <a:sym typeface="黑体" pitchFamily="2" charset="-122"/>
              </a:rPr>
              <a:t>On November 16, 2008, a Shanghai Business School dormitory building has suffered a fierce fire, which was brought about by water heater, the fire ignite the sundry pile up on the lower bunk, 4 girls were killed and some people injured. In the fire, telescopic steel door cut off the escape way of the dormitory building, delaying the evacuation of students to safety area.</a:t>
            </a:r>
          </a:p>
        </p:txBody>
      </p:sp>
      <p:pic>
        <p:nvPicPr>
          <p:cNvPr id="33794" name="内容占位符 3" descr="000d87e0fa3a0a8b0b9404.jpg"/>
          <p:cNvPicPr>
            <a:picLocks noGrp="1" noChangeAspect="1" noChangeArrowheads="1"/>
          </p:cNvPicPr>
          <p:nvPr/>
        </p:nvPicPr>
        <p:blipFill>
          <a:blip r:embed="rId2"/>
          <a:srcRect/>
          <a:stretch>
            <a:fillRect/>
          </a:stretch>
        </p:blipFill>
        <p:spPr bwMode="auto">
          <a:xfrm>
            <a:off x="0" y="3933825"/>
            <a:ext cx="4500563" cy="2924175"/>
          </a:xfrm>
          <a:prstGeom prst="rect">
            <a:avLst/>
          </a:prstGeom>
          <a:noFill/>
          <a:ln w="9525">
            <a:noFill/>
            <a:miter lim="800000"/>
            <a:headEnd/>
            <a:tailEnd/>
          </a:ln>
        </p:spPr>
      </p:pic>
      <p:pic>
        <p:nvPicPr>
          <p:cNvPr id="33795" name="Picture 4" descr="图片1"/>
          <p:cNvPicPr>
            <a:picLocks noChangeAspect="1" noChangeArrowheads="1"/>
          </p:cNvPicPr>
          <p:nvPr/>
        </p:nvPicPr>
        <p:blipFill>
          <a:blip r:embed="rId3"/>
          <a:srcRect/>
          <a:stretch>
            <a:fillRect/>
          </a:stretch>
        </p:blipFill>
        <p:spPr bwMode="auto">
          <a:xfrm>
            <a:off x="6659563" y="1052513"/>
            <a:ext cx="2484437" cy="2881312"/>
          </a:xfrm>
          <a:prstGeom prst="rect">
            <a:avLst/>
          </a:prstGeom>
          <a:noFill/>
          <a:ln w="9525">
            <a:noFill/>
            <a:miter lim="800000"/>
            <a:headEnd/>
            <a:tailEnd/>
          </a:ln>
        </p:spPr>
      </p:pic>
      <p:pic>
        <p:nvPicPr>
          <p:cNvPr id="33796" name="Picture 5"/>
          <p:cNvPicPr>
            <a:picLocks noChangeAspect="1" noChangeArrowheads="1"/>
          </p:cNvPicPr>
          <p:nvPr/>
        </p:nvPicPr>
        <p:blipFill>
          <a:blip r:embed="rId4"/>
          <a:srcRect/>
          <a:stretch>
            <a:fillRect/>
          </a:stretch>
        </p:blipFill>
        <p:spPr bwMode="auto">
          <a:xfrm>
            <a:off x="4643438" y="3933825"/>
            <a:ext cx="4500562" cy="2924175"/>
          </a:xfrm>
          <a:prstGeom prst="rect">
            <a:avLst/>
          </a:prstGeom>
          <a:noFill/>
          <a:ln w="9525">
            <a:noFill/>
            <a:miter lim="800000"/>
            <a:headEnd/>
            <a:tailEnd/>
          </a:ln>
        </p:spPr>
      </p:pic>
      <p:sp>
        <p:nvSpPr>
          <p:cNvPr id="33797"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c</a:t>
            </a:r>
            <a:r>
              <a:rPr lang="zh-CN" altLang="en-US" sz="3200" b="1">
                <a:solidFill>
                  <a:srgbClr val="FFFF00"/>
                </a:solidFill>
                <a:ea typeface="黑体" pitchFamily="2" charset="-122"/>
                <a:sym typeface="Times New Roman" pitchFamily="18" charset="0"/>
              </a:rPr>
              <a:t>）学校宿舍火灾</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  Fire of dormitory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图片1"/>
          <p:cNvPicPr>
            <a:picLocks noChangeAspect="1" noChangeArrowheads="1"/>
          </p:cNvPicPr>
          <p:nvPr/>
        </p:nvPicPr>
        <p:blipFill>
          <a:blip r:embed="rId2"/>
          <a:srcRect/>
          <a:stretch>
            <a:fillRect/>
          </a:stretch>
        </p:blipFill>
        <p:spPr bwMode="auto">
          <a:xfrm>
            <a:off x="5467350" y="1146175"/>
            <a:ext cx="3676650" cy="5711825"/>
          </a:xfrm>
          <a:prstGeom prst="rect">
            <a:avLst/>
          </a:prstGeom>
          <a:noFill/>
          <a:ln w="9525">
            <a:noFill/>
            <a:miter lim="800000"/>
            <a:headEnd/>
            <a:tailEnd/>
          </a:ln>
        </p:spPr>
      </p:pic>
      <p:sp>
        <p:nvSpPr>
          <p:cNvPr id="34818" name="TextBox 2"/>
          <p:cNvSpPr>
            <a:spLocks noChangeArrowheads="1"/>
          </p:cNvSpPr>
          <p:nvPr/>
        </p:nvSpPr>
        <p:spPr bwMode="auto">
          <a:xfrm>
            <a:off x="252413" y="1270000"/>
            <a:ext cx="5327650" cy="1803400"/>
          </a:xfrm>
          <a:prstGeom prst="rect">
            <a:avLst/>
          </a:prstGeom>
          <a:noFill/>
          <a:ln w="9525">
            <a:noFill/>
            <a:miter lim="800000"/>
            <a:headEnd/>
            <a:tailEnd/>
          </a:ln>
        </p:spPr>
        <p:txBody>
          <a:bodyPr>
            <a:spAutoFit/>
          </a:bodyPr>
          <a:lstStyle/>
          <a:p>
            <a:pPr algn="just" eaLnBrk="0" hangingPunct="0">
              <a:buFont typeface="Arial" charset="0"/>
              <a:buNone/>
            </a:pPr>
            <a:r>
              <a:rPr lang="zh-CN" altLang="en-US" b="1">
                <a:solidFill>
                  <a:srgbClr val="008000"/>
                </a:solidFill>
                <a:cs typeface="Times New Roman" pitchFamily="18" charset="0"/>
                <a:sym typeface="黑体" pitchFamily="2" charset="-122"/>
              </a:rPr>
              <a:t>☆CCTV building fire</a:t>
            </a:r>
            <a:r>
              <a:rPr lang="zh-CN" altLang="en-US">
                <a:solidFill>
                  <a:srgbClr val="000000"/>
                </a:solidFill>
                <a:cs typeface="Times New Roman" pitchFamily="18" charset="0"/>
                <a:sym typeface="黑体" pitchFamily="2" charset="-122"/>
              </a:rPr>
              <a:t>. </a:t>
            </a:r>
            <a:r>
              <a:rPr lang="zh-CN" altLang="en-US">
                <a:solidFill>
                  <a:srgbClr val="000000"/>
                </a:solidFill>
                <a:ea typeface="黑体" pitchFamily="2" charset="-122"/>
                <a:sym typeface="黑体" pitchFamily="2" charset="-122"/>
              </a:rPr>
              <a:t>On February 9, 2009, CCTV new site building under construction located in Beijing ChaoYang District, suffering a fireworks fire with the cultural central building, 1 firefighter is sacrificed, six firefighters and two workers were injured. The damaged building area of 21333 m2, building layer of atrium has collapsed, causing a direct economic loss of 163</a:t>
            </a:r>
            <a:r>
              <a:rPr lang="en-US" altLang="zh-CN">
                <a:solidFill>
                  <a:srgbClr val="000000"/>
                </a:solidFill>
                <a:ea typeface="黑体" pitchFamily="2" charset="-122"/>
                <a:sym typeface="黑体" pitchFamily="2" charset="-122"/>
              </a:rPr>
              <a:t>.83 million yuan.  </a:t>
            </a:r>
          </a:p>
        </p:txBody>
      </p:sp>
      <p:sp>
        <p:nvSpPr>
          <p:cNvPr id="34819"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d</a:t>
            </a:r>
            <a:r>
              <a:rPr lang="zh-CN" altLang="en-US" sz="3200" b="1">
                <a:solidFill>
                  <a:srgbClr val="FFFF00"/>
                </a:solidFill>
                <a:ea typeface="黑体" pitchFamily="2" charset="-122"/>
                <a:sym typeface="Times New Roman" pitchFamily="18" charset="0"/>
              </a:rPr>
              <a:t>）高层火灾</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Fire of </a:t>
            </a:r>
            <a:r>
              <a:rPr lang="en-US" altLang="zh-CN" sz="3200" b="1">
                <a:solidFill>
                  <a:srgbClr val="FFFF00"/>
                </a:solidFill>
                <a:ea typeface="黑体" pitchFamily="2" charset="-122"/>
                <a:sym typeface="Times New Roman" pitchFamily="18" charset="0"/>
              </a:rPr>
              <a:t>High-rise Buildings</a:t>
            </a:r>
          </a:p>
        </p:txBody>
      </p:sp>
      <p:pic>
        <p:nvPicPr>
          <p:cNvPr id="34820" name="Picture 5"/>
          <p:cNvPicPr>
            <a:picLocks noChangeAspect="1" noChangeArrowheads="1"/>
          </p:cNvPicPr>
          <p:nvPr/>
        </p:nvPicPr>
        <p:blipFill>
          <a:blip r:embed="rId3"/>
          <a:srcRect/>
          <a:stretch>
            <a:fillRect/>
          </a:stretch>
        </p:blipFill>
        <p:spPr bwMode="auto">
          <a:xfrm>
            <a:off x="0" y="3141663"/>
            <a:ext cx="5292725" cy="371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日期占位符 3"/>
          <p:cNvSpPr>
            <a:spLocks noGrp="1"/>
          </p:cNvSpPr>
          <p:nvPr>
            <p:ph type="dt" sz="quarter" idx="10"/>
          </p:nvPr>
        </p:nvSpPr>
        <p:spPr/>
        <p:txBody>
          <a:bodyPr/>
          <a:lstStyle/>
          <a:p>
            <a:pPr>
              <a:defRPr/>
            </a:pPr>
            <a:fld id="{39C090BE-EB9B-45F0-B633-F3621B440088}" type="datetime1">
              <a:rPr lang="zh-CN" altLang="en-US"/>
              <a:pPr>
                <a:defRPr/>
              </a:pPr>
              <a:t>2014-2-15</a:t>
            </a:fld>
            <a:endParaRPr lang="zh-CN" altLang="en-US"/>
          </a:p>
        </p:txBody>
      </p:sp>
      <p:pic>
        <p:nvPicPr>
          <p:cNvPr id="35842" name="Picture 2" descr="20091027212046734874"/>
          <p:cNvPicPr>
            <a:picLocks noChangeAspect="1" noChangeArrowheads="1"/>
          </p:cNvPicPr>
          <p:nvPr/>
        </p:nvPicPr>
        <p:blipFill>
          <a:blip r:embed="rId2"/>
          <a:srcRect/>
          <a:stretch>
            <a:fillRect/>
          </a:stretch>
        </p:blipFill>
        <p:spPr bwMode="auto">
          <a:xfrm>
            <a:off x="2987675" y="5013325"/>
            <a:ext cx="3024188" cy="1844675"/>
          </a:xfrm>
          <a:prstGeom prst="rect">
            <a:avLst/>
          </a:prstGeom>
          <a:noFill/>
          <a:ln w="9525">
            <a:noFill/>
            <a:miter lim="800000"/>
            <a:headEnd/>
            <a:tailEnd/>
          </a:ln>
        </p:spPr>
      </p:pic>
      <p:pic>
        <p:nvPicPr>
          <p:cNvPr id="35843" name="Picture 3"/>
          <p:cNvPicPr>
            <a:picLocks noChangeAspect="1" noChangeArrowheads="1"/>
          </p:cNvPicPr>
          <p:nvPr/>
        </p:nvPicPr>
        <p:blipFill>
          <a:blip r:embed="rId3"/>
          <a:srcRect b="3461"/>
          <a:stretch>
            <a:fillRect/>
          </a:stretch>
        </p:blipFill>
        <p:spPr bwMode="auto">
          <a:xfrm>
            <a:off x="0" y="2997200"/>
            <a:ext cx="2916238" cy="1954213"/>
          </a:xfrm>
          <a:prstGeom prst="rect">
            <a:avLst/>
          </a:prstGeom>
          <a:noFill/>
          <a:ln w="9525">
            <a:noFill/>
            <a:miter lim="800000"/>
            <a:headEnd/>
            <a:tailEnd/>
          </a:ln>
        </p:spPr>
      </p:pic>
      <p:pic>
        <p:nvPicPr>
          <p:cNvPr id="35844" name="Picture 4" descr="Parque"/>
          <p:cNvPicPr>
            <a:picLocks noChangeAspect="1" noChangeArrowheads="1"/>
          </p:cNvPicPr>
          <p:nvPr/>
        </p:nvPicPr>
        <p:blipFill>
          <a:blip r:embed="rId4"/>
          <a:srcRect/>
          <a:stretch>
            <a:fillRect/>
          </a:stretch>
        </p:blipFill>
        <p:spPr bwMode="auto">
          <a:xfrm>
            <a:off x="0" y="5013325"/>
            <a:ext cx="2916238" cy="1844675"/>
          </a:xfrm>
          <a:prstGeom prst="rect">
            <a:avLst/>
          </a:prstGeom>
          <a:noFill/>
          <a:ln w="9525">
            <a:noFill/>
            <a:miter lim="800000"/>
            <a:headEnd/>
            <a:tailEnd/>
          </a:ln>
        </p:spPr>
      </p:pic>
      <p:sp>
        <p:nvSpPr>
          <p:cNvPr id="35845" name="Text Box 5"/>
          <p:cNvSpPr>
            <a:spLocks noChangeArrowheads="1"/>
          </p:cNvSpPr>
          <p:nvPr/>
        </p:nvSpPr>
        <p:spPr bwMode="auto">
          <a:xfrm>
            <a:off x="180975" y="1270000"/>
            <a:ext cx="8856663" cy="1558925"/>
          </a:xfrm>
          <a:prstGeom prst="rect">
            <a:avLst/>
          </a:prstGeom>
          <a:noFill/>
          <a:ln w="9525">
            <a:noFill/>
            <a:miter lim="800000"/>
            <a:headEnd/>
            <a:tailEnd/>
          </a:ln>
        </p:spPr>
        <p:txBody>
          <a:bodyPr>
            <a:spAutoFit/>
          </a:bodyPr>
          <a:lstStyle/>
          <a:p>
            <a:pPr algn="just" eaLnBrk="0" hangingPunct="0">
              <a:buFont typeface="Arial" charset="0"/>
              <a:buNone/>
            </a:pPr>
            <a:r>
              <a:rPr lang="zh-CN" altLang="en-US">
                <a:ea typeface="黑体" pitchFamily="2" charset="-122"/>
              </a:rPr>
              <a:t>   In China, fire occur every 20 minutes, mainly in the high electric power consuming season of summer and winter. Community is the basic composition unit of the city, at the same time, the community is also the main part in the fight against disasters and responding to emergencies. The expression of community in disaster prevention, avoid disaster, disaster relief and other aspects directly related to the ability of disaster prevention and mitigation capacity of the whole city. </a:t>
            </a:r>
            <a:r>
              <a:rPr lang="zh-CN" altLang="en-US" b="1">
                <a:solidFill>
                  <a:srgbClr val="FF0000"/>
                </a:solidFill>
                <a:ea typeface="黑体" pitchFamily="2" charset="-122"/>
              </a:rPr>
              <a:t>Community disaster prevention research, therefore, has important practical significance for the urban disaster prevention programming.</a:t>
            </a:r>
          </a:p>
        </p:txBody>
      </p:sp>
      <p:pic>
        <p:nvPicPr>
          <p:cNvPr id="35846" name="Picture 6" descr="图片1"/>
          <p:cNvPicPr>
            <a:picLocks noChangeAspect="1" noChangeArrowheads="1"/>
          </p:cNvPicPr>
          <p:nvPr/>
        </p:nvPicPr>
        <p:blipFill>
          <a:blip r:embed="rId5"/>
          <a:srcRect/>
          <a:stretch>
            <a:fillRect/>
          </a:stretch>
        </p:blipFill>
        <p:spPr bwMode="auto">
          <a:xfrm>
            <a:off x="2987675" y="2997200"/>
            <a:ext cx="3024188" cy="1944688"/>
          </a:xfrm>
          <a:prstGeom prst="rect">
            <a:avLst/>
          </a:prstGeom>
          <a:noFill/>
          <a:ln w="9525">
            <a:noFill/>
            <a:miter lim="800000"/>
            <a:headEnd/>
            <a:tailEnd/>
          </a:ln>
        </p:spPr>
      </p:pic>
      <p:pic>
        <p:nvPicPr>
          <p:cNvPr id="35847" name="Picture 7"/>
          <p:cNvPicPr>
            <a:picLocks noChangeAspect="1" noChangeArrowheads="1"/>
          </p:cNvPicPr>
          <p:nvPr/>
        </p:nvPicPr>
        <p:blipFill>
          <a:blip r:embed="rId6"/>
          <a:srcRect/>
          <a:stretch>
            <a:fillRect/>
          </a:stretch>
        </p:blipFill>
        <p:spPr bwMode="auto">
          <a:xfrm>
            <a:off x="6084888" y="2997200"/>
            <a:ext cx="3059112" cy="1944688"/>
          </a:xfrm>
          <a:prstGeom prst="rect">
            <a:avLst/>
          </a:prstGeom>
          <a:noFill/>
          <a:ln w="9525">
            <a:noFill/>
            <a:miter lim="800000"/>
            <a:headEnd/>
            <a:tailEnd/>
          </a:ln>
        </p:spPr>
      </p:pic>
      <p:sp>
        <p:nvSpPr>
          <p:cNvPr id="35848"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3</a:t>
            </a:r>
            <a:r>
              <a:rPr lang="zh-CN" altLang="en-US" sz="3200" b="1">
                <a:solidFill>
                  <a:srgbClr val="FFFF00"/>
                </a:solidFill>
                <a:ea typeface="黑体" pitchFamily="2" charset="-122"/>
                <a:sym typeface="Times New Roman" pitchFamily="18" charset="0"/>
              </a:rPr>
              <a:t>）灾害的进化新特点</a:t>
            </a:r>
            <a:endParaRPr lang="en-US" altLang="zh-CN" sz="3200" b="1">
              <a:solidFill>
                <a:srgbClr val="FFFF00"/>
              </a:solidFill>
              <a:ea typeface="黑体" pitchFamily="2" charset="-122"/>
              <a:sym typeface="Times New Roman" pitchFamily="18" charset="0"/>
            </a:endParaRPr>
          </a:p>
          <a:p>
            <a:pPr marL="571500" indent="-571500" algn="ctr" eaLnBrk="0" hangingPunct="0">
              <a:buFont typeface="Arial" charset="0"/>
              <a:buNone/>
            </a:pPr>
            <a:r>
              <a:rPr lang="en-US" altLang="zh-CN" sz="3200" b="1">
                <a:solidFill>
                  <a:srgbClr val="FFFF00"/>
                </a:solidFill>
                <a:ea typeface="黑体" pitchFamily="2" charset="-122"/>
                <a:sym typeface="黑体" pitchFamily="2" charset="-122"/>
              </a:rPr>
              <a:t>New Characteristics of Disaster Evolution</a:t>
            </a:r>
            <a:endParaRPr lang="zh-CN" altLang="en-US" sz="3200" b="1">
              <a:solidFill>
                <a:srgbClr val="FFFF00"/>
              </a:solidFill>
              <a:ea typeface="黑体" pitchFamily="2" charset="-122"/>
              <a:sym typeface="黑体" pitchFamily="2" charset="-122"/>
            </a:endParaRPr>
          </a:p>
        </p:txBody>
      </p:sp>
      <p:pic>
        <p:nvPicPr>
          <p:cNvPr id="35849" name="Picture 9"/>
          <p:cNvPicPr>
            <a:picLocks noChangeAspect="1" noChangeArrowheads="1"/>
          </p:cNvPicPr>
          <p:nvPr/>
        </p:nvPicPr>
        <p:blipFill>
          <a:blip r:embed="rId7"/>
          <a:srcRect/>
          <a:stretch>
            <a:fillRect/>
          </a:stretch>
        </p:blipFill>
        <p:spPr bwMode="auto">
          <a:xfrm>
            <a:off x="6084888" y="5013325"/>
            <a:ext cx="3059112" cy="18446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179388" y="3644900"/>
            <a:ext cx="8785225" cy="2979738"/>
            <a:chOff x="0" y="-108336"/>
            <a:chExt cx="8438102" cy="3437083"/>
          </a:xfrm>
        </p:grpSpPr>
        <p:sp>
          <p:nvSpPr>
            <p:cNvPr id="36872" name="Rectangle 6"/>
            <p:cNvSpPr>
              <a:spLocks noChangeArrowheads="1"/>
            </p:cNvSpPr>
            <p:nvPr/>
          </p:nvSpPr>
          <p:spPr bwMode="auto">
            <a:xfrm>
              <a:off x="0" y="-108336"/>
              <a:ext cx="2643959" cy="963189"/>
            </a:xfrm>
            <a:prstGeom prst="rect">
              <a:avLst/>
            </a:prstGeom>
            <a:solidFill>
              <a:srgbClr val="FFC000"/>
            </a:solidFill>
            <a:ln w="9525">
              <a:solidFill>
                <a:schemeClr val="tx1"/>
              </a:solidFill>
              <a:miter lim="800000"/>
              <a:headEnd/>
              <a:tailEnd/>
            </a:ln>
          </p:spPr>
          <p:txBody>
            <a:bodyPr wrap="none" anchor="ctr">
              <a:spAutoFit/>
            </a:bodyPr>
            <a:lstStyle/>
            <a:p>
              <a:pPr eaLnBrk="0" hangingPunct="0">
                <a:buFont typeface="Arial" charset="0"/>
                <a:buNone/>
              </a:pPr>
              <a:r>
                <a:rPr lang="zh-CN" altLang="en-US">
                  <a:solidFill>
                    <a:srgbClr val="000000"/>
                  </a:solidFill>
                  <a:ea typeface="黑体" pitchFamily="2" charset="-122"/>
                  <a:sym typeface="黑体" pitchFamily="2" charset="-122"/>
                </a:rPr>
                <a:t>New pattern characteristics </a:t>
              </a:r>
            </a:p>
            <a:p>
              <a:pPr eaLnBrk="0" hangingPunct="0">
                <a:buFont typeface="Arial" charset="0"/>
                <a:buNone/>
              </a:pPr>
              <a:r>
                <a:rPr lang="zh-CN" altLang="en-US">
                  <a:solidFill>
                    <a:srgbClr val="000000"/>
                  </a:solidFill>
                  <a:ea typeface="黑体" pitchFamily="2" charset="-122"/>
                  <a:sym typeface="黑体" pitchFamily="2" charset="-122"/>
                </a:rPr>
                <a:t>of urban structures</a:t>
              </a:r>
              <a:r>
                <a:rPr lang="en-US" altLang="zh-CN">
                  <a:solidFill>
                    <a:srgbClr val="000000"/>
                  </a:solidFill>
                  <a:ea typeface="黑体" pitchFamily="2" charset="-122"/>
                  <a:sym typeface="黑体" pitchFamily="2" charset="-122"/>
                </a:rPr>
                <a:t>,such as </a:t>
              </a:r>
            </a:p>
            <a:p>
              <a:pPr eaLnBrk="0" hangingPunct="0">
                <a:buFont typeface="Arial" charset="0"/>
                <a:buNone/>
              </a:pPr>
              <a:r>
                <a:rPr lang="en-US" altLang="zh-CN">
                  <a:solidFill>
                    <a:srgbClr val="000000"/>
                  </a:solidFill>
                  <a:ea typeface="黑体" pitchFamily="2" charset="-122"/>
                  <a:sym typeface="黑体" pitchFamily="2" charset="-122"/>
                </a:rPr>
                <a:t>subway and underground space</a:t>
              </a:r>
            </a:p>
          </p:txBody>
        </p:sp>
        <p:sp>
          <p:nvSpPr>
            <p:cNvPr id="36873" name="Rectangle 7"/>
            <p:cNvSpPr>
              <a:spLocks noChangeArrowheads="1"/>
            </p:cNvSpPr>
            <p:nvPr/>
          </p:nvSpPr>
          <p:spPr bwMode="auto">
            <a:xfrm>
              <a:off x="39644" y="966554"/>
              <a:ext cx="2521977" cy="963189"/>
            </a:xfrm>
            <a:prstGeom prst="rect">
              <a:avLst/>
            </a:prstGeom>
            <a:solidFill>
              <a:srgbClr val="FFC000"/>
            </a:solidFill>
            <a:ln w="9525">
              <a:solidFill>
                <a:schemeClr val="tx1"/>
              </a:solidFill>
              <a:miter lim="800000"/>
              <a:headEnd/>
              <a:tailEnd/>
            </a:ln>
          </p:spPr>
          <p:txBody>
            <a:bodyPr anchor="ctr">
              <a:spAutoFit/>
            </a:bodyPr>
            <a:lstStyle/>
            <a:p>
              <a:pPr eaLnBrk="0" hangingPunct="0">
                <a:buFont typeface="Arial" charset="0"/>
                <a:buNone/>
              </a:pPr>
              <a:r>
                <a:rPr lang="en-US" altLang="zh-CN">
                  <a:solidFill>
                    <a:srgbClr val="000000"/>
                  </a:solidFill>
                  <a:ea typeface="黑体" pitchFamily="2" charset="-122"/>
                  <a:sym typeface="Times New Roman" pitchFamily="18" charset="0"/>
                </a:rPr>
                <a:t>The evolution of disasters depend on lifeline engineering</a:t>
              </a:r>
            </a:p>
          </p:txBody>
        </p:sp>
        <p:sp>
          <p:nvSpPr>
            <p:cNvPr id="36874" name="AutoShape 8"/>
            <p:cNvSpPr>
              <a:spLocks noChangeArrowheads="1"/>
            </p:cNvSpPr>
            <p:nvPr/>
          </p:nvSpPr>
          <p:spPr bwMode="auto">
            <a:xfrm>
              <a:off x="2993529" y="439914"/>
              <a:ext cx="1428760" cy="646114"/>
            </a:xfrm>
            <a:prstGeom prst="rightArrow">
              <a:avLst>
                <a:gd name="adj1" fmla="val 50000"/>
                <a:gd name="adj2" fmla="val 53604"/>
              </a:avLst>
            </a:prstGeom>
            <a:solidFill>
              <a:schemeClr val="accent1"/>
            </a:solidFill>
            <a:ln w="9525">
              <a:solidFill>
                <a:schemeClr val="tx1"/>
              </a:solidFill>
              <a:miter lim="800000"/>
              <a:headEnd/>
              <a:tailEnd/>
            </a:ln>
          </p:spPr>
          <p:txBody>
            <a:bodyPr wrap="none" anchor="ctr"/>
            <a:lstStyle/>
            <a:p>
              <a:pPr eaLnBrk="0" hangingPunct="0">
                <a:buFont typeface="Arial" charset="0"/>
                <a:buNone/>
              </a:pPr>
              <a:endParaRPr lang="zh-CN" altLang="en-US" sz="1800" b="1">
                <a:solidFill>
                  <a:srgbClr val="000000"/>
                </a:solidFill>
                <a:latin typeface="Tahoma" pitchFamily="34" charset="0"/>
                <a:sym typeface="Tahoma" pitchFamily="34" charset="0"/>
              </a:endParaRPr>
            </a:p>
          </p:txBody>
        </p:sp>
        <p:sp>
          <p:nvSpPr>
            <p:cNvPr id="36875" name="Rectangle 9"/>
            <p:cNvSpPr>
              <a:spLocks noChangeArrowheads="1"/>
            </p:cNvSpPr>
            <p:nvPr/>
          </p:nvSpPr>
          <p:spPr bwMode="auto">
            <a:xfrm>
              <a:off x="4810664" y="505102"/>
              <a:ext cx="1683351" cy="681191"/>
            </a:xfrm>
            <a:prstGeom prst="rect">
              <a:avLst/>
            </a:prstGeom>
            <a:solidFill>
              <a:srgbClr val="DAE5F1"/>
            </a:solidFill>
            <a:ln w="9525">
              <a:solidFill>
                <a:schemeClr val="tx1"/>
              </a:solidFill>
              <a:miter lim="800000"/>
              <a:headEnd/>
              <a:tailEnd/>
            </a:ln>
          </p:spPr>
          <p:txBody>
            <a:bodyPr wrap="none" anchor="ctr">
              <a:spAutoFit/>
            </a:bodyPr>
            <a:lstStyle/>
            <a:p>
              <a:pPr algn="ctr" eaLnBrk="0" hangingPunct="0">
                <a:buFont typeface="Arial" charset="0"/>
                <a:buNone/>
              </a:pPr>
              <a:r>
                <a:rPr lang="en-US" altLang="zh-CN">
                  <a:ea typeface="黑体" pitchFamily="2" charset="-122"/>
                  <a:sym typeface="Times New Roman" pitchFamily="18" charset="0"/>
                </a:rPr>
                <a:t>D</a:t>
              </a:r>
              <a:r>
                <a:rPr lang="zh-CN" altLang="en-US">
                  <a:ea typeface="黑体" pitchFamily="2" charset="-122"/>
                  <a:sym typeface="Times New Roman" pitchFamily="18" charset="0"/>
                </a:rPr>
                <a:t>isaster</a:t>
              </a:r>
              <a:r>
                <a:rPr lang="en-US" altLang="zh-CN">
                  <a:ea typeface="黑体" pitchFamily="2" charset="-122"/>
                  <a:sym typeface="Times New Roman" pitchFamily="18" charset="0"/>
                </a:rPr>
                <a:t> mitigation</a:t>
              </a:r>
              <a:endParaRPr lang="zh-CN" altLang="en-US">
                <a:ea typeface="黑体" pitchFamily="2" charset="-122"/>
                <a:sym typeface="Times New Roman" pitchFamily="18" charset="0"/>
              </a:endParaRPr>
            </a:p>
            <a:p>
              <a:pPr algn="ctr" eaLnBrk="0" hangingPunct="0">
                <a:buFont typeface="Arial" charset="0"/>
                <a:buNone/>
              </a:pPr>
              <a:r>
                <a:rPr lang="en-US" altLang="zh-CN">
                  <a:ea typeface="黑体" pitchFamily="2" charset="-122"/>
                  <a:sym typeface="Times New Roman" pitchFamily="18" charset="0"/>
                </a:rPr>
                <a:t>become urgent</a:t>
              </a:r>
              <a:endParaRPr lang="zh-CN" altLang="en-US">
                <a:ea typeface="黑体" pitchFamily="2" charset="-122"/>
                <a:sym typeface="Times New Roman" pitchFamily="18" charset="0"/>
              </a:endParaRPr>
            </a:p>
          </p:txBody>
        </p:sp>
        <p:sp>
          <p:nvSpPr>
            <p:cNvPr id="36876" name="AutoShape 10"/>
            <p:cNvSpPr>
              <a:spLocks noChangeArrowheads="1"/>
            </p:cNvSpPr>
            <p:nvPr/>
          </p:nvSpPr>
          <p:spPr bwMode="auto">
            <a:xfrm rot="5400000">
              <a:off x="4826786" y="1745686"/>
              <a:ext cx="1304918" cy="503237"/>
            </a:xfrm>
            <a:prstGeom prst="rightArrow">
              <a:avLst>
                <a:gd name="adj1" fmla="val 50000"/>
                <a:gd name="adj2" fmla="val 42209"/>
              </a:avLst>
            </a:prstGeom>
            <a:solidFill>
              <a:schemeClr val="accent1"/>
            </a:solidFill>
            <a:ln w="9525">
              <a:solidFill>
                <a:schemeClr val="tx1"/>
              </a:solidFill>
              <a:miter lim="800000"/>
              <a:headEnd/>
              <a:tailEnd/>
            </a:ln>
          </p:spPr>
          <p:txBody>
            <a:bodyPr rot="10800000" vert="eaVert" wrap="none" anchor="ctr"/>
            <a:lstStyle/>
            <a:p>
              <a:pPr eaLnBrk="0" hangingPunct="0">
                <a:buFont typeface="Arial" charset="0"/>
                <a:buNone/>
              </a:pPr>
              <a:endParaRPr lang="zh-CN" altLang="en-US" sz="1800" b="1">
                <a:solidFill>
                  <a:srgbClr val="000000"/>
                </a:solidFill>
                <a:latin typeface="Tahoma" pitchFamily="34" charset="0"/>
                <a:sym typeface="Tahoma" pitchFamily="34" charset="0"/>
              </a:endParaRPr>
            </a:p>
          </p:txBody>
        </p:sp>
        <p:sp>
          <p:nvSpPr>
            <p:cNvPr id="36877" name="Rectangle 11"/>
            <p:cNvSpPr>
              <a:spLocks noChangeArrowheads="1"/>
            </p:cNvSpPr>
            <p:nvPr/>
          </p:nvSpPr>
          <p:spPr bwMode="auto">
            <a:xfrm>
              <a:off x="5656913" y="1431668"/>
              <a:ext cx="1384496" cy="963189"/>
            </a:xfrm>
            <a:prstGeom prst="rect">
              <a:avLst/>
            </a:prstGeom>
            <a:solidFill>
              <a:srgbClr val="92D050"/>
            </a:solidFill>
            <a:ln w="9525">
              <a:solidFill>
                <a:schemeClr val="tx1"/>
              </a:solidFill>
              <a:miter lim="800000"/>
              <a:headEnd/>
              <a:tailEnd/>
            </a:ln>
          </p:spPr>
          <p:txBody>
            <a:bodyPr anchor="ctr">
              <a:spAutoFit/>
            </a:bodyPr>
            <a:lstStyle/>
            <a:p>
              <a:pPr eaLnBrk="0" hangingPunct="0">
                <a:buFont typeface="Arial" charset="0"/>
                <a:buNone/>
              </a:pPr>
              <a:r>
                <a:rPr lang="en-US" altLang="zh-CN">
                  <a:ea typeface="黑体" pitchFamily="2" charset="-122"/>
                  <a:sym typeface="Times New Roman" pitchFamily="18" charset="0"/>
                </a:rPr>
                <a:t>Community as the </a:t>
              </a:r>
              <a:r>
                <a:rPr lang="en-US" altLang="zh-CN">
                  <a:solidFill>
                    <a:srgbClr val="000000"/>
                  </a:solidFill>
                  <a:ea typeface="黑体" pitchFamily="2" charset="-122"/>
                  <a:sym typeface="黑体" pitchFamily="2" charset="-122"/>
                </a:rPr>
                <a:t>basic unit of city</a:t>
              </a:r>
            </a:p>
          </p:txBody>
        </p:sp>
        <p:sp>
          <p:nvSpPr>
            <p:cNvPr id="36878" name="Rectangle 13"/>
            <p:cNvSpPr>
              <a:spLocks noChangeArrowheads="1"/>
            </p:cNvSpPr>
            <p:nvPr/>
          </p:nvSpPr>
          <p:spPr bwMode="auto">
            <a:xfrm>
              <a:off x="855398" y="2647557"/>
              <a:ext cx="7582704" cy="681190"/>
            </a:xfrm>
            <a:prstGeom prst="rect">
              <a:avLst/>
            </a:prstGeom>
            <a:solidFill>
              <a:srgbClr val="FFFF00"/>
            </a:solidFill>
            <a:ln w="9525">
              <a:solidFill>
                <a:schemeClr val="tx1"/>
              </a:solidFill>
              <a:miter lim="800000"/>
              <a:headEnd/>
              <a:tailEnd/>
            </a:ln>
          </p:spPr>
          <p:txBody>
            <a:bodyPr anchor="ctr">
              <a:spAutoFit/>
            </a:bodyPr>
            <a:lstStyle/>
            <a:p>
              <a:pPr algn="ctr" eaLnBrk="0" hangingPunct="0">
                <a:buFont typeface="Arial" charset="0"/>
                <a:buNone/>
              </a:pPr>
              <a:r>
                <a:rPr lang="zh-CN" altLang="en-US" b="1">
                  <a:solidFill>
                    <a:srgbClr val="000000"/>
                  </a:solidFill>
                  <a:sym typeface="Tahoma" pitchFamily="34" charset="0"/>
                </a:rPr>
                <a:t>Strengthen community disaster prevention ability </a:t>
              </a:r>
              <a:r>
                <a:rPr lang="en-US" altLang="zh-CN" b="1">
                  <a:solidFill>
                    <a:srgbClr val="000000"/>
                  </a:solidFill>
                  <a:sym typeface="Tahoma" pitchFamily="34" charset="0"/>
                </a:rPr>
                <a:t>is benefit to the urban disaster mitigation </a:t>
              </a:r>
            </a:p>
          </p:txBody>
        </p:sp>
      </p:grpSp>
      <p:pic>
        <p:nvPicPr>
          <p:cNvPr id="36866" name="Picture 10"/>
          <p:cNvPicPr>
            <a:picLocks noChangeAspect="1" noChangeArrowheads="1"/>
          </p:cNvPicPr>
          <p:nvPr/>
        </p:nvPicPr>
        <p:blipFill>
          <a:blip r:embed="rId2"/>
          <a:srcRect/>
          <a:stretch>
            <a:fillRect/>
          </a:stretch>
        </p:blipFill>
        <p:spPr bwMode="auto">
          <a:xfrm>
            <a:off x="395288" y="1196975"/>
            <a:ext cx="2952750" cy="1944688"/>
          </a:xfrm>
          <a:prstGeom prst="rect">
            <a:avLst/>
          </a:prstGeom>
          <a:noFill/>
          <a:ln w="9525">
            <a:noFill/>
            <a:miter lim="800000"/>
            <a:headEnd/>
            <a:tailEnd/>
          </a:ln>
        </p:spPr>
      </p:pic>
      <p:pic>
        <p:nvPicPr>
          <p:cNvPr id="36867" name="Picture 11"/>
          <p:cNvPicPr>
            <a:picLocks noChangeAspect="1" noChangeArrowheads="1"/>
          </p:cNvPicPr>
          <p:nvPr/>
        </p:nvPicPr>
        <p:blipFill>
          <a:blip r:embed="rId3"/>
          <a:srcRect b="4404"/>
          <a:stretch>
            <a:fillRect/>
          </a:stretch>
        </p:blipFill>
        <p:spPr bwMode="auto">
          <a:xfrm>
            <a:off x="5364163" y="1196975"/>
            <a:ext cx="3168650" cy="2014538"/>
          </a:xfrm>
          <a:prstGeom prst="rect">
            <a:avLst/>
          </a:prstGeom>
          <a:noFill/>
          <a:ln w="9525">
            <a:noFill/>
            <a:miter lim="800000"/>
            <a:headEnd/>
            <a:tailEnd/>
          </a:ln>
        </p:spPr>
      </p:pic>
      <p:pic>
        <p:nvPicPr>
          <p:cNvPr id="36868" name="Picture 12" descr="41755d3320fefad8e6904faeb0715f1e"/>
          <p:cNvPicPr>
            <a:picLocks noChangeAspect="1" noChangeArrowheads="1"/>
          </p:cNvPicPr>
          <p:nvPr/>
        </p:nvPicPr>
        <p:blipFill>
          <a:blip r:embed="rId4"/>
          <a:srcRect/>
          <a:stretch>
            <a:fillRect/>
          </a:stretch>
        </p:blipFill>
        <p:spPr bwMode="auto">
          <a:xfrm>
            <a:off x="3779838" y="1628775"/>
            <a:ext cx="1223962" cy="1223963"/>
          </a:xfrm>
          <a:prstGeom prst="rect">
            <a:avLst/>
          </a:prstGeom>
          <a:noFill/>
          <a:ln w="9525">
            <a:noFill/>
            <a:miter lim="800000"/>
            <a:headEnd/>
            <a:tailEnd/>
          </a:ln>
        </p:spPr>
      </p:pic>
      <p:sp>
        <p:nvSpPr>
          <p:cNvPr id="36869" name="Text Box 13"/>
          <p:cNvSpPr>
            <a:spLocks noChangeArrowheads="1"/>
          </p:cNvSpPr>
          <p:nvPr/>
        </p:nvSpPr>
        <p:spPr bwMode="auto">
          <a:xfrm>
            <a:off x="1258888" y="3141663"/>
            <a:ext cx="1289050" cy="366712"/>
          </a:xfrm>
          <a:prstGeom prst="rect">
            <a:avLst/>
          </a:prstGeom>
          <a:noFill/>
          <a:ln w="9525">
            <a:noFill/>
            <a:miter lim="800000"/>
            <a:headEnd/>
            <a:tailEnd/>
          </a:ln>
        </p:spPr>
        <p:txBody>
          <a:bodyPr wrap="none">
            <a:spAutoFit/>
          </a:bodyPr>
          <a:lstStyle/>
          <a:p>
            <a:pPr eaLnBrk="0" hangingPunct="0">
              <a:buFont typeface="Arial" charset="0"/>
              <a:buNone/>
            </a:pPr>
            <a:r>
              <a:rPr lang="zh-CN" altLang="en-US" sz="1800" b="1">
                <a:ea typeface="黑体" pitchFamily="2" charset="-122"/>
                <a:sym typeface="Times New Roman" pitchFamily="18" charset="0"/>
              </a:rPr>
              <a:t>community</a:t>
            </a:r>
          </a:p>
        </p:txBody>
      </p:sp>
      <p:sp>
        <p:nvSpPr>
          <p:cNvPr id="36870" name="Text Box 14"/>
          <p:cNvSpPr>
            <a:spLocks noChangeArrowheads="1"/>
          </p:cNvSpPr>
          <p:nvPr/>
        </p:nvSpPr>
        <p:spPr bwMode="auto">
          <a:xfrm>
            <a:off x="6659563" y="3284538"/>
            <a:ext cx="538162" cy="366712"/>
          </a:xfrm>
          <a:prstGeom prst="rect">
            <a:avLst/>
          </a:prstGeom>
          <a:noFill/>
          <a:ln w="9525">
            <a:noFill/>
            <a:miter lim="800000"/>
            <a:headEnd/>
            <a:tailEnd/>
          </a:ln>
        </p:spPr>
        <p:txBody>
          <a:bodyPr wrap="none">
            <a:spAutoFit/>
          </a:bodyPr>
          <a:lstStyle/>
          <a:p>
            <a:pPr eaLnBrk="0" hangingPunct="0">
              <a:buFont typeface="Arial" charset="0"/>
              <a:buNone/>
            </a:pPr>
            <a:r>
              <a:rPr lang="zh-CN" altLang="en-US" sz="1800" b="1">
                <a:solidFill>
                  <a:srgbClr val="000000"/>
                </a:solidFill>
                <a:ea typeface="黑体" pitchFamily="2" charset="-122"/>
                <a:sym typeface="Calibri" pitchFamily="34" charset="0"/>
              </a:rPr>
              <a:t>city</a:t>
            </a:r>
          </a:p>
        </p:txBody>
      </p:sp>
      <p:sp>
        <p:nvSpPr>
          <p:cNvPr id="36871" name="Rectangle 4"/>
          <p:cNvSpPr>
            <a:spLocks noChangeArrowheads="1"/>
          </p:cNvSpPr>
          <p:nvPr/>
        </p:nvSpPr>
        <p:spPr bwMode="auto">
          <a:xfrm>
            <a:off x="0" y="0"/>
            <a:ext cx="9142413" cy="1125538"/>
          </a:xfrm>
          <a:prstGeom prst="rect">
            <a:avLst/>
          </a:prstGeom>
          <a:solidFill>
            <a:srgbClr val="0000FF"/>
          </a:solidFill>
          <a:ln w="9525" algn="ctr">
            <a:noFill/>
            <a:bevel/>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3</a:t>
            </a:r>
            <a:r>
              <a:rPr lang="zh-CN" altLang="en-US" sz="3200" b="1">
                <a:solidFill>
                  <a:srgbClr val="FFFF00"/>
                </a:solidFill>
                <a:ea typeface="黑体" pitchFamily="2" charset="-122"/>
                <a:sym typeface="Times New Roman" pitchFamily="18" charset="0"/>
              </a:rPr>
              <a:t>）灾害的进化新特点</a:t>
            </a:r>
            <a:endParaRPr lang="en-US" altLang="zh-CN" sz="3200" b="1">
              <a:solidFill>
                <a:srgbClr val="FFFF00"/>
              </a:solidFill>
              <a:ea typeface="黑体" pitchFamily="2" charset="-122"/>
              <a:sym typeface="Times New Roman" pitchFamily="18" charset="0"/>
            </a:endParaRPr>
          </a:p>
          <a:p>
            <a:pPr marL="571500" indent="-571500" algn="ctr" eaLnBrk="0" hangingPunct="0">
              <a:buFont typeface="Arial" charset="0"/>
              <a:buNone/>
            </a:pPr>
            <a:r>
              <a:rPr lang="en-US" altLang="zh-CN" sz="3200" b="1">
                <a:solidFill>
                  <a:srgbClr val="FFFF00"/>
                </a:solidFill>
                <a:ea typeface="黑体" pitchFamily="2" charset="-122"/>
                <a:sym typeface="黑体" pitchFamily="2" charset="-122"/>
              </a:rPr>
              <a:t>New Characteristics of Disaster Evolution</a:t>
            </a:r>
            <a:endParaRPr lang="zh-CN" altLang="en-US" sz="3200" b="1">
              <a:solidFill>
                <a:srgbClr val="FFFF00"/>
              </a:solidFill>
              <a:ea typeface="黑体" pitchFamily="2" charset="-122"/>
              <a:sym typeface="黑体" pitchFamily="2"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37890" name="TextBox 15"/>
          <p:cNvSpPr>
            <a:spLocks noChangeArrowheads="1"/>
          </p:cNvSpPr>
          <p:nvPr/>
        </p:nvSpPr>
        <p:spPr bwMode="auto">
          <a:xfrm>
            <a:off x="1619250" y="6521450"/>
            <a:ext cx="5759450" cy="336550"/>
          </a:xfrm>
          <a:prstGeom prst="rect">
            <a:avLst/>
          </a:prstGeom>
          <a:noFill/>
          <a:ln w="9525">
            <a:noFill/>
            <a:miter lim="800000"/>
            <a:headEnd/>
            <a:tailEnd/>
          </a:ln>
        </p:spPr>
        <p:txBody>
          <a:bodyPr wrap="none">
            <a:spAutoFit/>
          </a:bodyPr>
          <a:lstStyle/>
          <a:p>
            <a:pPr eaLnBrk="0" hangingPunct="0">
              <a:buFont typeface="Arial" charset="0"/>
              <a:buNone/>
            </a:pPr>
            <a:r>
              <a:rPr lang="zh-CN" altLang="en-US" b="1">
                <a:solidFill>
                  <a:srgbClr val="000000"/>
                </a:solidFill>
                <a:ea typeface="黑体" pitchFamily="2" charset="-122"/>
                <a:sym typeface="Segoe UI"/>
              </a:rPr>
              <a:t>The main facing problems of the community disaster prevention</a:t>
            </a:r>
          </a:p>
        </p:txBody>
      </p:sp>
      <p:sp>
        <p:nvSpPr>
          <p:cNvPr id="37891" name="TextBox 2"/>
          <p:cNvSpPr>
            <a:spLocks noChangeArrowheads="1"/>
          </p:cNvSpPr>
          <p:nvPr/>
        </p:nvSpPr>
        <p:spPr bwMode="auto">
          <a:xfrm>
            <a:off x="323850" y="1247775"/>
            <a:ext cx="8534400" cy="1997075"/>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b="1">
                <a:solidFill>
                  <a:schemeClr val="hlink"/>
                </a:solidFill>
                <a:ea typeface="黑体" pitchFamily="2" charset="-122"/>
                <a:sym typeface="黑体" pitchFamily="2" charset="-122"/>
              </a:rPr>
              <a:t> </a:t>
            </a:r>
            <a:r>
              <a:rPr lang="en-US" altLang="zh-CN" b="1">
                <a:solidFill>
                  <a:schemeClr val="hlink"/>
                </a:solidFill>
                <a:ea typeface="黑体" pitchFamily="2" charset="-122"/>
                <a:sym typeface="黑体" pitchFamily="2" charset="-122"/>
              </a:rPr>
              <a:t>Natural environment      The status of risk, </a:t>
            </a:r>
          </a:p>
          <a:p>
            <a:pPr algn="just" eaLnBrk="0" hangingPunct="0">
              <a:lnSpc>
                <a:spcPct val="130000"/>
              </a:lnSpc>
              <a:buFont typeface="Arial" charset="0"/>
              <a:buNone/>
            </a:pPr>
            <a:r>
              <a:rPr lang="en-US" altLang="zh-CN" b="1">
                <a:solidFill>
                  <a:schemeClr val="hlink"/>
                </a:solidFill>
                <a:ea typeface="黑体" pitchFamily="2" charset="-122"/>
                <a:sym typeface="黑体" pitchFamily="2" charset="-122"/>
              </a:rPr>
              <a:t>Refuge facilities      Evacuation path </a:t>
            </a:r>
          </a:p>
          <a:p>
            <a:pPr algn="just" eaLnBrk="0" hangingPunct="0">
              <a:lnSpc>
                <a:spcPct val="130000"/>
              </a:lnSpc>
              <a:buFont typeface="Arial" charset="0"/>
              <a:buNone/>
            </a:pPr>
            <a:r>
              <a:rPr lang="en-US" altLang="zh-CN" b="1">
                <a:solidFill>
                  <a:schemeClr val="hlink"/>
                </a:solidFill>
                <a:ea typeface="黑体" pitchFamily="2" charset="-122"/>
                <a:sym typeface="黑体" pitchFamily="2" charset="-122"/>
              </a:rPr>
              <a:t>Disaster prevention resource    Improving building aseismic ability</a:t>
            </a:r>
          </a:p>
          <a:p>
            <a:pPr algn="just" eaLnBrk="0" hangingPunct="0">
              <a:lnSpc>
                <a:spcPct val="130000"/>
              </a:lnSpc>
              <a:buFont typeface="Arial" charset="0"/>
              <a:buNone/>
            </a:pPr>
            <a:r>
              <a:rPr lang="en-US" altLang="zh-CN" b="1">
                <a:solidFill>
                  <a:schemeClr val="hlink"/>
                </a:solidFill>
                <a:ea typeface="黑体" pitchFamily="2" charset="-122"/>
                <a:sym typeface="黑体" pitchFamily="2" charset="-122"/>
              </a:rPr>
              <a:t>Construction and improvement of the disaster prevention resource</a:t>
            </a:r>
          </a:p>
          <a:p>
            <a:pPr algn="just" eaLnBrk="0" hangingPunct="0">
              <a:lnSpc>
                <a:spcPct val="130000"/>
              </a:lnSpc>
              <a:buFont typeface="Arial" charset="0"/>
              <a:buNone/>
            </a:pPr>
            <a:r>
              <a:rPr lang="en-US" altLang="zh-CN" b="1">
                <a:solidFill>
                  <a:schemeClr val="hlink"/>
                </a:solidFill>
                <a:ea typeface="黑体" pitchFamily="2" charset="-122"/>
                <a:sym typeface="Wingdings" pitchFamily="2" charset="2"/>
              </a:rPr>
              <a:t>     </a:t>
            </a:r>
            <a:r>
              <a:rPr lang="en-US" altLang="zh-CN" b="1">
                <a:solidFill>
                  <a:schemeClr val="hlink"/>
                </a:solidFill>
                <a:ea typeface="黑体" pitchFamily="2" charset="-122"/>
                <a:sym typeface="黑体" pitchFamily="2" charset="-122"/>
              </a:rPr>
              <a:t> community disaster prevention&gt;&gt;&gt;&gt;&gt;finally  improvement of the whole urban disaster prevention.</a:t>
            </a:r>
          </a:p>
        </p:txBody>
      </p:sp>
      <p:pic>
        <p:nvPicPr>
          <p:cNvPr id="37892" name="图片 6"/>
          <p:cNvPicPr>
            <a:picLocks noChangeAspect="1" noChangeArrowheads="1"/>
          </p:cNvPicPr>
          <p:nvPr/>
        </p:nvPicPr>
        <p:blipFill>
          <a:blip r:embed="rId2"/>
          <a:srcRect/>
          <a:stretch>
            <a:fillRect/>
          </a:stretch>
        </p:blipFill>
        <p:spPr bwMode="auto">
          <a:xfrm>
            <a:off x="1403350" y="3500438"/>
            <a:ext cx="6337300" cy="2952750"/>
          </a:xfrm>
          <a:prstGeom prst="rect">
            <a:avLst/>
          </a:prstGeom>
          <a:noFill/>
          <a:ln w="9525">
            <a:noFill/>
            <a:miter lim="800000"/>
            <a:headEnd/>
            <a:tailEnd/>
          </a:ln>
        </p:spPr>
      </p:pic>
      <p:sp>
        <p:nvSpPr>
          <p:cNvPr id="37893" name="Rectangle 4"/>
          <p:cNvSpPr>
            <a:spLocks noChangeArrowheads="1"/>
          </p:cNvSpPr>
          <p:nvPr/>
        </p:nvSpPr>
        <p:spPr bwMode="auto">
          <a:xfrm>
            <a:off x="0" y="0"/>
            <a:ext cx="9142413" cy="1125538"/>
          </a:xfrm>
          <a:prstGeom prst="rect">
            <a:avLst/>
          </a:prstGeom>
          <a:solidFill>
            <a:srgbClr val="0000FF"/>
          </a:solidFill>
          <a:ln w="9525" algn="ctr">
            <a:noFill/>
            <a:bevel/>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3</a:t>
            </a:r>
            <a:r>
              <a:rPr lang="zh-CN" altLang="en-US" sz="3200" b="1">
                <a:solidFill>
                  <a:srgbClr val="FFFF00"/>
                </a:solidFill>
                <a:ea typeface="黑体" pitchFamily="2" charset="-122"/>
                <a:sym typeface="Times New Roman" pitchFamily="18" charset="0"/>
              </a:rPr>
              <a:t>）灾害的进化新特点</a:t>
            </a:r>
            <a:endParaRPr lang="en-US" altLang="zh-CN" sz="3200" b="1">
              <a:solidFill>
                <a:srgbClr val="FFFF00"/>
              </a:solidFill>
              <a:ea typeface="黑体" pitchFamily="2" charset="-122"/>
              <a:sym typeface="Times New Roman" pitchFamily="18" charset="0"/>
            </a:endParaRPr>
          </a:p>
          <a:p>
            <a:pPr marL="571500" indent="-571500" algn="ctr" eaLnBrk="0" hangingPunct="0">
              <a:buFont typeface="Arial" charset="0"/>
              <a:buNone/>
            </a:pPr>
            <a:r>
              <a:rPr lang="en-US" altLang="zh-CN" sz="3200" b="1">
                <a:solidFill>
                  <a:srgbClr val="FFFF00"/>
                </a:solidFill>
                <a:ea typeface="黑体" pitchFamily="2" charset="-122"/>
                <a:sym typeface="黑体" pitchFamily="2" charset="-122"/>
              </a:rPr>
              <a:t>New Characteristics of Disaster Evolution</a:t>
            </a:r>
            <a:endParaRPr lang="zh-CN" altLang="en-US" sz="3200" b="1">
              <a:solidFill>
                <a:srgbClr val="FFFF00"/>
              </a:solidFill>
              <a:ea typeface="黑体" pitchFamily="2" charset="-122"/>
              <a:sym typeface="黑体" pitchFamily="2" charset="-122"/>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内容占位符 2"/>
          <p:cNvSpPr>
            <a:spLocks noGrp="1"/>
          </p:cNvSpPr>
          <p:nvPr>
            <p:ph idx="4294967295"/>
          </p:nvPr>
        </p:nvSpPr>
        <p:spPr>
          <a:xfrm>
            <a:off x="0" y="1214438"/>
            <a:ext cx="9144000" cy="5357812"/>
          </a:xfrm>
        </p:spPr>
        <p:txBody>
          <a:bodyPr/>
          <a:lstStyle/>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1 </a:t>
            </a:r>
            <a:r>
              <a:rPr lang="zh-CN" altLang="en-US" sz="2200" b="1" smtClean="0">
                <a:solidFill>
                  <a:srgbClr val="FF0000"/>
                </a:solidFill>
                <a:latin typeface="黑体" pitchFamily="2" charset="-122"/>
                <a:ea typeface="黑体" pitchFamily="2" charset="-122"/>
                <a:sym typeface="黑体" pitchFamily="2" charset="-122"/>
              </a:rPr>
              <a:t>研究背景   </a:t>
            </a:r>
            <a:endParaRPr lang="en-US" altLang="zh-CN" sz="2200" b="1" smtClean="0">
              <a:solidFill>
                <a:srgbClr val="FF0000"/>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Research Background</a:t>
            </a:r>
          </a:p>
          <a:p>
            <a:pPr eaLnBrk="1" hangingPunct="1">
              <a:lnSpc>
                <a:spcPct val="80000"/>
              </a:lnSpc>
            </a:pPr>
            <a:endParaRPr lang="en-US" altLang="zh-CN" sz="2200" b="1" smtClean="0">
              <a:solidFill>
                <a:srgbClr val="FF0000"/>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2 </a:t>
            </a:r>
            <a:r>
              <a:rPr lang="zh-CN" altLang="en-US" sz="2200" b="1" smtClean="0">
                <a:solidFill>
                  <a:srgbClr val="0000FF"/>
                </a:solidFill>
                <a:latin typeface="黑体" pitchFamily="2" charset="-122"/>
                <a:ea typeface="黑体" pitchFamily="2" charset="-122"/>
                <a:sym typeface="黑体" pitchFamily="2" charset="-122"/>
              </a:rPr>
              <a:t>社区防灾实地调查分析        </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Site Investigation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3 </a:t>
            </a:r>
            <a:r>
              <a:rPr lang="zh-CN" altLang="en-US" sz="2200" b="1" smtClean="0">
                <a:solidFill>
                  <a:srgbClr val="0000FF"/>
                </a:solidFill>
                <a:latin typeface="黑体" pitchFamily="2" charset="-122"/>
                <a:ea typeface="黑体" pitchFamily="2" charset="-122"/>
                <a:sym typeface="黑体" pitchFamily="2" charset="-122"/>
              </a:rPr>
              <a:t>防灾社区评价体系与指标</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Evaluation System and Target of</a:t>
            </a:r>
            <a:r>
              <a:rPr lang="en-US" altLang="zh-CN" sz="2200" smtClean="0">
                <a:solidFill>
                  <a:srgbClr val="0000FF"/>
                </a:solidFill>
                <a:ea typeface="黑体" pitchFamily="2" charset="-122"/>
                <a:sym typeface="黑体" pitchFamily="2" charset="-122"/>
              </a:rPr>
              <a:t> </a:t>
            </a:r>
            <a:r>
              <a:rPr lang="en-US" altLang="zh-CN" sz="2200" b="1" smtClean="0">
                <a:solidFill>
                  <a:srgbClr val="0000FF"/>
                </a:solidFill>
                <a:ea typeface="黑体" pitchFamily="2" charset="-122"/>
                <a:sym typeface="黑体" pitchFamily="2" charset="-122"/>
              </a:rPr>
              <a:t>Urban </a:t>
            </a:r>
            <a:r>
              <a:rPr lang="en-US" altLang="zh-CN" sz="2200" b="1" smtClean="0">
                <a:solidFill>
                  <a:srgbClr val="0000FF"/>
                </a:solidFill>
                <a:latin typeface="黑体" pitchFamily="2" charset="-122"/>
                <a:ea typeface="黑体" pitchFamily="2" charset="-122"/>
                <a:sym typeface="黑体" pitchFamily="2" charset="-122"/>
              </a:rPr>
              <a:t>Disaster Mitigation</a:t>
            </a:r>
            <a:endParaRPr lang="en-US" altLang="zh-CN" sz="2200" b="1" smtClean="0">
              <a:solidFill>
                <a:srgbClr val="0000FF"/>
              </a:solidFill>
              <a:ea typeface="黑体" pitchFamily="2" charset="-122"/>
              <a:sym typeface="黑体" pitchFamily="2" charset="-122"/>
            </a:endParaRPr>
          </a:p>
          <a:p>
            <a:pPr eaLnBrk="1" hangingPunct="1">
              <a:lnSpc>
                <a:spcPct val="80000"/>
              </a:lnSpc>
            </a:pPr>
            <a:endParaRPr lang="en-US" altLang="zh-CN" sz="2200" b="1" smtClean="0">
              <a:solidFill>
                <a:srgbClr val="0000FF"/>
              </a:solidFill>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4 </a:t>
            </a:r>
            <a:r>
              <a:rPr lang="zh-CN" altLang="en-US" sz="2200" b="1" smtClean="0">
                <a:solidFill>
                  <a:srgbClr val="0000FF"/>
                </a:solidFill>
                <a:latin typeface="黑体" pitchFamily="2" charset="-122"/>
                <a:ea typeface="黑体" pitchFamily="2" charset="-122"/>
                <a:sym typeface="黑体" pitchFamily="2" charset="-122"/>
              </a:rPr>
              <a:t>模糊数学理论在社区防灾评价中的应用         </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Application of Fuzzy Mathematic Theory in the Evaluation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5 </a:t>
            </a:r>
            <a:r>
              <a:rPr lang="zh-CN" altLang="en-US" sz="2200" b="1" smtClean="0">
                <a:solidFill>
                  <a:srgbClr val="0000FF"/>
                </a:solidFill>
                <a:latin typeface="黑体" pitchFamily="2" charset="-122"/>
                <a:ea typeface="黑体" pitchFamily="2" charset="-122"/>
                <a:sym typeface="黑体" pitchFamily="2" charset="-122"/>
              </a:rPr>
              <a:t>体系评价方法与数据库建设</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System Evaluation Method and Database Construction</a:t>
            </a:r>
            <a:r>
              <a:rPr lang="en-US" altLang="zh-CN" sz="2200" smtClean="0">
                <a:solidFill>
                  <a:srgbClr val="0000FF"/>
                </a:solidFill>
                <a:ea typeface="黑体" pitchFamily="2" charset="-122"/>
                <a:sym typeface="黑体" pitchFamily="2" charset="-122"/>
              </a:rPr>
              <a:t> </a:t>
            </a:r>
            <a:r>
              <a:rPr lang="en-US" altLang="zh-CN" sz="2200" b="1" smtClean="0">
                <a:solidFill>
                  <a:srgbClr val="0000FF"/>
                </a:solidFill>
                <a:latin typeface="黑体" pitchFamily="2" charset="-122"/>
                <a:ea typeface="黑体" pitchFamily="2" charset="-122"/>
                <a:sym typeface="黑体" pitchFamily="2" charset="-122"/>
              </a:rPr>
              <a:t>on Urban Disaster Mitigation</a:t>
            </a:r>
            <a:endParaRPr lang="en-US" altLang="zh-CN" sz="2200" smtClean="0">
              <a:solidFill>
                <a:srgbClr val="0000FF"/>
              </a:solidFill>
              <a:ea typeface="黑体" pitchFamily="2" charset="-122"/>
              <a:sym typeface="黑体" pitchFamily="2" charset="-122"/>
            </a:endParaRPr>
          </a:p>
          <a:p>
            <a:pPr eaLnBrk="1" hangingPunct="1">
              <a:lnSpc>
                <a:spcPct val="80000"/>
              </a:lnSpc>
              <a:buFont typeface="Arial" charset="0"/>
              <a:buNone/>
            </a:pPr>
            <a:endParaRPr lang="en-US" altLang="zh-CN" sz="2200" b="1" smtClean="0">
              <a:solidFill>
                <a:srgbClr val="000000"/>
              </a:solidFill>
              <a:latin typeface="黑体" pitchFamily="2" charset="-122"/>
              <a:ea typeface="黑体" pitchFamily="2" charset="-122"/>
              <a:sym typeface="黑体" pitchFamily="2" charset="-122"/>
            </a:endParaRPr>
          </a:p>
          <a:p>
            <a:pPr eaLnBrk="1" hangingPunct="1">
              <a:lnSpc>
                <a:spcPct val="80000"/>
              </a:lnSpc>
            </a:pPr>
            <a:endParaRPr lang="zh-CN" altLang="en-US" sz="2200" smtClean="0"/>
          </a:p>
        </p:txBody>
      </p:sp>
      <p:sp>
        <p:nvSpPr>
          <p:cNvPr id="20482" name="Rectangle 4"/>
          <p:cNvSpPr>
            <a:spLocks noChangeArrowheads="1"/>
          </p:cNvSpPr>
          <p:nvPr/>
        </p:nvSpPr>
        <p:spPr bwMode="auto">
          <a:xfrm>
            <a:off x="1588" y="0"/>
            <a:ext cx="9142412" cy="1125538"/>
          </a:xfrm>
          <a:prstGeom prst="rect">
            <a:avLst/>
          </a:prstGeom>
          <a:solidFill>
            <a:srgbClr val="0000FF"/>
          </a:solidFill>
          <a:ln w="9525">
            <a:noFill/>
            <a:miter lim="800000"/>
            <a:headEnd/>
            <a:tailEnd/>
          </a:ln>
        </p:spPr>
        <p:txBody>
          <a:bodyPr anchor="ctr"/>
          <a:lstStyle/>
          <a:p>
            <a:pPr algn="ctr"/>
            <a:r>
              <a:rPr lang="en-US" altLang="zh-CN" sz="3600" b="1">
                <a:solidFill>
                  <a:srgbClr val="FFFF00"/>
                </a:solidFill>
                <a:latin typeface="Calibri" pitchFamily="34" charset="0"/>
                <a:ea typeface="黑体" pitchFamily="2" charset="-122"/>
                <a:sym typeface="Times New Roman" pitchFamily="18" charset="0"/>
              </a:rPr>
              <a:t>Main Content</a:t>
            </a:r>
            <a:endParaRPr lang="zh-CN" altLang="en-US" sz="3600">
              <a:latin typeface="Calibri" pitchFamily="34" charset="0"/>
              <a:ea typeface="黑体"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38914" name="TextBox 15"/>
          <p:cNvSpPr>
            <a:spLocks noChangeArrowheads="1"/>
          </p:cNvSpPr>
          <p:nvPr/>
        </p:nvSpPr>
        <p:spPr bwMode="auto">
          <a:xfrm>
            <a:off x="179388" y="5373688"/>
            <a:ext cx="1584325" cy="527050"/>
          </a:xfrm>
          <a:prstGeom prst="rect">
            <a:avLst/>
          </a:prstGeom>
          <a:solidFill>
            <a:srgbClr val="FFFF00"/>
          </a:solidFill>
          <a:ln w="9525">
            <a:solidFill>
              <a:srgbClr val="F79646"/>
            </a:solidFill>
            <a:miter lim="800000"/>
            <a:headEnd/>
            <a:tailEnd/>
          </a:ln>
        </p:spPr>
        <p:txBody>
          <a:bodyPr>
            <a:spAutoFit/>
          </a:bodyPr>
          <a:lstStyle/>
          <a:p>
            <a:pPr algn="ctr" eaLnBrk="0" hangingPunct="0">
              <a:buFont typeface="Arial" charset="0"/>
              <a:buNone/>
            </a:pPr>
            <a:r>
              <a:rPr lang="zh-CN" altLang="en-US" sz="1400">
                <a:solidFill>
                  <a:srgbClr val="000000"/>
                </a:solidFill>
                <a:ea typeface="黑体" pitchFamily="2" charset="-122"/>
                <a:sym typeface="Segoe UI"/>
              </a:rPr>
              <a:t>Small square refugee community</a:t>
            </a:r>
          </a:p>
        </p:txBody>
      </p:sp>
      <p:sp>
        <p:nvSpPr>
          <p:cNvPr id="38915" name="TextBox 2"/>
          <p:cNvSpPr>
            <a:spLocks noChangeArrowheads="1"/>
          </p:cNvSpPr>
          <p:nvPr/>
        </p:nvSpPr>
        <p:spPr bwMode="auto">
          <a:xfrm>
            <a:off x="250825" y="1268413"/>
            <a:ext cx="8642350" cy="2014537"/>
          </a:xfrm>
          <a:prstGeom prst="rect">
            <a:avLst/>
          </a:prstGeom>
          <a:noFill/>
          <a:ln w="9525">
            <a:noFill/>
            <a:miter lim="800000"/>
            <a:headEnd/>
            <a:tailEnd/>
          </a:ln>
        </p:spPr>
        <p:txBody>
          <a:bodyPr>
            <a:spAutoFit/>
          </a:bodyPr>
          <a:lstStyle/>
          <a:p>
            <a:pPr algn="just" eaLnBrk="0" hangingPunct="0">
              <a:buFont typeface="Arial" charset="0"/>
              <a:buNone/>
            </a:pPr>
            <a:r>
              <a:rPr lang="zh-CN" altLang="en-US" sz="1800" b="1">
                <a:cs typeface="Times New Roman" pitchFamily="18" charset="0"/>
                <a:sym typeface="黑体" pitchFamily="2" charset="-122"/>
              </a:rPr>
              <a:t>At present, the measures for urban disaster prevention and mitigation are mainly through the city overall level</a:t>
            </a:r>
            <a:r>
              <a:rPr lang="en-US" altLang="zh-CN" sz="1800" b="1">
                <a:cs typeface="Times New Roman" pitchFamily="18" charset="0"/>
                <a:sym typeface="黑体" pitchFamily="2" charset="-122"/>
              </a:rPr>
              <a:t>.    The construction of disaster prevention at the community level are closer to the residents’ actual demand, taking the community shelters as example, the refuge based on small squares and middle school campus in the city community can play an important role while emergency, which can make residents familiar with the geographical environment at ordinary times, with good cognitive and adaptability and easily reach shelters in time.</a:t>
            </a:r>
          </a:p>
        </p:txBody>
      </p:sp>
      <p:pic>
        <p:nvPicPr>
          <p:cNvPr id="38916" name="Picture 1" descr="C:\Users\Administrator\Desktop\art20081008082327831878.jpg"/>
          <p:cNvPicPr>
            <a:picLocks noChangeAspect="1" noChangeArrowheads="1"/>
          </p:cNvPicPr>
          <p:nvPr/>
        </p:nvPicPr>
        <p:blipFill>
          <a:blip r:embed="rId2"/>
          <a:srcRect l="3937" t="3299" r="2750" b="6325"/>
          <a:stretch>
            <a:fillRect/>
          </a:stretch>
        </p:blipFill>
        <p:spPr bwMode="auto">
          <a:xfrm>
            <a:off x="1979613" y="5149850"/>
            <a:ext cx="2376487" cy="1708150"/>
          </a:xfrm>
          <a:prstGeom prst="rect">
            <a:avLst/>
          </a:prstGeom>
          <a:noFill/>
          <a:ln w="9525">
            <a:noFill/>
            <a:miter lim="800000"/>
            <a:headEnd/>
            <a:tailEnd/>
          </a:ln>
        </p:spPr>
      </p:pic>
      <p:sp>
        <p:nvSpPr>
          <p:cNvPr id="38917" name="TextBox 15"/>
          <p:cNvSpPr>
            <a:spLocks noChangeArrowheads="1"/>
          </p:cNvSpPr>
          <p:nvPr/>
        </p:nvSpPr>
        <p:spPr bwMode="auto">
          <a:xfrm>
            <a:off x="611188" y="6453188"/>
            <a:ext cx="1339850" cy="314325"/>
          </a:xfrm>
          <a:prstGeom prst="rect">
            <a:avLst/>
          </a:prstGeom>
          <a:solidFill>
            <a:srgbClr val="FFFF00"/>
          </a:solidFill>
          <a:ln w="9525">
            <a:solidFill>
              <a:srgbClr val="F79646"/>
            </a:solidFill>
            <a:miter lim="800000"/>
            <a:headEnd/>
            <a:tailEnd/>
          </a:ln>
        </p:spPr>
        <p:txBody>
          <a:bodyPr>
            <a:spAutoFit/>
          </a:bodyPr>
          <a:lstStyle/>
          <a:p>
            <a:pPr algn="ctr" eaLnBrk="0" hangingPunct="0">
              <a:buFont typeface="Arial" charset="0"/>
              <a:buNone/>
            </a:pPr>
            <a:r>
              <a:rPr lang="zh-CN" altLang="en-US" sz="1400">
                <a:solidFill>
                  <a:srgbClr val="000000"/>
                </a:solidFill>
                <a:ea typeface="黑体" pitchFamily="2" charset="-122"/>
                <a:sym typeface="Segoe UI"/>
              </a:rPr>
              <a:t>Unsafe refuge</a:t>
            </a:r>
          </a:p>
        </p:txBody>
      </p:sp>
      <p:pic>
        <p:nvPicPr>
          <p:cNvPr id="38918" name="Picture 2" descr="c:\users\ADMINI~1\appdata\roaming\360se6\USERDA~1\Temp\E8E272~1.JPG"/>
          <p:cNvPicPr>
            <a:picLocks noChangeAspect="1" noChangeArrowheads="1"/>
          </p:cNvPicPr>
          <p:nvPr/>
        </p:nvPicPr>
        <p:blipFill>
          <a:blip r:embed="rId3"/>
          <a:srcRect/>
          <a:stretch>
            <a:fillRect/>
          </a:stretch>
        </p:blipFill>
        <p:spPr bwMode="auto">
          <a:xfrm>
            <a:off x="3348038" y="3500438"/>
            <a:ext cx="2665412" cy="1728787"/>
          </a:xfrm>
          <a:prstGeom prst="rect">
            <a:avLst/>
          </a:prstGeom>
          <a:noFill/>
          <a:ln w="9525">
            <a:noFill/>
            <a:miter lim="800000"/>
            <a:headEnd/>
            <a:tailEnd/>
          </a:ln>
        </p:spPr>
      </p:pic>
      <p:pic>
        <p:nvPicPr>
          <p:cNvPr id="38919" name="Picture 4" descr="c:\users\ADMINI~1\appdata\roaming\360se6\USERDA~1\Temp\89727638.jpg"/>
          <p:cNvPicPr>
            <a:picLocks noChangeAspect="1" noChangeArrowheads="1"/>
          </p:cNvPicPr>
          <p:nvPr/>
        </p:nvPicPr>
        <p:blipFill>
          <a:blip r:embed="rId4"/>
          <a:srcRect/>
          <a:stretch>
            <a:fillRect/>
          </a:stretch>
        </p:blipFill>
        <p:spPr bwMode="auto">
          <a:xfrm>
            <a:off x="6372225" y="3284538"/>
            <a:ext cx="2593975" cy="1944687"/>
          </a:xfrm>
          <a:prstGeom prst="rect">
            <a:avLst/>
          </a:prstGeom>
          <a:noFill/>
          <a:ln w="9525">
            <a:noFill/>
            <a:miter lim="800000"/>
            <a:headEnd/>
            <a:tailEnd/>
          </a:ln>
        </p:spPr>
      </p:pic>
      <p:sp>
        <p:nvSpPr>
          <p:cNvPr id="38920" name="TextBox 15"/>
          <p:cNvSpPr>
            <a:spLocks noChangeArrowheads="1"/>
          </p:cNvSpPr>
          <p:nvPr/>
        </p:nvSpPr>
        <p:spPr bwMode="auto">
          <a:xfrm>
            <a:off x="7667625" y="3284538"/>
            <a:ext cx="1392238" cy="314325"/>
          </a:xfrm>
          <a:prstGeom prst="rect">
            <a:avLst/>
          </a:prstGeom>
          <a:solidFill>
            <a:srgbClr val="FFFF00"/>
          </a:solidFill>
          <a:ln w="9525">
            <a:solidFill>
              <a:srgbClr val="F79646"/>
            </a:solidFill>
            <a:miter lim="800000"/>
            <a:headEnd/>
            <a:tailEnd/>
          </a:ln>
        </p:spPr>
        <p:txBody>
          <a:bodyPr wrap="none">
            <a:spAutoFit/>
          </a:bodyPr>
          <a:lstStyle/>
          <a:p>
            <a:pPr algn="ctr" eaLnBrk="0" hangingPunct="0">
              <a:buFont typeface="Arial" charset="0"/>
              <a:buNone/>
            </a:pPr>
            <a:r>
              <a:rPr lang="zh-CN" altLang="en-US" sz="1400">
                <a:solidFill>
                  <a:srgbClr val="000000"/>
                </a:solidFill>
                <a:ea typeface="黑体" pitchFamily="2" charset="-122"/>
                <a:sym typeface="Segoe UI"/>
              </a:rPr>
              <a:t>The old city area</a:t>
            </a:r>
          </a:p>
        </p:txBody>
      </p:sp>
      <p:pic>
        <p:nvPicPr>
          <p:cNvPr id="38921" name="Picture 5" descr="E:\1实验室文件\2-毕业论文\000-社区工作\9.21我的北科大和新街口的调查\新街口\IMG_20130921_131848.jpg"/>
          <p:cNvPicPr>
            <a:picLocks noChangeAspect="1" noChangeArrowheads="1"/>
          </p:cNvPicPr>
          <p:nvPr/>
        </p:nvPicPr>
        <p:blipFill>
          <a:blip r:embed="rId5"/>
          <a:srcRect/>
          <a:stretch>
            <a:fillRect/>
          </a:stretch>
        </p:blipFill>
        <p:spPr bwMode="auto">
          <a:xfrm>
            <a:off x="5364163" y="5084763"/>
            <a:ext cx="2519362" cy="1773237"/>
          </a:xfrm>
          <a:prstGeom prst="rect">
            <a:avLst/>
          </a:prstGeom>
          <a:noFill/>
          <a:ln w="9525">
            <a:noFill/>
            <a:miter lim="800000"/>
            <a:headEnd/>
            <a:tailEnd/>
          </a:ln>
        </p:spPr>
      </p:pic>
      <p:sp>
        <p:nvSpPr>
          <p:cNvPr id="38922" name="TextBox 15"/>
          <p:cNvSpPr>
            <a:spLocks noChangeArrowheads="1"/>
          </p:cNvSpPr>
          <p:nvPr/>
        </p:nvSpPr>
        <p:spPr bwMode="auto">
          <a:xfrm>
            <a:off x="2627313" y="3500438"/>
            <a:ext cx="1766887" cy="314325"/>
          </a:xfrm>
          <a:prstGeom prst="rect">
            <a:avLst/>
          </a:prstGeom>
          <a:solidFill>
            <a:srgbClr val="FFFF00"/>
          </a:solidFill>
          <a:ln w="9525">
            <a:solidFill>
              <a:srgbClr val="F79646"/>
            </a:solidFill>
            <a:miter lim="800000"/>
            <a:headEnd/>
            <a:tailEnd/>
          </a:ln>
        </p:spPr>
        <p:txBody>
          <a:bodyPr wrap="none">
            <a:spAutoFit/>
          </a:bodyPr>
          <a:lstStyle/>
          <a:p>
            <a:pPr algn="ctr" eaLnBrk="0" hangingPunct="0">
              <a:buFont typeface="Arial" charset="0"/>
              <a:buNone/>
            </a:pPr>
            <a:r>
              <a:rPr lang="zh-CN" altLang="en-US" sz="1400">
                <a:solidFill>
                  <a:srgbClr val="000000"/>
                </a:solidFill>
                <a:ea typeface="黑体" pitchFamily="2" charset="-122"/>
                <a:sym typeface="Segoe UI"/>
              </a:rPr>
              <a:t>Building vulnerability</a:t>
            </a:r>
          </a:p>
        </p:txBody>
      </p:sp>
      <p:sp>
        <p:nvSpPr>
          <p:cNvPr id="38923" name="TextBox 15"/>
          <p:cNvSpPr>
            <a:spLocks noChangeArrowheads="1"/>
          </p:cNvSpPr>
          <p:nvPr/>
        </p:nvSpPr>
        <p:spPr bwMode="auto">
          <a:xfrm>
            <a:off x="7881938" y="6092825"/>
            <a:ext cx="1095375" cy="314325"/>
          </a:xfrm>
          <a:prstGeom prst="rect">
            <a:avLst/>
          </a:prstGeom>
          <a:solidFill>
            <a:srgbClr val="FFFF00"/>
          </a:solidFill>
          <a:ln w="9525">
            <a:solidFill>
              <a:srgbClr val="F79646"/>
            </a:solidFill>
            <a:miter lim="800000"/>
            <a:headEnd/>
            <a:tailEnd/>
          </a:ln>
        </p:spPr>
        <p:txBody>
          <a:bodyPr wrap="none">
            <a:spAutoFit/>
          </a:bodyPr>
          <a:lstStyle/>
          <a:p>
            <a:pPr algn="ctr" eaLnBrk="0" hangingPunct="0">
              <a:buFont typeface="Arial" charset="0"/>
              <a:buNone/>
            </a:pPr>
            <a:r>
              <a:rPr lang="zh-CN" altLang="en-US" sz="1400">
                <a:solidFill>
                  <a:srgbClr val="000000"/>
                </a:solidFill>
                <a:ea typeface="黑体" pitchFamily="2" charset="-122"/>
                <a:sym typeface="Segoe UI"/>
              </a:rPr>
              <a:t>Narrow road</a:t>
            </a:r>
          </a:p>
        </p:txBody>
      </p:sp>
      <p:sp>
        <p:nvSpPr>
          <p:cNvPr id="38924" name="Rectangle 4"/>
          <p:cNvSpPr>
            <a:spLocks noChangeArrowheads="1"/>
          </p:cNvSpPr>
          <p:nvPr/>
        </p:nvSpPr>
        <p:spPr bwMode="auto">
          <a:xfrm>
            <a:off x="0" y="0"/>
            <a:ext cx="9142413" cy="1125538"/>
          </a:xfrm>
          <a:prstGeom prst="rect">
            <a:avLst/>
          </a:prstGeom>
          <a:solidFill>
            <a:srgbClr val="0000FF"/>
          </a:solidFill>
          <a:ln w="9525" algn="ctr">
            <a:noFill/>
            <a:bevel/>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3</a:t>
            </a:r>
            <a:r>
              <a:rPr lang="zh-CN" altLang="en-US" sz="3200" b="1">
                <a:solidFill>
                  <a:srgbClr val="FFFF00"/>
                </a:solidFill>
                <a:ea typeface="黑体" pitchFamily="2" charset="-122"/>
                <a:sym typeface="Times New Roman" pitchFamily="18" charset="0"/>
              </a:rPr>
              <a:t>）灾害的进化新特点</a:t>
            </a:r>
            <a:endParaRPr lang="en-US" altLang="zh-CN" sz="3200" b="1">
              <a:solidFill>
                <a:srgbClr val="FFFF00"/>
              </a:solidFill>
              <a:ea typeface="黑体" pitchFamily="2" charset="-122"/>
              <a:sym typeface="Times New Roman" pitchFamily="18" charset="0"/>
            </a:endParaRPr>
          </a:p>
          <a:p>
            <a:pPr marL="571500" indent="-571500" algn="ctr" eaLnBrk="0" hangingPunct="0">
              <a:buFont typeface="Arial" charset="0"/>
              <a:buNone/>
            </a:pPr>
            <a:r>
              <a:rPr lang="en-US" altLang="zh-CN" sz="3200" b="1">
                <a:solidFill>
                  <a:srgbClr val="FFFF00"/>
                </a:solidFill>
                <a:ea typeface="黑体" pitchFamily="2" charset="-122"/>
                <a:sym typeface="黑体" pitchFamily="2" charset="-122"/>
              </a:rPr>
              <a:t>New Characteristics of Disaster Evolution</a:t>
            </a:r>
            <a:endParaRPr lang="zh-CN" altLang="en-US" sz="3200" b="1">
              <a:solidFill>
                <a:srgbClr val="FFFF00"/>
              </a:solidFill>
              <a:ea typeface="黑体" pitchFamily="2" charset="-122"/>
              <a:sym typeface="黑体" pitchFamily="2" charset="-122"/>
            </a:endParaRPr>
          </a:p>
        </p:txBody>
      </p:sp>
      <p:pic>
        <p:nvPicPr>
          <p:cNvPr id="38925" name="图片 6" descr="E:\1实验室文件\2毕业论文\灾害图片搜集\雅安地震图片\2fdda3cc7cd98d10f4194662203fb80e7aec54e737d1b8a8.jpg"/>
          <p:cNvPicPr>
            <a:picLocks noChangeAspect="1" noChangeArrowheads="1"/>
          </p:cNvPicPr>
          <p:nvPr/>
        </p:nvPicPr>
        <p:blipFill>
          <a:blip r:embed="rId6"/>
          <a:srcRect b="13820"/>
          <a:stretch>
            <a:fillRect/>
          </a:stretch>
        </p:blipFill>
        <p:spPr bwMode="auto">
          <a:xfrm>
            <a:off x="0" y="3573463"/>
            <a:ext cx="2422525" cy="17986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椭圆 7"/>
          <p:cNvSpPr>
            <a:spLocks noChangeArrowheads="1"/>
          </p:cNvSpPr>
          <p:nvPr/>
        </p:nvSpPr>
        <p:spPr bwMode="auto">
          <a:xfrm>
            <a:off x="3635375" y="1196975"/>
            <a:ext cx="1441450" cy="1079500"/>
          </a:xfrm>
          <a:prstGeom prst="ellipse">
            <a:avLst/>
          </a:prstGeom>
          <a:gradFill rotWithShape="1">
            <a:gsLst>
              <a:gs pos="0">
                <a:srgbClr val="FFD6BB"/>
              </a:gs>
              <a:gs pos="50000">
                <a:srgbClr val="FFE5D3"/>
              </a:gs>
              <a:gs pos="100000">
                <a:srgbClr val="FFF1EA"/>
              </a:gs>
            </a:gsLst>
            <a:path path="rect">
              <a:fillToRect l="50000" t="50000" r="50000" b="50000"/>
            </a:path>
          </a:gradFill>
          <a:ln w="9525">
            <a:noFill/>
            <a:round/>
            <a:headEnd/>
            <a:tailEnd/>
          </a:ln>
        </p:spPr>
        <p:txBody>
          <a:bodyPr anchor="ctr"/>
          <a:lstStyle/>
          <a:p>
            <a:pPr algn="ctr" eaLnBrk="0" hangingPunct="0">
              <a:buFont typeface="Arial" charset="0"/>
              <a:buNone/>
            </a:pPr>
            <a:r>
              <a:rPr lang="zh-CN" altLang="en-US">
                <a:ea typeface="黑体" pitchFamily="2" charset="-122"/>
                <a:sym typeface="黑体" pitchFamily="2" charset="-122"/>
              </a:rPr>
              <a:t>ConsciousPlan</a:t>
            </a:r>
          </a:p>
          <a:p>
            <a:pPr algn="ctr" eaLnBrk="0" hangingPunct="0">
              <a:buFont typeface="Arial" charset="0"/>
              <a:buNone/>
            </a:pPr>
            <a:r>
              <a:rPr lang="zh-CN" altLang="en-US">
                <a:ea typeface="黑体" pitchFamily="2" charset="-122"/>
                <a:sym typeface="黑体" pitchFamily="2" charset="-122"/>
              </a:rPr>
              <a:t> Warning</a:t>
            </a:r>
          </a:p>
        </p:txBody>
      </p:sp>
      <p:sp>
        <p:nvSpPr>
          <p:cNvPr id="39938" name="椭圆 8"/>
          <p:cNvSpPr>
            <a:spLocks noChangeArrowheads="1"/>
          </p:cNvSpPr>
          <p:nvPr/>
        </p:nvSpPr>
        <p:spPr bwMode="auto">
          <a:xfrm>
            <a:off x="2484438" y="2781300"/>
            <a:ext cx="1439862" cy="1079500"/>
          </a:xfrm>
          <a:prstGeom prst="ellipse">
            <a:avLst/>
          </a:prstGeom>
          <a:gradFill rotWithShape="1">
            <a:gsLst>
              <a:gs pos="0">
                <a:srgbClr val="4D6787"/>
              </a:gs>
              <a:gs pos="50000">
                <a:srgbClr val="6E94C2"/>
              </a:gs>
              <a:gs pos="100000">
                <a:srgbClr val="85B2E9"/>
              </a:gs>
            </a:gsLst>
            <a:path path="rect">
              <a:fillToRect l="50000" t="50000" r="50000" b="50000"/>
            </a:path>
          </a:gradFill>
          <a:ln w="9525">
            <a:noFill/>
            <a:round/>
            <a:headEnd/>
            <a:tailEnd/>
          </a:ln>
        </p:spPr>
        <p:txBody>
          <a:bodyPr lIns="0" tIns="0" rIns="0" bIns="0" anchor="ctr"/>
          <a:lstStyle/>
          <a:p>
            <a:pPr algn="ctr" eaLnBrk="0" hangingPunct="0">
              <a:buFont typeface="Arial" charset="0"/>
              <a:buNone/>
            </a:pPr>
            <a:r>
              <a:rPr lang="zh-CN" altLang="en-US">
                <a:ea typeface="黑体" pitchFamily="2" charset="-122"/>
                <a:sym typeface="黑体" pitchFamily="2" charset="-122"/>
              </a:rPr>
              <a:t>Improve  infrastructure</a:t>
            </a:r>
          </a:p>
        </p:txBody>
      </p:sp>
      <p:sp>
        <p:nvSpPr>
          <p:cNvPr id="39939" name="椭圆 10"/>
          <p:cNvSpPr>
            <a:spLocks noChangeArrowheads="1"/>
          </p:cNvSpPr>
          <p:nvPr/>
        </p:nvSpPr>
        <p:spPr bwMode="auto">
          <a:xfrm>
            <a:off x="4787900" y="2781300"/>
            <a:ext cx="1439863" cy="1079500"/>
          </a:xfrm>
          <a:prstGeom prst="ellipse">
            <a:avLst/>
          </a:prstGeom>
          <a:gradFill rotWithShape="1">
            <a:gsLst>
              <a:gs pos="0">
                <a:srgbClr val="547D28"/>
              </a:gs>
              <a:gs pos="50000">
                <a:srgbClr val="79B539"/>
              </a:gs>
              <a:gs pos="100000">
                <a:srgbClr val="92D946"/>
              </a:gs>
            </a:gsLst>
            <a:path path="rect">
              <a:fillToRect l="50000" t="50000" r="50000" b="50000"/>
            </a:path>
          </a:gradFill>
          <a:ln w="9525">
            <a:noFill/>
            <a:round/>
            <a:headEnd/>
            <a:tailEnd/>
          </a:ln>
        </p:spPr>
        <p:txBody>
          <a:bodyPr anchor="ctr"/>
          <a:lstStyle/>
          <a:p>
            <a:pPr algn="ctr" eaLnBrk="0" hangingPunct="0">
              <a:buFont typeface="Arial" charset="0"/>
              <a:buNone/>
            </a:pPr>
            <a:r>
              <a:rPr lang="en-US" altLang="zh-CN">
                <a:ea typeface="黑体" pitchFamily="2" charset="-122"/>
                <a:sym typeface="黑体" pitchFamily="2" charset="-122"/>
              </a:rPr>
              <a:t>Ensure of refuge facilities </a:t>
            </a:r>
          </a:p>
        </p:txBody>
      </p:sp>
      <p:cxnSp>
        <p:nvCxnSpPr>
          <p:cNvPr id="39940" name="形状 15"/>
          <p:cNvCxnSpPr>
            <a:cxnSpLocks noChangeShapeType="1"/>
          </p:cNvCxnSpPr>
          <p:nvPr/>
        </p:nvCxnSpPr>
        <p:spPr bwMode="auto">
          <a:xfrm rot="10800000" flipV="1">
            <a:off x="2695575" y="1736725"/>
            <a:ext cx="939800" cy="1201738"/>
          </a:xfrm>
          <a:prstGeom prst="curvedConnector2">
            <a:avLst/>
          </a:prstGeom>
          <a:noFill/>
          <a:ln w="28575">
            <a:solidFill>
              <a:srgbClr val="FF0000"/>
            </a:solidFill>
            <a:round/>
            <a:headEnd type="arrow" w="med" len="med"/>
            <a:tailEnd type="arrow" w="med" len="med"/>
          </a:ln>
        </p:spPr>
      </p:cxnSp>
      <p:cxnSp>
        <p:nvCxnSpPr>
          <p:cNvPr id="39941" name="曲线连接符 17"/>
          <p:cNvCxnSpPr>
            <a:cxnSpLocks noChangeShapeType="1"/>
          </p:cNvCxnSpPr>
          <p:nvPr/>
        </p:nvCxnSpPr>
        <p:spPr bwMode="auto">
          <a:xfrm rot="16200000" flipH="1">
            <a:off x="4349750" y="2714625"/>
            <a:ext cx="12700" cy="2305050"/>
          </a:xfrm>
          <a:prstGeom prst="curvedConnector3">
            <a:avLst>
              <a:gd name="adj1" fmla="val 1800000"/>
            </a:avLst>
          </a:prstGeom>
          <a:noFill/>
          <a:ln w="28575">
            <a:solidFill>
              <a:srgbClr val="FF0000"/>
            </a:solidFill>
            <a:round/>
            <a:headEnd type="arrow" w="med" len="med"/>
            <a:tailEnd type="arrow" w="med" len="med"/>
          </a:ln>
        </p:spPr>
      </p:cxnSp>
      <p:cxnSp>
        <p:nvCxnSpPr>
          <p:cNvPr id="39942" name="形状 20"/>
          <p:cNvCxnSpPr>
            <a:cxnSpLocks noChangeShapeType="1"/>
            <a:stCxn id="39937" idx="6"/>
            <a:endCxn id="39939" idx="7"/>
          </p:cNvCxnSpPr>
          <p:nvPr/>
        </p:nvCxnSpPr>
        <p:spPr bwMode="auto">
          <a:xfrm>
            <a:off x="5075238" y="1736725"/>
            <a:ext cx="941387" cy="1201738"/>
          </a:xfrm>
          <a:prstGeom prst="curvedConnector2">
            <a:avLst/>
          </a:prstGeom>
          <a:noFill/>
          <a:ln w="28575">
            <a:solidFill>
              <a:srgbClr val="FF0000"/>
            </a:solidFill>
            <a:round/>
            <a:headEnd type="arrow" w="med" len="med"/>
            <a:tailEnd type="arrow" w="med" len="med"/>
          </a:ln>
        </p:spPr>
      </p:cxnSp>
      <p:sp>
        <p:nvSpPr>
          <p:cNvPr id="39943" name="TextBox 21"/>
          <p:cNvSpPr>
            <a:spLocks noChangeArrowheads="1"/>
          </p:cNvSpPr>
          <p:nvPr/>
        </p:nvSpPr>
        <p:spPr bwMode="auto">
          <a:xfrm>
            <a:off x="3421063" y="2276475"/>
            <a:ext cx="1871662" cy="488950"/>
          </a:xfrm>
          <a:prstGeom prst="rect">
            <a:avLst/>
          </a:prstGeom>
          <a:solidFill>
            <a:srgbClr val="FFFF00"/>
          </a:solidFill>
          <a:ln w="9525">
            <a:noFill/>
            <a:miter lim="800000"/>
            <a:headEnd/>
            <a:tailEnd/>
          </a:ln>
        </p:spPr>
        <p:txBody>
          <a:bodyPr lIns="0" tIns="0" rIns="0" bIns="0">
            <a:spAutoFit/>
          </a:bodyPr>
          <a:lstStyle/>
          <a:p>
            <a:pPr algn="ctr" eaLnBrk="0" hangingPunct="0">
              <a:buFont typeface="Arial" charset="0"/>
              <a:buNone/>
            </a:pPr>
            <a:r>
              <a:rPr lang="zh-CN" altLang="en-US">
                <a:solidFill>
                  <a:srgbClr val="000000"/>
                </a:solidFill>
                <a:ea typeface="华文楷体" pitchFamily="2" charset="-122"/>
                <a:sym typeface="华文楷体" pitchFamily="2" charset="-122"/>
              </a:rPr>
              <a:t>Elements of disaster prevention </a:t>
            </a:r>
          </a:p>
        </p:txBody>
      </p:sp>
      <p:sp>
        <p:nvSpPr>
          <p:cNvPr id="39944" name="TextBox 34"/>
          <p:cNvSpPr>
            <a:spLocks noChangeArrowheads="1"/>
          </p:cNvSpPr>
          <p:nvPr/>
        </p:nvSpPr>
        <p:spPr bwMode="auto">
          <a:xfrm>
            <a:off x="539750" y="4508500"/>
            <a:ext cx="8351838" cy="2014538"/>
          </a:xfrm>
          <a:prstGeom prst="rect">
            <a:avLst/>
          </a:prstGeom>
          <a:noFill/>
          <a:ln w="9525">
            <a:noFill/>
            <a:miter lim="800000"/>
            <a:headEnd/>
            <a:tailEnd/>
          </a:ln>
        </p:spPr>
        <p:txBody>
          <a:bodyPr>
            <a:spAutoFit/>
          </a:bodyPr>
          <a:lstStyle/>
          <a:p>
            <a:pPr algn="just" eaLnBrk="0" hangingPunct="0">
              <a:buFont typeface="Arial" charset="0"/>
              <a:buNone/>
            </a:pPr>
            <a:r>
              <a:rPr lang="en-US" altLang="zh-CN" sz="1800">
                <a:solidFill>
                  <a:srgbClr val="000000"/>
                </a:solidFill>
                <a:ea typeface="黑体" pitchFamily="2" charset="-122"/>
                <a:sym typeface="黑体" pitchFamily="2" charset="-122"/>
              </a:rPr>
              <a:t>(1) The urban infrastructure's ability to cope with earthquakes, floods and other disasters. The infrastructure construction should satisfy the demand of disaster prevention, risk avoiding, rescue effectively, meeting the requirements of disaster prevention level.</a:t>
            </a:r>
          </a:p>
          <a:p>
            <a:pPr algn="just" eaLnBrk="0" hangingPunct="0">
              <a:buFont typeface="Arial" charset="0"/>
              <a:buNone/>
            </a:pPr>
            <a:r>
              <a:rPr lang="en-US" altLang="zh-CN" sz="1800">
                <a:solidFill>
                  <a:srgbClr val="000000"/>
                </a:solidFill>
                <a:ea typeface="黑体" pitchFamily="2" charset="-122"/>
                <a:sym typeface="黑体" pitchFamily="2" charset="-122"/>
              </a:rPr>
              <a:t>(2) Construction of risk avoiding system: a) ensure the exists of shelters, facilities and lifeline engineering  b) the complete of disaster prevention information channels.</a:t>
            </a:r>
          </a:p>
          <a:p>
            <a:pPr algn="just" eaLnBrk="0" hangingPunct="0">
              <a:buFont typeface="Arial" charset="0"/>
              <a:buNone/>
            </a:pPr>
            <a:r>
              <a:rPr lang="en-US" altLang="zh-CN" sz="1800">
                <a:solidFill>
                  <a:srgbClr val="000000"/>
                </a:solidFill>
                <a:ea typeface="黑体" pitchFamily="2" charset="-122"/>
                <a:sym typeface="黑体" pitchFamily="2" charset="-122"/>
              </a:rPr>
              <a:t>(3)The consciousness of disaster prevention, disaster prevention plan and plan effectively.</a:t>
            </a:r>
          </a:p>
        </p:txBody>
      </p:sp>
      <p:sp>
        <p:nvSpPr>
          <p:cNvPr id="39945"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endParaRPr lang="zh-CN" altLang="en-US" sz="32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4</a:t>
            </a:r>
            <a:r>
              <a:rPr lang="zh-CN" altLang="en-US" sz="3200" b="1">
                <a:solidFill>
                  <a:srgbClr val="FFFF00"/>
                </a:solidFill>
                <a:ea typeface="黑体" pitchFamily="2" charset="-122"/>
                <a:sym typeface="Times New Roman" pitchFamily="18" charset="0"/>
              </a:rPr>
              <a:t>）减灾的有效措施</a:t>
            </a:r>
          </a:p>
          <a:p>
            <a:pPr marL="571500" indent="-571500" algn="ctr">
              <a:lnSpc>
                <a:spcPct val="80000"/>
              </a:lnSpc>
              <a:spcBef>
                <a:spcPct val="5000"/>
              </a:spcBef>
              <a:buFont typeface="Arial" charset="0"/>
              <a:buNone/>
            </a:pPr>
            <a:r>
              <a:rPr lang="en-US" altLang="zh-CN" sz="3200" b="1">
                <a:solidFill>
                  <a:srgbClr val="FFFF00"/>
                </a:solidFill>
                <a:ea typeface="黑体" pitchFamily="2" charset="-122"/>
                <a:sym typeface="黑体" pitchFamily="2" charset="-122"/>
              </a:rPr>
              <a:t> Effective Mitigation Measures</a:t>
            </a:r>
            <a:endParaRPr lang="zh-CN" altLang="en-US" sz="3200" b="1">
              <a:solidFill>
                <a:srgbClr val="FFFF00"/>
              </a:solidFill>
              <a:ea typeface="黑体" pitchFamily="2" charset="-122"/>
              <a:sym typeface="黑体" pitchFamily="2" charset="-122"/>
            </a:endParaRPr>
          </a:p>
          <a:p>
            <a:pPr marL="571500" indent="-571500">
              <a:lnSpc>
                <a:spcPct val="80000"/>
              </a:lnSpc>
              <a:spcBef>
                <a:spcPct val="5000"/>
              </a:spcBef>
              <a:buFont typeface="Arial" charset="0"/>
              <a:buNone/>
            </a:pPr>
            <a:endParaRPr lang="en-US" altLang="zh-CN" sz="3200" b="1">
              <a:solidFill>
                <a:srgbClr val="FFFF00"/>
              </a:solidFill>
              <a:ea typeface="黑体" pitchFamily="2" charset="-122"/>
              <a:sym typeface="黑体" pitchFamily="2" charset="-12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40962" name="TextBox 2"/>
          <p:cNvSpPr>
            <a:spLocks noChangeArrowheads="1"/>
          </p:cNvSpPr>
          <p:nvPr/>
        </p:nvSpPr>
        <p:spPr bwMode="auto">
          <a:xfrm>
            <a:off x="395288" y="1196975"/>
            <a:ext cx="8137525" cy="2632075"/>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a:solidFill>
                  <a:srgbClr val="000000"/>
                </a:solidFill>
                <a:ea typeface="黑体" pitchFamily="2" charset="-122"/>
                <a:sym typeface="黑体" pitchFamily="2" charset="-122"/>
              </a:rPr>
              <a:t> The Chinese government, explicitly proposed that the key defense targets of urban in construction of "world city" are waterlogging, earthquake, fire disaster and so on. In China, there are more than 136 cities located in 7 degrees and upwards of higher seismic fortification intensity area in China, </a:t>
            </a:r>
            <a:r>
              <a:rPr lang="zh-CN" altLang="en-US" b="1">
                <a:solidFill>
                  <a:schemeClr val="hlink"/>
                </a:solidFill>
                <a:ea typeface="黑体" pitchFamily="2" charset="-122"/>
                <a:sym typeface="黑体" pitchFamily="2" charset="-122"/>
              </a:rPr>
              <a:t>more than 70% of the big cities and more than half of the population distribute in the area with meteorological disaster, ocean disaster, floods and earthquake severe natural disasters,</a:t>
            </a:r>
            <a:r>
              <a:rPr lang="zh-CN" altLang="en-US">
                <a:solidFill>
                  <a:srgbClr val="000000"/>
                </a:solidFill>
                <a:ea typeface="黑体" pitchFamily="2" charset="-122"/>
                <a:sym typeface="黑体" pitchFamily="2" charset="-122"/>
              </a:rPr>
              <a:t> so, earthquake, fire and flood are the main disaster-inducing factors as consideration for urban community. </a:t>
            </a:r>
            <a:r>
              <a:rPr lang="zh-CN" altLang="en-US" b="1">
                <a:solidFill>
                  <a:schemeClr val="hlink"/>
                </a:solidFill>
                <a:ea typeface="黑体" pitchFamily="2" charset="-122"/>
                <a:sym typeface="黑体" pitchFamily="2" charset="-122"/>
              </a:rPr>
              <a:t>What is shown below is the refugee resettlement after Lushan earthquake. </a:t>
            </a:r>
          </a:p>
        </p:txBody>
      </p:sp>
      <p:pic>
        <p:nvPicPr>
          <p:cNvPr id="40963" name="图片 21" descr="E:\1实验室文件\2毕业论文\灾害图片搜集\雅安地震图片\2fdda3cc7cd98d10f4194662203fb80e7aec54e737d1b8a8.jpg"/>
          <p:cNvPicPr>
            <a:picLocks noChangeAspect="1" noChangeArrowheads="1"/>
          </p:cNvPicPr>
          <p:nvPr/>
        </p:nvPicPr>
        <p:blipFill>
          <a:blip r:embed="rId2"/>
          <a:srcRect b="13820"/>
          <a:stretch>
            <a:fillRect/>
          </a:stretch>
        </p:blipFill>
        <p:spPr bwMode="auto">
          <a:xfrm>
            <a:off x="539750" y="4221163"/>
            <a:ext cx="3386138" cy="2127250"/>
          </a:xfrm>
          <a:prstGeom prst="rect">
            <a:avLst/>
          </a:prstGeom>
          <a:noFill/>
          <a:ln w="9525">
            <a:noFill/>
            <a:miter lim="800000"/>
            <a:headEnd/>
            <a:tailEnd/>
          </a:ln>
        </p:spPr>
      </p:pic>
      <p:pic>
        <p:nvPicPr>
          <p:cNvPr id="40964" name="图片 22" descr="E:\1实验室文件\2毕业论文\灾害图片搜集\雅安地震图片\雅安市宝兴县灵关镇，灵关中学灾民安置点.jpg"/>
          <p:cNvPicPr>
            <a:picLocks noChangeAspect="1" noChangeArrowheads="1"/>
          </p:cNvPicPr>
          <p:nvPr/>
        </p:nvPicPr>
        <p:blipFill>
          <a:blip r:embed="rId3"/>
          <a:srcRect r="4256" b="12575"/>
          <a:stretch>
            <a:fillRect/>
          </a:stretch>
        </p:blipFill>
        <p:spPr bwMode="auto">
          <a:xfrm>
            <a:off x="5003800" y="4221163"/>
            <a:ext cx="3455988" cy="2112962"/>
          </a:xfrm>
          <a:prstGeom prst="rect">
            <a:avLst/>
          </a:prstGeom>
          <a:noFill/>
          <a:ln w="9525">
            <a:noFill/>
            <a:miter lim="800000"/>
            <a:headEnd/>
            <a:tailEnd/>
          </a:ln>
        </p:spPr>
      </p:pic>
      <p:sp>
        <p:nvSpPr>
          <p:cNvPr id="40965" name="TextBox 15"/>
          <p:cNvSpPr>
            <a:spLocks noChangeArrowheads="1"/>
          </p:cNvSpPr>
          <p:nvPr/>
        </p:nvSpPr>
        <p:spPr bwMode="auto">
          <a:xfrm>
            <a:off x="1120775" y="6381750"/>
            <a:ext cx="2500313" cy="336550"/>
          </a:xfrm>
          <a:prstGeom prst="rect">
            <a:avLst/>
          </a:prstGeom>
          <a:noFill/>
          <a:ln w="9525">
            <a:noFill/>
            <a:miter lim="800000"/>
            <a:headEnd/>
            <a:tailEnd/>
          </a:ln>
        </p:spPr>
        <p:txBody>
          <a:bodyPr wrap="none">
            <a:spAutoFit/>
          </a:bodyPr>
          <a:lstStyle/>
          <a:p>
            <a:pPr algn="ctr" eaLnBrk="0" hangingPunct="0">
              <a:buFont typeface="Arial" charset="0"/>
              <a:buNone/>
            </a:pPr>
            <a:r>
              <a:rPr lang="zh-CN" altLang="en-US" b="1">
                <a:solidFill>
                  <a:srgbClr val="000000"/>
                </a:solidFill>
                <a:ea typeface="黑体" pitchFamily="2" charset="-122"/>
                <a:sym typeface="Segoe UI"/>
              </a:rPr>
              <a:t>Shelters of Lushan county </a:t>
            </a:r>
          </a:p>
        </p:txBody>
      </p:sp>
      <p:sp>
        <p:nvSpPr>
          <p:cNvPr id="40966" name="TextBox 15"/>
          <p:cNvSpPr>
            <a:spLocks noChangeArrowheads="1"/>
          </p:cNvSpPr>
          <p:nvPr/>
        </p:nvSpPr>
        <p:spPr bwMode="auto">
          <a:xfrm>
            <a:off x="5297488" y="6381750"/>
            <a:ext cx="2840037" cy="336550"/>
          </a:xfrm>
          <a:prstGeom prst="rect">
            <a:avLst/>
          </a:prstGeom>
          <a:noFill/>
          <a:ln w="9525">
            <a:noFill/>
            <a:miter lim="800000"/>
            <a:headEnd/>
            <a:tailEnd/>
          </a:ln>
        </p:spPr>
        <p:txBody>
          <a:bodyPr wrap="none">
            <a:spAutoFit/>
          </a:bodyPr>
          <a:lstStyle/>
          <a:p>
            <a:pPr algn="ctr" eaLnBrk="0" hangingPunct="0">
              <a:buFont typeface="Arial" charset="0"/>
              <a:buNone/>
            </a:pPr>
            <a:r>
              <a:rPr lang="zh-CN" altLang="en-US" b="1">
                <a:solidFill>
                  <a:srgbClr val="000000"/>
                </a:solidFill>
                <a:ea typeface="黑体" pitchFamily="2" charset="-122"/>
                <a:sym typeface="Segoe UI"/>
              </a:rPr>
              <a:t>Shelters of Lushan high school</a:t>
            </a:r>
          </a:p>
        </p:txBody>
      </p:sp>
      <p:sp>
        <p:nvSpPr>
          <p:cNvPr id="40967"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4</a:t>
            </a:r>
            <a:r>
              <a:rPr lang="zh-CN" altLang="en-US" sz="3200" b="1">
                <a:solidFill>
                  <a:srgbClr val="FFFF00"/>
                </a:solidFill>
                <a:ea typeface="黑体" pitchFamily="2" charset="-122"/>
                <a:sym typeface="Times New Roman" pitchFamily="18" charset="0"/>
              </a:rPr>
              <a:t>）减灾的有效措施</a:t>
            </a:r>
          </a:p>
          <a:p>
            <a:pPr marL="571500" indent="-571500" algn="ctr" eaLnBrk="0" hangingPunct="0">
              <a:buFont typeface="Arial" charset="0"/>
              <a:buNone/>
            </a:pPr>
            <a:r>
              <a:rPr lang="en-US" altLang="zh-CN" sz="3200" b="1">
                <a:solidFill>
                  <a:srgbClr val="FFFF00"/>
                </a:solidFill>
                <a:ea typeface="黑体" pitchFamily="2" charset="-122"/>
                <a:sym typeface="黑体" pitchFamily="2" charset="-122"/>
              </a:rPr>
              <a:t>Effective Mitigation Measures</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latin typeface="黑体" pitchFamily="2" charset="-122"/>
                <a:ea typeface="黑体" pitchFamily="2" charset="-122"/>
                <a:sym typeface="Times New Roman" pitchFamily="18" charset="0"/>
              </a:rPr>
              <a:t>（5）面临的问题</a:t>
            </a:r>
          </a:p>
          <a:p>
            <a:pPr marL="571500" indent="-571500" algn="ctr" eaLnBrk="0" hangingPunct="0">
              <a:buFont typeface="Arial" charset="0"/>
              <a:buNone/>
            </a:pPr>
            <a:r>
              <a:rPr lang="en-US" altLang="zh-CN" sz="3200" b="1">
                <a:solidFill>
                  <a:srgbClr val="FFFF00"/>
                </a:solidFill>
                <a:latin typeface="黑体" pitchFamily="2" charset="-122"/>
                <a:ea typeface="黑体" pitchFamily="2" charset="-122"/>
                <a:sym typeface="黑体" pitchFamily="2" charset="-122"/>
              </a:rPr>
              <a:t>Confronting Problem</a:t>
            </a:r>
            <a:endParaRPr lang="zh-CN" altLang="en-US" sz="3200" b="1">
              <a:solidFill>
                <a:srgbClr val="FFFF00"/>
              </a:solidFill>
              <a:latin typeface="黑体" pitchFamily="2" charset="-122"/>
              <a:ea typeface="黑体" pitchFamily="2" charset="-122"/>
              <a:sym typeface="黑体" pitchFamily="2" charset="-122"/>
            </a:endParaRPr>
          </a:p>
        </p:txBody>
      </p:sp>
      <p:sp>
        <p:nvSpPr>
          <p:cNvPr id="43010" name="TextBox 2"/>
          <p:cNvSpPr>
            <a:spLocks noChangeArrowheads="1"/>
          </p:cNvSpPr>
          <p:nvPr/>
        </p:nvSpPr>
        <p:spPr bwMode="auto">
          <a:xfrm>
            <a:off x="395288" y="1196975"/>
            <a:ext cx="8208962" cy="1362075"/>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a:solidFill>
                  <a:srgbClr val="000000"/>
                </a:solidFill>
                <a:cs typeface="Times New Roman" pitchFamily="18" charset="0"/>
                <a:sym typeface="黑体" pitchFamily="2" charset="-122"/>
              </a:rPr>
              <a:t>（</a:t>
            </a:r>
            <a:r>
              <a:rPr lang="en-US" altLang="zh-CN">
                <a:solidFill>
                  <a:srgbClr val="000000"/>
                </a:solidFill>
                <a:cs typeface="Times New Roman" pitchFamily="18" charset="0"/>
                <a:sym typeface="黑体" pitchFamily="2" charset="-122"/>
              </a:rPr>
              <a:t>1</a:t>
            </a:r>
            <a:r>
              <a:rPr lang="zh-CN" altLang="en-US">
                <a:solidFill>
                  <a:srgbClr val="000000"/>
                </a:solidFill>
                <a:cs typeface="Times New Roman" pitchFamily="18" charset="0"/>
                <a:sym typeface="黑体" pitchFamily="2" charset="-122"/>
              </a:rPr>
              <a:t>）</a:t>
            </a:r>
            <a:r>
              <a:rPr lang="zh-CN" altLang="en-US">
                <a:cs typeface="Times New Roman" pitchFamily="18" charset="0"/>
                <a:sym typeface="黑体" pitchFamily="2" charset="-122"/>
              </a:rPr>
              <a:t> </a:t>
            </a:r>
            <a:r>
              <a:rPr lang="en-US" altLang="zh-CN">
                <a:cs typeface="Times New Roman" pitchFamily="18" charset="0"/>
                <a:sym typeface="黑体" pitchFamily="2" charset="-122"/>
              </a:rPr>
              <a:t>It is necessary </a:t>
            </a:r>
            <a:r>
              <a:rPr lang="en-US" altLang="zh-CN" b="1">
                <a:solidFill>
                  <a:schemeClr val="hlink"/>
                </a:solidFill>
                <a:cs typeface="Times New Roman" pitchFamily="18" charset="0"/>
                <a:sym typeface="黑体" pitchFamily="2" charset="-122"/>
              </a:rPr>
              <a:t>to improve the seismic performance of buildings,</a:t>
            </a:r>
            <a:r>
              <a:rPr lang="en-US" altLang="zh-CN">
                <a:cs typeface="Times New Roman" pitchFamily="18" charset="0"/>
                <a:sym typeface="黑体" pitchFamily="2" charset="-122"/>
              </a:rPr>
              <a:t> especially the urban old community building with poorer seismic performance, strengthen the reconstruction of damaged housing in cities and towns and the urban shantytown is an important way to improve people's livelihood and accelerate the development of cities.</a:t>
            </a:r>
          </a:p>
        </p:txBody>
      </p:sp>
      <p:pic>
        <p:nvPicPr>
          <p:cNvPr id="43011" name="图片 2" descr="日本大地震"/>
          <p:cNvPicPr>
            <a:picLocks noChangeAspect="1" noChangeArrowheads="1"/>
          </p:cNvPicPr>
          <p:nvPr/>
        </p:nvPicPr>
        <p:blipFill>
          <a:blip r:embed="rId2"/>
          <a:srcRect/>
          <a:stretch>
            <a:fillRect/>
          </a:stretch>
        </p:blipFill>
        <p:spPr bwMode="auto">
          <a:xfrm>
            <a:off x="1908175" y="2636838"/>
            <a:ext cx="2087563" cy="1752600"/>
          </a:xfrm>
          <a:prstGeom prst="rect">
            <a:avLst/>
          </a:prstGeom>
          <a:noFill/>
          <a:ln w="9525">
            <a:noFill/>
            <a:miter lim="800000"/>
            <a:headEnd/>
            <a:tailEnd/>
          </a:ln>
        </p:spPr>
      </p:pic>
      <p:pic>
        <p:nvPicPr>
          <p:cNvPr id="43012" name="图片 3" descr="茂县"/>
          <p:cNvPicPr>
            <a:picLocks noChangeAspect="1" noChangeArrowheads="1"/>
          </p:cNvPicPr>
          <p:nvPr/>
        </p:nvPicPr>
        <p:blipFill>
          <a:blip r:embed="rId3"/>
          <a:srcRect/>
          <a:stretch>
            <a:fillRect/>
          </a:stretch>
        </p:blipFill>
        <p:spPr bwMode="auto">
          <a:xfrm>
            <a:off x="5867400" y="2565400"/>
            <a:ext cx="2233613" cy="1744663"/>
          </a:xfrm>
          <a:prstGeom prst="rect">
            <a:avLst/>
          </a:prstGeom>
          <a:noFill/>
          <a:ln w="9525">
            <a:noFill/>
            <a:miter lim="800000"/>
            <a:headEnd/>
            <a:tailEnd/>
          </a:ln>
        </p:spPr>
      </p:pic>
      <p:sp>
        <p:nvSpPr>
          <p:cNvPr id="43013" name="TextBox 15"/>
          <p:cNvSpPr>
            <a:spLocks noChangeArrowheads="1"/>
          </p:cNvSpPr>
          <p:nvPr/>
        </p:nvSpPr>
        <p:spPr bwMode="auto">
          <a:xfrm>
            <a:off x="180975" y="2924175"/>
            <a:ext cx="1655763" cy="579438"/>
          </a:xfrm>
          <a:prstGeom prst="rect">
            <a:avLst/>
          </a:prstGeom>
          <a:noFill/>
          <a:ln w="9525">
            <a:noFill/>
            <a:miter lim="800000"/>
            <a:headEnd/>
            <a:tailEnd/>
          </a:ln>
        </p:spPr>
        <p:txBody>
          <a:bodyPr>
            <a:spAutoFit/>
          </a:bodyPr>
          <a:lstStyle/>
          <a:p>
            <a:pPr algn="ctr" eaLnBrk="0" hangingPunct="0">
              <a:buFont typeface="Arial" charset="0"/>
              <a:buNone/>
            </a:pPr>
            <a:r>
              <a:rPr lang="en-US" altLang="zh-CN" b="1">
                <a:solidFill>
                  <a:srgbClr val="000000"/>
                </a:solidFill>
                <a:ea typeface="黑体" pitchFamily="2" charset="-122"/>
                <a:sym typeface="Segoe UI"/>
              </a:rPr>
              <a:t>Japan 3.11 post-earthquake</a:t>
            </a:r>
          </a:p>
        </p:txBody>
      </p:sp>
      <p:sp>
        <p:nvSpPr>
          <p:cNvPr id="43014" name="TextBox 15"/>
          <p:cNvSpPr>
            <a:spLocks noChangeArrowheads="1"/>
          </p:cNvSpPr>
          <p:nvPr/>
        </p:nvSpPr>
        <p:spPr bwMode="auto">
          <a:xfrm>
            <a:off x="4211638" y="2997200"/>
            <a:ext cx="1439862" cy="825500"/>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5.12 Wen Chuan earthquake</a:t>
            </a:r>
          </a:p>
        </p:txBody>
      </p:sp>
      <p:pic>
        <p:nvPicPr>
          <p:cNvPr id="43015" name="Picture 8" descr="C:\Users\Administrator\Desktop\社区工作\1-二里庄\照片\IMG_20130901_135400.jpg"/>
          <p:cNvPicPr>
            <a:picLocks noChangeAspect="1" noChangeArrowheads="1"/>
          </p:cNvPicPr>
          <p:nvPr/>
        </p:nvPicPr>
        <p:blipFill>
          <a:blip r:embed="rId4"/>
          <a:srcRect/>
          <a:stretch>
            <a:fillRect/>
          </a:stretch>
        </p:blipFill>
        <p:spPr bwMode="auto">
          <a:xfrm>
            <a:off x="1908175" y="4868863"/>
            <a:ext cx="2159000" cy="1731962"/>
          </a:xfrm>
          <a:prstGeom prst="rect">
            <a:avLst/>
          </a:prstGeom>
          <a:noFill/>
          <a:ln w="9525">
            <a:noFill/>
            <a:miter lim="800000"/>
            <a:headEnd/>
            <a:tailEnd/>
          </a:ln>
        </p:spPr>
      </p:pic>
      <p:sp>
        <p:nvSpPr>
          <p:cNvPr id="43016" name="TextBox 15"/>
          <p:cNvSpPr>
            <a:spLocks noChangeArrowheads="1"/>
          </p:cNvSpPr>
          <p:nvPr/>
        </p:nvSpPr>
        <p:spPr bwMode="auto">
          <a:xfrm>
            <a:off x="179388" y="5084763"/>
            <a:ext cx="1871662" cy="825500"/>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A Beijing brick residential building</a:t>
            </a:r>
          </a:p>
        </p:txBody>
      </p:sp>
      <p:pic>
        <p:nvPicPr>
          <p:cNvPr id="43017" name="Picture 10" descr="C:\Users\Administrator\Desktop\社区工作\9.21调查\新街口\IMG_20130921_131959.jpg"/>
          <p:cNvPicPr>
            <a:picLocks noChangeAspect="1" noChangeArrowheads="1"/>
          </p:cNvPicPr>
          <p:nvPr/>
        </p:nvPicPr>
        <p:blipFill>
          <a:blip r:embed="rId5"/>
          <a:srcRect/>
          <a:stretch>
            <a:fillRect/>
          </a:stretch>
        </p:blipFill>
        <p:spPr bwMode="auto">
          <a:xfrm>
            <a:off x="5867400" y="4868863"/>
            <a:ext cx="2260600" cy="1743075"/>
          </a:xfrm>
          <a:prstGeom prst="rect">
            <a:avLst/>
          </a:prstGeom>
          <a:noFill/>
          <a:ln w="9525">
            <a:noFill/>
            <a:miter lim="800000"/>
            <a:headEnd/>
            <a:tailEnd/>
          </a:ln>
        </p:spPr>
      </p:pic>
      <p:sp>
        <p:nvSpPr>
          <p:cNvPr id="43018" name="TextBox 15"/>
          <p:cNvSpPr>
            <a:spLocks noChangeArrowheads="1"/>
          </p:cNvSpPr>
          <p:nvPr/>
        </p:nvSpPr>
        <p:spPr bwMode="auto">
          <a:xfrm>
            <a:off x="4141788" y="5229225"/>
            <a:ext cx="1871662" cy="579438"/>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The some old hutongs of Beijing</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2"/>
          <p:cNvSpPr>
            <a:spLocks noChangeArrowheads="1"/>
          </p:cNvSpPr>
          <p:nvPr/>
        </p:nvSpPr>
        <p:spPr bwMode="auto">
          <a:xfrm>
            <a:off x="323850" y="1136650"/>
            <a:ext cx="8064500" cy="806450"/>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sz="1800">
                <a:solidFill>
                  <a:srgbClr val="000000"/>
                </a:solidFill>
                <a:cs typeface="Times New Roman" pitchFamily="18" charset="0"/>
                <a:sym typeface="黑体" pitchFamily="2" charset="-122"/>
              </a:rPr>
              <a:t>   （</a:t>
            </a:r>
            <a:r>
              <a:rPr lang="en-US" altLang="zh-CN" sz="1800">
                <a:solidFill>
                  <a:srgbClr val="000000"/>
                </a:solidFill>
                <a:cs typeface="Times New Roman" pitchFamily="18" charset="0"/>
                <a:sym typeface="黑体" pitchFamily="2" charset="-122"/>
              </a:rPr>
              <a:t>2</a:t>
            </a:r>
            <a:r>
              <a:rPr lang="zh-CN" altLang="en-US" sz="1800">
                <a:solidFill>
                  <a:srgbClr val="000000"/>
                </a:solidFill>
                <a:cs typeface="Times New Roman" pitchFamily="18" charset="0"/>
                <a:sym typeface="黑体" pitchFamily="2" charset="-122"/>
              </a:rPr>
              <a:t>）</a:t>
            </a:r>
            <a:r>
              <a:rPr lang="zh-CN" altLang="en-US" sz="1800">
                <a:cs typeface="Times New Roman" pitchFamily="18" charset="0"/>
                <a:sym typeface="黑体" pitchFamily="2" charset="-122"/>
              </a:rPr>
              <a:t>Under the effect of earthquake, the safety and connectivity of refugee road, fire fighting access, </a:t>
            </a:r>
            <a:r>
              <a:rPr lang="zh-CN" altLang="en-US" sz="1800" b="1">
                <a:solidFill>
                  <a:schemeClr val="hlink"/>
                </a:solidFill>
                <a:cs typeface="Times New Roman" pitchFamily="18" charset="0"/>
                <a:sym typeface="黑体" pitchFamily="2" charset="-122"/>
              </a:rPr>
              <a:t>emergency road should be ensured in community</a:t>
            </a:r>
            <a:r>
              <a:rPr lang="zh-CN" altLang="en-US" sz="1800">
                <a:cs typeface="Times New Roman" pitchFamily="18" charset="0"/>
                <a:sym typeface="黑体" pitchFamily="2" charset="-122"/>
              </a:rPr>
              <a:t>. </a:t>
            </a:r>
          </a:p>
        </p:txBody>
      </p:sp>
      <p:pic>
        <p:nvPicPr>
          <p:cNvPr id="44034" name="Picture 4" descr="C:\Users\Administrator\Desktop\道路堵死.jpg"/>
          <p:cNvPicPr>
            <a:picLocks noChangeAspect="1" noChangeArrowheads="1"/>
          </p:cNvPicPr>
          <p:nvPr/>
        </p:nvPicPr>
        <p:blipFill>
          <a:blip r:embed="rId2"/>
          <a:srcRect t="1639" r="2498"/>
          <a:stretch>
            <a:fillRect/>
          </a:stretch>
        </p:blipFill>
        <p:spPr bwMode="auto">
          <a:xfrm>
            <a:off x="6480175" y="1989138"/>
            <a:ext cx="2663825" cy="2089150"/>
          </a:xfrm>
          <a:prstGeom prst="rect">
            <a:avLst/>
          </a:prstGeom>
          <a:noFill/>
          <a:ln w="9525">
            <a:noFill/>
            <a:miter lim="800000"/>
            <a:headEnd/>
            <a:tailEnd/>
          </a:ln>
        </p:spPr>
      </p:pic>
      <p:pic>
        <p:nvPicPr>
          <p:cNvPr id="44035" name="图片 28"/>
          <p:cNvPicPr>
            <a:picLocks noChangeAspect="1" noChangeArrowheads="1"/>
          </p:cNvPicPr>
          <p:nvPr/>
        </p:nvPicPr>
        <p:blipFill>
          <a:blip r:embed="rId3"/>
          <a:srcRect/>
          <a:stretch>
            <a:fillRect/>
          </a:stretch>
        </p:blipFill>
        <p:spPr bwMode="auto">
          <a:xfrm>
            <a:off x="1401763" y="4402138"/>
            <a:ext cx="2665412" cy="2051050"/>
          </a:xfrm>
          <a:prstGeom prst="rect">
            <a:avLst/>
          </a:prstGeom>
          <a:noFill/>
          <a:ln w="9525">
            <a:noFill/>
            <a:miter lim="800000"/>
            <a:headEnd/>
            <a:tailEnd/>
          </a:ln>
        </p:spPr>
      </p:pic>
      <p:pic>
        <p:nvPicPr>
          <p:cNvPr id="44036" name="Picture 10" descr="E:\1实验室文件\2毕业论文\8-灾害图片搜集\雅安地震图片\6396194_980x1200_0.jpg"/>
          <p:cNvPicPr>
            <a:picLocks noChangeAspect="1" noChangeArrowheads="1"/>
          </p:cNvPicPr>
          <p:nvPr/>
        </p:nvPicPr>
        <p:blipFill>
          <a:blip r:embed="rId4"/>
          <a:srcRect l="13933" b="14066"/>
          <a:stretch>
            <a:fillRect/>
          </a:stretch>
        </p:blipFill>
        <p:spPr bwMode="auto">
          <a:xfrm>
            <a:off x="1390650" y="2062163"/>
            <a:ext cx="2676525" cy="2087562"/>
          </a:xfrm>
          <a:prstGeom prst="rect">
            <a:avLst/>
          </a:prstGeom>
          <a:noFill/>
          <a:ln w="9525">
            <a:noFill/>
            <a:miter lim="800000"/>
            <a:headEnd/>
            <a:tailEnd/>
          </a:ln>
        </p:spPr>
      </p:pic>
      <p:sp>
        <p:nvSpPr>
          <p:cNvPr id="44037" name="TextBox 15"/>
          <p:cNvSpPr>
            <a:spLocks noChangeArrowheads="1"/>
          </p:cNvSpPr>
          <p:nvPr/>
        </p:nvSpPr>
        <p:spPr bwMode="auto">
          <a:xfrm>
            <a:off x="1476375" y="6519863"/>
            <a:ext cx="2447925" cy="336550"/>
          </a:xfrm>
          <a:prstGeom prst="rect">
            <a:avLst/>
          </a:prstGeom>
          <a:noFill/>
          <a:ln w="9525">
            <a:noFill/>
            <a:miter lim="800000"/>
            <a:headEnd/>
            <a:tailEnd/>
          </a:ln>
        </p:spPr>
        <p:txBody>
          <a:bodyPr>
            <a:spAutoFit/>
          </a:bodyPr>
          <a:lstStyle/>
          <a:p>
            <a:pPr algn="ctr" eaLnBrk="0" hangingPunct="0">
              <a:buFont typeface="Arial" charset="0"/>
              <a:buNone/>
            </a:pPr>
            <a:r>
              <a:rPr lang="en-US" altLang="zh-CN" b="1">
                <a:sym typeface="Segoe UI"/>
              </a:rPr>
              <a:t>Direct destruction of road </a:t>
            </a:r>
            <a:endParaRPr lang="zh-CN" altLang="en-US" b="1">
              <a:sym typeface="Segoe UI"/>
            </a:endParaRPr>
          </a:p>
        </p:txBody>
      </p:sp>
      <p:sp>
        <p:nvSpPr>
          <p:cNvPr id="44038" name="上箭头 25"/>
          <p:cNvSpPr>
            <a:spLocks noChangeArrowheads="1"/>
          </p:cNvSpPr>
          <p:nvPr/>
        </p:nvSpPr>
        <p:spPr bwMode="auto">
          <a:xfrm rot="5400000">
            <a:off x="857250" y="3327400"/>
            <a:ext cx="485775" cy="257175"/>
          </a:xfrm>
          <a:prstGeom prst="upArrow">
            <a:avLst>
              <a:gd name="adj1" fmla="val 50000"/>
              <a:gd name="adj2" fmla="val 50000"/>
            </a:avLst>
          </a:prstGeom>
          <a:noFill/>
          <a:ln w="25400">
            <a:solidFill>
              <a:srgbClr val="FF0000"/>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pic>
        <p:nvPicPr>
          <p:cNvPr id="44039" name="Picture 15" descr="DSC00419"/>
          <p:cNvPicPr>
            <a:picLocks noChangeAspect="1" noChangeArrowheads="1"/>
          </p:cNvPicPr>
          <p:nvPr/>
        </p:nvPicPr>
        <p:blipFill>
          <a:blip r:embed="rId5"/>
          <a:srcRect/>
          <a:stretch>
            <a:fillRect/>
          </a:stretch>
        </p:blipFill>
        <p:spPr bwMode="auto">
          <a:xfrm>
            <a:off x="6480175" y="4508500"/>
            <a:ext cx="2663825" cy="2039938"/>
          </a:xfrm>
          <a:prstGeom prst="rect">
            <a:avLst/>
          </a:prstGeom>
          <a:noFill/>
          <a:ln w="9525">
            <a:noFill/>
            <a:miter lim="800000"/>
            <a:headEnd/>
            <a:tailEnd/>
          </a:ln>
        </p:spPr>
      </p:pic>
      <p:sp>
        <p:nvSpPr>
          <p:cNvPr id="44040" name="TextBox 15"/>
          <p:cNvSpPr>
            <a:spLocks noChangeArrowheads="1"/>
          </p:cNvSpPr>
          <p:nvPr/>
        </p:nvSpPr>
        <p:spPr bwMode="auto">
          <a:xfrm>
            <a:off x="36513" y="2349500"/>
            <a:ext cx="1295400" cy="825500"/>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Interruption of traffic congestion</a:t>
            </a:r>
          </a:p>
        </p:txBody>
      </p:sp>
      <p:sp>
        <p:nvSpPr>
          <p:cNvPr id="44041"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zh-CN" altLang="en-US" sz="3200" b="1">
                <a:solidFill>
                  <a:srgbClr val="FFFF00"/>
                </a:solidFill>
                <a:latin typeface="黑体" pitchFamily="2" charset="-122"/>
                <a:ea typeface="黑体" pitchFamily="2" charset="-122"/>
                <a:sym typeface="Times New Roman" pitchFamily="18" charset="0"/>
              </a:rPr>
              <a:t>（5）面临的问题</a:t>
            </a:r>
          </a:p>
          <a:p>
            <a:pPr marL="571500" indent="-571500" algn="ctr" eaLnBrk="0" hangingPunct="0">
              <a:buFont typeface="Arial" charset="0"/>
              <a:buNone/>
            </a:pPr>
            <a:r>
              <a:rPr lang="en-US" altLang="zh-CN" sz="3200" b="1">
                <a:solidFill>
                  <a:srgbClr val="FFFF00"/>
                </a:solidFill>
                <a:latin typeface="黑体" pitchFamily="2" charset="-122"/>
                <a:ea typeface="黑体" pitchFamily="2" charset="-122"/>
                <a:sym typeface="黑体" pitchFamily="2" charset="-122"/>
              </a:rPr>
              <a:t>Confronting Problem</a:t>
            </a:r>
            <a:endParaRPr lang="zh-CN" altLang="en-US" sz="3200" b="1">
              <a:solidFill>
                <a:srgbClr val="FFFF00"/>
              </a:solidFill>
              <a:latin typeface="黑体" pitchFamily="2" charset="-122"/>
              <a:ea typeface="黑体" pitchFamily="2" charset="-122"/>
              <a:sym typeface="黑体" pitchFamily="2" charset="-122"/>
            </a:endParaRPr>
          </a:p>
        </p:txBody>
      </p:sp>
      <p:sp>
        <p:nvSpPr>
          <p:cNvPr id="44042" name="Rectangle 11"/>
          <p:cNvSpPr>
            <a:spLocks noChangeArrowheads="1"/>
          </p:cNvSpPr>
          <p:nvPr/>
        </p:nvSpPr>
        <p:spPr bwMode="auto">
          <a:xfrm>
            <a:off x="4211638" y="5157788"/>
            <a:ext cx="1873250" cy="1069975"/>
          </a:xfrm>
          <a:prstGeom prst="rect">
            <a:avLst/>
          </a:prstGeom>
          <a:noFill/>
          <a:ln w="9525">
            <a:noFill/>
            <a:miter lim="800000"/>
            <a:headEnd/>
            <a:tailEnd/>
          </a:ln>
        </p:spPr>
        <p:txBody>
          <a:bodyPr>
            <a:spAutoFit/>
          </a:bodyPr>
          <a:lstStyle/>
          <a:p>
            <a:pPr algn="ctr"/>
            <a:r>
              <a:rPr lang="zh-CN" altLang="en-US" b="1">
                <a:solidFill>
                  <a:srgbClr val="000000"/>
                </a:solidFill>
                <a:sym typeface="Segoe UI"/>
              </a:rPr>
              <a:t>Interruption of traffic congestion</a:t>
            </a:r>
            <a:r>
              <a:rPr lang="zh-CN" altLang="en-US" b="1">
                <a:sym typeface="Segoe UI"/>
              </a:rPr>
              <a:t> </a:t>
            </a:r>
            <a:r>
              <a:rPr lang="en-US" altLang="zh-CN" b="1">
                <a:sym typeface="Segoe UI"/>
              </a:rPr>
              <a:t>in  Kobe  Earthquake </a:t>
            </a:r>
            <a:endParaRPr lang="zh-CN" altLang="en-US" b="1">
              <a:sym typeface="Segoe UI"/>
            </a:endParaRPr>
          </a:p>
        </p:txBody>
      </p:sp>
      <p:sp>
        <p:nvSpPr>
          <p:cNvPr id="44043" name="上箭头 25"/>
          <p:cNvSpPr>
            <a:spLocks noChangeArrowheads="1"/>
          </p:cNvSpPr>
          <p:nvPr/>
        </p:nvSpPr>
        <p:spPr bwMode="auto">
          <a:xfrm rot="5400000">
            <a:off x="5969794" y="5342732"/>
            <a:ext cx="485775" cy="401637"/>
          </a:xfrm>
          <a:prstGeom prst="upArrow">
            <a:avLst>
              <a:gd name="adj1" fmla="val 50000"/>
              <a:gd name="adj2" fmla="val 50000"/>
            </a:avLst>
          </a:prstGeom>
          <a:noFill/>
          <a:ln w="25400">
            <a:solidFill>
              <a:srgbClr val="FF0000"/>
            </a:solidFill>
            <a:miter lim="800000"/>
            <a:headEnd/>
            <a:tailEnd/>
          </a:ln>
        </p:spPr>
        <p:txBody>
          <a:bodyPr rot="10800000" vert="eaVert"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44044" name="Text Box 13"/>
          <p:cNvSpPr txBox="1">
            <a:spLocks noChangeArrowheads="1"/>
          </p:cNvSpPr>
          <p:nvPr/>
        </p:nvSpPr>
        <p:spPr bwMode="auto">
          <a:xfrm>
            <a:off x="4787900" y="3068638"/>
            <a:ext cx="1512888" cy="1314450"/>
          </a:xfrm>
          <a:prstGeom prst="rect">
            <a:avLst/>
          </a:prstGeom>
          <a:noFill/>
          <a:ln w="9525">
            <a:noFill/>
            <a:miter lim="800000"/>
            <a:headEnd/>
            <a:tailEnd/>
          </a:ln>
        </p:spPr>
        <p:txBody>
          <a:bodyPr>
            <a:spAutoFit/>
          </a:bodyPr>
          <a:lstStyle/>
          <a:p>
            <a:pPr algn="ctr">
              <a:spcBef>
                <a:spcPct val="50000"/>
              </a:spcBef>
            </a:pPr>
            <a:r>
              <a:rPr lang="en-US" altLang="zh-CN" b="1"/>
              <a:t>Indirectly destruction because of the collapsed buildings</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2"/>
          <p:cNvSpPr>
            <a:spLocks noChangeArrowheads="1"/>
          </p:cNvSpPr>
          <p:nvPr/>
        </p:nvSpPr>
        <p:spPr bwMode="auto">
          <a:xfrm>
            <a:off x="396875" y="1270000"/>
            <a:ext cx="8207375" cy="2047875"/>
          </a:xfrm>
          <a:prstGeom prst="rect">
            <a:avLst/>
          </a:prstGeom>
          <a:noFill/>
          <a:ln w="9525">
            <a:noFill/>
            <a:miter lim="800000"/>
            <a:headEnd/>
            <a:tailEnd/>
          </a:ln>
        </p:spPr>
        <p:txBody>
          <a:bodyPr>
            <a:spAutoFit/>
          </a:bodyPr>
          <a:lstStyle/>
          <a:p>
            <a:pPr algn="just" eaLnBrk="0" hangingPunct="0">
              <a:buFont typeface="Arial" charset="0"/>
              <a:buNone/>
            </a:pPr>
            <a:r>
              <a:rPr lang="zh-CN" altLang="en-US">
                <a:sym typeface="黑体" pitchFamily="2" charset="-122"/>
              </a:rPr>
              <a:t>(3) </a:t>
            </a:r>
            <a:r>
              <a:rPr lang="zh-CN" altLang="en-US">
                <a:cs typeface="Times New Roman" pitchFamily="18" charset="0"/>
                <a:sym typeface="黑体" pitchFamily="2" charset="-122"/>
              </a:rPr>
              <a:t>The composition of urban community is complex, existing of different organization management mode, such as community neighborhood committees, property management committees, etc. It can be divided into residential community, school community, business community and so on from the community function types. In addition, due to the development planning of different periods, the old city communities, villages and shanty towns is also the weak links of urban development in recent years, </a:t>
            </a:r>
            <a:r>
              <a:rPr lang="zh-CN" altLang="en-US" b="1">
                <a:solidFill>
                  <a:schemeClr val="hlink"/>
                </a:solidFill>
                <a:cs typeface="Times New Roman" pitchFamily="18" charset="0"/>
                <a:sym typeface="黑体" pitchFamily="2" charset="-122"/>
              </a:rPr>
              <a:t>there are 76 old communities and villages in Beijing Xi Cheng district as well as 138 old residential communities</a:t>
            </a:r>
            <a:r>
              <a:rPr lang="zh-CN" altLang="en-US">
                <a:cs typeface="Times New Roman" pitchFamily="18" charset="0"/>
                <a:sym typeface="黑体" pitchFamily="2" charset="-122"/>
              </a:rPr>
              <a:t> in Dong Cheng district, a brief account for 2/3.</a:t>
            </a:r>
          </a:p>
        </p:txBody>
      </p:sp>
      <p:pic>
        <p:nvPicPr>
          <p:cNvPr id="45058" name="图片 1" descr="E:\1实验室文件\2毕业论文\1·2013《城市防灾社区评价技术指南》项目\老旧社区调查照片\DSC05423.JPG"/>
          <p:cNvPicPr>
            <a:picLocks noChangeAspect="1" noChangeArrowheads="1"/>
          </p:cNvPicPr>
          <p:nvPr/>
        </p:nvPicPr>
        <p:blipFill>
          <a:blip r:embed="rId2"/>
          <a:srcRect/>
          <a:stretch>
            <a:fillRect/>
          </a:stretch>
        </p:blipFill>
        <p:spPr bwMode="auto">
          <a:xfrm>
            <a:off x="971550" y="3716338"/>
            <a:ext cx="3240088" cy="2520950"/>
          </a:xfrm>
          <a:prstGeom prst="rect">
            <a:avLst/>
          </a:prstGeom>
          <a:noFill/>
          <a:ln w="9525">
            <a:noFill/>
            <a:miter lim="800000"/>
            <a:headEnd/>
            <a:tailEnd/>
          </a:ln>
        </p:spPr>
      </p:pic>
      <p:pic>
        <p:nvPicPr>
          <p:cNvPr id="45059" name="图片 2" descr="E:\1实验室文件\2毕业论文\1·2013《城市防灾社区评价技术指南》项目\老旧社区调查照片\DSC05390.JPG"/>
          <p:cNvPicPr>
            <a:picLocks noChangeAspect="1" noChangeArrowheads="1"/>
          </p:cNvPicPr>
          <p:nvPr/>
        </p:nvPicPr>
        <p:blipFill>
          <a:blip r:embed="rId3"/>
          <a:srcRect/>
          <a:stretch>
            <a:fillRect/>
          </a:stretch>
        </p:blipFill>
        <p:spPr bwMode="auto">
          <a:xfrm>
            <a:off x="4932363" y="3716338"/>
            <a:ext cx="3240087" cy="2520950"/>
          </a:xfrm>
          <a:prstGeom prst="rect">
            <a:avLst/>
          </a:prstGeom>
          <a:noFill/>
          <a:ln w="9525">
            <a:noFill/>
            <a:miter lim="800000"/>
            <a:headEnd/>
            <a:tailEnd/>
          </a:ln>
        </p:spPr>
      </p:pic>
      <p:sp>
        <p:nvSpPr>
          <p:cNvPr id="45060"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zh-CN" altLang="en-US" sz="3200" b="1">
                <a:solidFill>
                  <a:srgbClr val="FFFF00"/>
                </a:solidFill>
                <a:latin typeface="黑体" pitchFamily="2" charset="-122"/>
                <a:ea typeface="黑体" pitchFamily="2" charset="-122"/>
                <a:sym typeface="Times New Roman" pitchFamily="18" charset="0"/>
              </a:rPr>
              <a:t>（5）面临的问题</a:t>
            </a:r>
          </a:p>
          <a:p>
            <a:pPr marL="571500" indent="-571500" algn="ctr" eaLnBrk="0" hangingPunct="0">
              <a:buFont typeface="Arial" charset="0"/>
              <a:buNone/>
            </a:pPr>
            <a:r>
              <a:rPr lang="en-US" altLang="zh-CN" sz="3200" b="1">
                <a:solidFill>
                  <a:srgbClr val="FFFF00"/>
                </a:solidFill>
                <a:latin typeface="黑体" pitchFamily="2" charset="-122"/>
                <a:ea typeface="黑体" pitchFamily="2" charset="-122"/>
                <a:sym typeface="黑体" pitchFamily="2" charset="-122"/>
              </a:rPr>
              <a:t>Confronting Problem</a:t>
            </a:r>
          </a:p>
        </p:txBody>
      </p:sp>
      <p:sp>
        <p:nvSpPr>
          <p:cNvPr id="45061" name="Rectangle 10"/>
          <p:cNvSpPr>
            <a:spLocks noChangeArrowheads="1"/>
          </p:cNvSpPr>
          <p:nvPr/>
        </p:nvSpPr>
        <p:spPr bwMode="auto">
          <a:xfrm>
            <a:off x="290513" y="6381750"/>
            <a:ext cx="4492625" cy="336550"/>
          </a:xfrm>
          <a:prstGeom prst="rect">
            <a:avLst/>
          </a:prstGeom>
          <a:noFill/>
          <a:ln w="9525">
            <a:noFill/>
            <a:miter lim="800000"/>
            <a:headEnd/>
            <a:tailEnd/>
          </a:ln>
        </p:spPr>
        <p:txBody>
          <a:bodyPr wrap="none">
            <a:spAutoFit/>
          </a:bodyPr>
          <a:lstStyle/>
          <a:p>
            <a:pPr algn="ctr"/>
            <a:r>
              <a:rPr lang="en-US" altLang="zh-CN" b="1"/>
              <a:t>Serious aging and defects of community buildings</a:t>
            </a:r>
            <a:endParaRPr lang="zh-CN" altLang="en-US" b="1"/>
          </a:p>
        </p:txBody>
      </p:sp>
      <p:sp>
        <p:nvSpPr>
          <p:cNvPr id="45062" name="Rectangle 11"/>
          <p:cNvSpPr>
            <a:spLocks noChangeArrowheads="1"/>
          </p:cNvSpPr>
          <p:nvPr/>
        </p:nvSpPr>
        <p:spPr bwMode="auto">
          <a:xfrm>
            <a:off x="5643563" y="6381750"/>
            <a:ext cx="2301875" cy="336550"/>
          </a:xfrm>
          <a:prstGeom prst="rect">
            <a:avLst/>
          </a:prstGeom>
          <a:noFill/>
          <a:ln w="9525">
            <a:noFill/>
            <a:miter lim="800000"/>
            <a:headEnd/>
            <a:tailEnd/>
          </a:ln>
        </p:spPr>
        <p:txBody>
          <a:bodyPr>
            <a:spAutoFit/>
          </a:bodyPr>
          <a:lstStyle/>
          <a:p>
            <a:pPr algn="ctr"/>
            <a:r>
              <a:rPr lang="en-US" altLang="zh-CN" b="1"/>
              <a:t>Narrow entrance of lane</a:t>
            </a:r>
            <a:endParaRPr lang="zh-CN" altLang="en-US" b="1"/>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5"/>
          <p:cNvSpPr>
            <a:spLocks noChangeArrowheads="1"/>
          </p:cNvSpPr>
          <p:nvPr/>
        </p:nvSpPr>
        <p:spPr bwMode="auto">
          <a:xfrm>
            <a:off x="684213" y="1484313"/>
            <a:ext cx="7920037" cy="5159375"/>
          </a:xfrm>
          <a:prstGeom prst="rect">
            <a:avLst/>
          </a:prstGeom>
          <a:noFill/>
          <a:ln w="9525">
            <a:noFill/>
            <a:miter lim="800000"/>
            <a:headEnd/>
            <a:tailEnd/>
          </a:ln>
        </p:spPr>
        <p:txBody>
          <a:bodyPr>
            <a:spAutoFit/>
          </a:bodyPr>
          <a:lstStyle/>
          <a:p>
            <a:pPr algn="just" eaLnBrk="0" hangingPunct="0">
              <a:lnSpc>
                <a:spcPct val="130000"/>
              </a:lnSpc>
              <a:spcBef>
                <a:spcPts val="600"/>
              </a:spcBef>
              <a:spcAft>
                <a:spcPts val="600"/>
              </a:spcAft>
              <a:buFont typeface="Arial" charset="0"/>
              <a:buNone/>
            </a:pPr>
            <a:r>
              <a:rPr lang="zh-CN" altLang="en-US">
                <a:cs typeface="Times New Roman" pitchFamily="18" charset="0"/>
                <a:sym typeface="Segoe UI"/>
              </a:rPr>
              <a:t>(1)</a:t>
            </a:r>
            <a:r>
              <a:rPr lang="zh-CN" altLang="en-US" b="1">
                <a:solidFill>
                  <a:schemeClr val="hlink"/>
                </a:solidFill>
                <a:cs typeface="Times New Roman" pitchFamily="18" charset="0"/>
                <a:sym typeface="Segoe UI"/>
              </a:rPr>
              <a:t>The innovation of disaster prevention community management system.</a:t>
            </a:r>
            <a:r>
              <a:rPr lang="zh-CN" altLang="en-US">
                <a:cs typeface="Times New Roman" pitchFamily="18" charset="0"/>
                <a:sym typeface="Segoe UI"/>
              </a:rPr>
              <a:t> At present Chinese city community is in accordance with the street area layout, urban community management responsibility is mainly undertaken by the community residents' committees. However the community residents' committees’ functions are badly in need of moving from singularity to plurality, cannot solve management problem on the disaster prevention and mitigation for community on many aspects. Residents' committees of some small scale community’ service function is not perfect, community cadres are so old that adapting to the needs of the community disaster prevention work under the new situation.</a:t>
            </a:r>
          </a:p>
          <a:p>
            <a:pPr algn="just" eaLnBrk="0" hangingPunct="0">
              <a:lnSpc>
                <a:spcPct val="130000"/>
              </a:lnSpc>
              <a:spcBef>
                <a:spcPts val="600"/>
              </a:spcBef>
              <a:spcAft>
                <a:spcPts val="600"/>
              </a:spcAft>
              <a:buFont typeface="Arial" charset="0"/>
              <a:buNone/>
            </a:pPr>
            <a:r>
              <a:rPr lang="zh-CN" altLang="en-US">
                <a:cs typeface="Times New Roman" pitchFamily="18" charset="0"/>
                <a:sym typeface="Segoe UI"/>
              </a:rPr>
              <a:t>(2)</a:t>
            </a:r>
            <a:r>
              <a:rPr lang="zh-CN" altLang="en-US" b="1">
                <a:solidFill>
                  <a:schemeClr val="hlink"/>
                </a:solidFill>
                <a:cs typeface="Times New Roman" pitchFamily="18" charset="0"/>
                <a:sym typeface="Segoe UI"/>
              </a:rPr>
              <a:t>The weak risk identification ability of community</a:t>
            </a:r>
            <a:r>
              <a:rPr lang="zh-CN" altLang="en-US">
                <a:cs typeface="Times New Roman" pitchFamily="18" charset="0"/>
                <a:sym typeface="Segoe UI"/>
              </a:rPr>
              <a:t>. There are much potential risk source in communities, residents’ recognition ability of risk source is insufficient, such as gas stations, chemical warehouse and so on, surrounding protection facilities is insufficient, without the community disaster prevention plan according with the actual situation</a:t>
            </a:r>
          </a:p>
          <a:p>
            <a:pPr algn="just" eaLnBrk="0" hangingPunct="0">
              <a:lnSpc>
                <a:spcPct val="130000"/>
              </a:lnSpc>
              <a:spcBef>
                <a:spcPts val="600"/>
              </a:spcBef>
              <a:spcAft>
                <a:spcPts val="600"/>
              </a:spcAft>
              <a:buFont typeface="Arial" charset="0"/>
              <a:buNone/>
            </a:pPr>
            <a:r>
              <a:rPr lang="zh-CN" altLang="en-US">
                <a:ea typeface="黑体" pitchFamily="2" charset="-122"/>
                <a:sym typeface="Segoe UI"/>
              </a:rPr>
              <a:t>(3)</a:t>
            </a:r>
            <a:r>
              <a:rPr lang="zh-CN" altLang="en-US" b="1">
                <a:solidFill>
                  <a:schemeClr val="hlink"/>
                </a:solidFill>
                <a:ea typeface="黑体" pitchFamily="2" charset="-122"/>
                <a:sym typeface="Segoe UI"/>
              </a:rPr>
              <a:t>Insufficiency of community disaster prevention resources.</a:t>
            </a:r>
            <a:r>
              <a:rPr lang="zh-CN" altLang="en-US">
                <a:ea typeface="黑体" pitchFamily="2" charset="-122"/>
                <a:sym typeface="Segoe UI"/>
              </a:rPr>
              <a:t> Disaster prevention resources and supporting materials for community planning emergency shelters is insufficient, as well as lack of effective management personnel.</a:t>
            </a:r>
          </a:p>
        </p:txBody>
      </p:sp>
      <p:sp>
        <p:nvSpPr>
          <p:cNvPr id="46082"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zh-CN" altLang="en-US" sz="3200" b="1">
                <a:solidFill>
                  <a:srgbClr val="FFFF00"/>
                </a:solidFill>
                <a:latin typeface="黑体" pitchFamily="2" charset="-122"/>
                <a:ea typeface="黑体" pitchFamily="2" charset="-122"/>
                <a:sym typeface="Times New Roman" pitchFamily="18" charset="0"/>
              </a:rPr>
              <a:t>（5）面临的问题</a:t>
            </a:r>
          </a:p>
          <a:p>
            <a:pPr marL="571500" indent="-571500" algn="ctr" eaLnBrk="0" hangingPunct="0">
              <a:buFont typeface="Arial" charset="0"/>
              <a:buNone/>
            </a:pPr>
            <a:r>
              <a:rPr lang="en-US" altLang="zh-CN" sz="3200" b="1">
                <a:solidFill>
                  <a:srgbClr val="FFFF00"/>
                </a:solidFill>
                <a:latin typeface="黑体" pitchFamily="2" charset="-122"/>
                <a:ea typeface="黑体" pitchFamily="2" charset="-122"/>
                <a:sym typeface="黑体" pitchFamily="2" charset="-122"/>
              </a:rPr>
              <a:t>Confronting Problem</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1588" y="0"/>
            <a:ext cx="9142412" cy="1079500"/>
          </a:xfrm>
          <a:prstGeom prst="rect">
            <a:avLst/>
          </a:prstGeom>
          <a:solidFill>
            <a:srgbClr val="0000FF"/>
          </a:solidFill>
          <a:ln w="9525" algn="ctr">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6</a:t>
            </a:r>
            <a:r>
              <a:rPr lang="zh-CN" altLang="en-US" sz="3200" b="1">
                <a:solidFill>
                  <a:srgbClr val="FFFF00"/>
                </a:solidFill>
                <a:ea typeface="黑体" pitchFamily="2" charset="-122"/>
                <a:sym typeface="Times New Roman" pitchFamily="18" charset="0"/>
              </a:rPr>
              <a:t>） 主要的研究内容与研究意义</a:t>
            </a:r>
          </a:p>
          <a:p>
            <a:pPr marL="571500" indent="-571500" algn="ctr" eaLnBrk="0" hangingPunct="0">
              <a:buFont typeface="Arial" charset="0"/>
              <a:buNone/>
            </a:pPr>
            <a:r>
              <a:rPr lang="en-US" altLang="zh-CN" sz="3200" b="1">
                <a:solidFill>
                  <a:srgbClr val="FFFF00"/>
                </a:solidFill>
                <a:ea typeface="黑体" pitchFamily="2" charset="-122"/>
                <a:sym typeface="黑体" pitchFamily="2" charset="-122"/>
              </a:rPr>
              <a:t>Main Research Contents and Research Significance</a:t>
            </a:r>
          </a:p>
        </p:txBody>
      </p:sp>
      <p:sp>
        <p:nvSpPr>
          <p:cNvPr id="47106"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47107" name="TextBox 2"/>
          <p:cNvSpPr>
            <a:spLocks noChangeArrowheads="1"/>
          </p:cNvSpPr>
          <p:nvPr/>
        </p:nvSpPr>
        <p:spPr bwMode="auto">
          <a:xfrm>
            <a:off x="179388" y="1916113"/>
            <a:ext cx="8713787" cy="3981450"/>
          </a:xfrm>
          <a:prstGeom prst="rect">
            <a:avLst/>
          </a:prstGeom>
          <a:noFill/>
          <a:ln w="9525">
            <a:noFill/>
            <a:miter lim="800000"/>
            <a:headEnd/>
            <a:tailEnd/>
          </a:ln>
        </p:spPr>
        <p:txBody>
          <a:bodyPr>
            <a:spAutoFit/>
          </a:bodyPr>
          <a:lstStyle/>
          <a:p>
            <a:pPr algn="just">
              <a:lnSpc>
                <a:spcPct val="130000"/>
              </a:lnSpc>
            </a:pPr>
            <a:r>
              <a:rPr lang="en-US" altLang="zh-CN" sz="2000">
                <a:sym typeface="黑体" pitchFamily="2" charset="-122"/>
              </a:rPr>
              <a:t>   </a:t>
            </a:r>
            <a:r>
              <a:rPr lang="en-US" altLang="zh-CN" sz="2800" b="1">
                <a:sym typeface="黑体" pitchFamily="2" charset="-122"/>
              </a:rPr>
              <a:t>From urban communities  composition  and the disaster prevention of the external environment, focusing on the future of the city development needs, it is very important to study on community disaster evaluation method, set up a set of scientific and reasonable evaluation system of "disaster prevention community". </a:t>
            </a:r>
            <a:endParaRPr lang="zh-CN" altLang="en-US" sz="2800" b="1">
              <a:solidFill>
                <a:schemeClr val="hlink"/>
              </a:solidFill>
              <a:latin typeface="黑体" pitchFamily="2" charset="-122"/>
              <a:ea typeface="黑体" pitchFamily="2" charset="-122"/>
              <a:sym typeface="黑体" pitchFamily="2" charset="-122"/>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6</a:t>
            </a:r>
            <a:r>
              <a:rPr lang="zh-CN" altLang="en-US" sz="3200" b="1">
                <a:solidFill>
                  <a:srgbClr val="FFFF00"/>
                </a:solidFill>
                <a:ea typeface="黑体" pitchFamily="2" charset="-122"/>
                <a:sym typeface="Times New Roman" pitchFamily="18" charset="0"/>
              </a:rPr>
              <a:t>）主要的研究内容和研究意义</a:t>
            </a:r>
            <a:endParaRPr lang="en-US" altLang="zh-CN" sz="32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       Main </a:t>
            </a:r>
            <a:r>
              <a:rPr lang="en-US" altLang="zh-CN" sz="3200" b="1">
                <a:solidFill>
                  <a:srgbClr val="FFFF00"/>
                </a:solidFill>
                <a:ea typeface="黑体" pitchFamily="2" charset="-122"/>
                <a:sym typeface="Times New Roman" pitchFamily="18" charset="0"/>
              </a:rPr>
              <a:t>Research Contents</a:t>
            </a:r>
          </a:p>
        </p:txBody>
      </p:sp>
      <p:sp>
        <p:nvSpPr>
          <p:cNvPr id="48130"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48131" name="TextBox 2"/>
          <p:cNvSpPr>
            <a:spLocks noChangeArrowheads="1"/>
          </p:cNvSpPr>
          <p:nvPr/>
        </p:nvSpPr>
        <p:spPr bwMode="auto">
          <a:xfrm>
            <a:off x="179388" y="1463675"/>
            <a:ext cx="8713787" cy="3013075"/>
          </a:xfrm>
          <a:prstGeom prst="rect">
            <a:avLst/>
          </a:prstGeom>
          <a:noFill/>
          <a:ln w="9525">
            <a:noFill/>
            <a:miter lim="800000"/>
            <a:headEnd/>
            <a:tailEnd/>
          </a:ln>
        </p:spPr>
        <p:txBody>
          <a:bodyPr>
            <a:spAutoFit/>
          </a:bodyPr>
          <a:lstStyle/>
          <a:p>
            <a:pPr algn="just" eaLnBrk="0" hangingPunct="0">
              <a:buFont typeface="Arial" charset="0"/>
              <a:buNone/>
            </a:pPr>
            <a:r>
              <a:rPr lang="zh-CN" altLang="en-US">
                <a:solidFill>
                  <a:srgbClr val="000000"/>
                </a:solidFill>
                <a:cs typeface="Times New Roman" pitchFamily="18" charset="0"/>
                <a:sym typeface="黑体" pitchFamily="2" charset="-122"/>
              </a:rPr>
              <a:t> </a:t>
            </a:r>
            <a:r>
              <a:rPr lang="zh-CN" altLang="en-US" sz="2400" b="1">
                <a:solidFill>
                  <a:schemeClr val="hlink"/>
                </a:solidFill>
                <a:cs typeface="Times New Roman" pitchFamily="18" charset="0"/>
                <a:sym typeface="黑体" pitchFamily="2" charset="-122"/>
              </a:rPr>
              <a:t>(</a:t>
            </a:r>
            <a:r>
              <a:rPr lang="en-US" altLang="zh-CN" sz="2400" b="1">
                <a:solidFill>
                  <a:schemeClr val="hlink"/>
                </a:solidFill>
                <a:cs typeface="Times New Roman" pitchFamily="18" charset="0"/>
                <a:sym typeface="黑体" pitchFamily="2" charset="-122"/>
              </a:rPr>
              <a:t>1</a:t>
            </a:r>
            <a:r>
              <a:rPr lang="zh-CN" altLang="en-US" sz="2400" b="1">
                <a:solidFill>
                  <a:schemeClr val="hlink"/>
                </a:solidFill>
                <a:cs typeface="Times New Roman" pitchFamily="18" charset="0"/>
                <a:sym typeface="黑体" pitchFamily="2" charset="-122"/>
              </a:rPr>
              <a:t>) Study on the current situation of typical community disaster prevention and the basic index system of disaster prevention;</a:t>
            </a:r>
          </a:p>
          <a:p>
            <a:pPr algn="just" eaLnBrk="0" hangingPunct="0">
              <a:buFont typeface="Arial" charset="0"/>
              <a:buNone/>
            </a:pPr>
            <a:r>
              <a:rPr lang="zh-CN" altLang="en-US" sz="2400" b="1">
                <a:solidFill>
                  <a:schemeClr val="hlink"/>
                </a:solidFill>
                <a:cs typeface="Times New Roman" pitchFamily="18" charset="0"/>
                <a:sym typeface="黑体" pitchFamily="2" charset="-122"/>
              </a:rPr>
              <a:t>(</a:t>
            </a:r>
            <a:r>
              <a:rPr lang="en-US" altLang="zh-CN" sz="2400" b="1">
                <a:solidFill>
                  <a:schemeClr val="hlink"/>
                </a:solidFill>
                <a:cs typeface="Times New Roman" pitchFamily="18" charset="0"/>
                <a:sym typeface="黑体" pitchFamily="2" charset="-122"/>
              </a:rPr>
              <a:t>2</a:t>
            </a:r>
            <a:r>
              <a:rPr lang="zh-CN" altLang="en-US" sz="2400" b="1">
                <a:solidFill>
                  <a:schemeClr val="hlink"/>
                </a:solidFill>
                <a:cs typeface="Times New Roman" pitchFamily="18" charset="0"/>
                <a:sym typeface="黑体" pitchFamily="2" charset="-122"/>
              </a:rPr>
              <a:t>) Research on the community disaster evaluation model and evaluation method;    </a:t>
            </a:r>
          </a:p>
          <a:p>
            <a:pPr algn="just" eaLnBrk="0" hangingPunct="0">
              <a:buFont typeface="Arial" charset="0"/>
              <a:buNone/>
            </a:pPr>
            <a:r>
              <a:rPr lang="zh-CN" altLang="en-US" sz="2400" b="1">
                <a:solidFill>
                  <a:schemeClr val="hlink"/>
                </a:solidFill>
                <a:cs typeface="Times New Roman" pitchFamily="18" charset="0"/>
                <a:sym typeface="黑体" pitchFamily="2" charset="-122"/>
              </a:rPr>
              <a:t>(</a:t>
            </a:r>
            <a:r>
              <a:rPr lang="en-US" altLang="zh-CN" sz="2400" b="1">
                <a:solidFill>
                  <a:schemeClr val="hlink"/>
                </a:solidFill>
                <a:cs typeface="Times New Roman" pitchFamily="18" charset="0"/>
                <a:sym typeface="黑体" pitchFamily="2" charset="-122"/>
              </a:rPr>
              <a:t>3</a:t>
            </a:r>
            <a:r>
              <a:rPr lang="zh-CN" altLang="en-US" sz="2400" b="1">
                <a:solidFill>
                  <a:schemeClr val="hlink"/>
                </a:solidFill>
                <a:sym typeface="黑体" pitchFamily="2" charset="-122"/>
              </a:rPr>
              <a:t>) </a:t>
            </a:r>
            <a:r>
              <a:rPr lang="zh-CN" altLang="en-US" sz="2400" b="1">
                <a:solidFill>
                  <a:schemeClr val="hlink"/>
                </a:solidFill>
                <a:cs typeface="Times New Roman" pitchFamily="18" charset="0"/>
                <a:sym typeface="黑体" pitchFamily="2" charset="-122"/>
              </a:rPr>
              <a:t>Research on the database construction method of disaster prevention community；</a:t>
            </a:r>
          </a:p>
          <a:p>
            <a:pPr algn="just" eaLnBrk="0" hangingPunct="0">
              <a:buFont typeface="Arial" charset="0"/>
              <a:buNone/>
            </a:pPr>
            <a:r>
              <a:rPr lang="zh-CN" altLang="en-US" sz="2400" b="1">
                <a:solidFill>
                  <a:schemeClr val="hlink"/>
                </a:solidFill>
                <a:cs typeface="Times New Roman" pitchFamily="18" charset="0"/>
                <a:sym typeface="黑体" pitchFamily="2" charset="-122"/>
              </a:rPr>
              <a:t>(</a:t>
            </a:r>
            <a:r>
              <a:rPr lang="en-US" altLang="zh-CN" sz="2400" b="1">
                <a:solidFill>
                  <a:schemeClr val="hlink"/>
                </a:solidFill>
                <a:cs typeface="Times New Roman" pitchFamily="18" charset="0"/>
                <a:sym typeface="黑体" pitchFamily="2" charset="-122"/>
              </a:rPr>
              <a:t>4</a:t>
            </a:r>
            <a:r>
              <a:rPr lang="zh-CN" altLang="en-US" sz="2400" b="1">
                <a:solidFill>
                  <a:schemeClr val="hlink"/>
                </a:solidFill>
                <a:sym typeface="黑体" pitchFamily="2" charset="-122"/>
              </a:rPr>
              <a:t>) </a:t>
            </a:r>
            <a:r>
              <a:rPr lang="zh-CN" altLang="en-US" sz="2400" b="1">
                <a:solidFill>
                  <a:schemeClr val="hlink"/>
                </a:solidFill>
                <a:cs typeface="Times New Roman" pitchFamily="18" charset="0"/>
                <a:sym typeface="黑体" pitchFamily="2" charset="-122"/>
              </a:rPr>
              <a:t>The disaster prevention function evaluation and demonstration for different forms urban community.    </a:t>
            </a:r>
          </a:p>
        </p:txBody>
      </p:sp>
      <p:sp>
        <p:nvSpPr>
          <p:cNvPr id="48132" name="TextBox 15"/>
          <p:cNvSpPr>
            <a:spLocks noChangeArrowheads="1"/>
          </p:cNvSpPr>
          <p:nvPr/>
        </p:nvSpPr>
        <p:spPr bwMode="auto">
          <a:xfrm>
            <a:off x="1260475" y="6491288"/>
            <a:ext cx="6311900" cy="366712"/>
          </a:xfrm>
          <a:prstGeom prst="rect">
            <a:avLst/>
          </a:prstGeom>
          <a:noFill/>
          <a:ln w="9525">
            <a:noFill/>
            <a:bevel/>
            <a:headEnd/>
            <a:tailEnd/>
          </a:ln>
        </p:spPr>
        <p:txBody>
          <a:bodyPr wrap="none">
            <a:spAutoFit/>
          </a:bodyPr>
          <a:lstStyle/>
          <a:p>
            <a:pPr eaLnBrk="0" hangingPunct="0">
              <a:buFont typeface="Arial" charset="0"/>
              <a:buNone/>
            </a:pPr>
            <a:r>
              <a:rPr lang="en-US" altLang="zh-CN" sz="1800" b="1">
                <a:sym typeface="黑体" pitchFamily="2" charset="-122"/>
              </a:rPr>
              <a:t>Assessment process community disaster prevention capability  </a:t>
            </a:r>
            <a:endParaRPr lang="zh-CN" altLang="en-US" sz="1800" b="1">
              <a:sym typeface="黑体" pitchFamily="2" charset="-122"/>
            </a:endParaRPr>
          </a:p>
        </p:txBody>
      </p:sp>
      <p:sp>
        <p:nvSpPr>
          <p:cNvPr id="48133" name="直接连接符 20"/>
          <p:cNvSpPr>
            <a:spLocks noChangeShapeType="1"/>
          </p:cNvSpPr>
          <p:nvPr/>
        </p:nvSpPr>
        <p:spPr bwMode="auto">
          <a:xfrm flipH="1">
            <a:off x="611188" y="6381750"/>
            <a:ext cx="7345362" cy="0"/>
          </a:xfrm>
          <a:prstGeom prst="line">
            <a:avLst/>
          </a:prstGeom>
          <a:noFill/>
          <a:ln w="28575">
            <a:solidFill>
              <a:srgbClr val="00B050"/>
            </a:solidFill>
            <a:bevel/>
            <a:headEnd/>
            <a:tailEnd/>
          </a:ln>
        </p:spPr>
        <p:txBody>
          <a:bodyPr/>
          <a:lstStyle/>
          <a:p>
            <a:endParaRPr lang="zh-CN" altLang="en-US"/>
          </a:p>
        </p:txBody>
      </p:sp>
      <p:cxnSp>
        <p:nvCxnSpPr>
          <p:cNvPr id="48134" name="直接箭头连接符 23"/>
          <p:cNvCxnSpPr>
            <a:cxnSpLocks noChangeShapeType="1"/>
          </p:cNvCxnSpPr>
          <p:nvPr/>
        </p:nvCxnSpPr>
        <p:spPr bwMode="auto">
          <a:xfrm flipV="1">
            <a:off x="611188" y="6092825"/>
            <a:ext cx="1587" cy="285750"/>
          </a:xfrm>
          <a:prstGeom prst="straightConnector1">
            <a:avLst/>
          </a:prstGeom>
          <a:noFill/>
          <a:ln w="28575">
            <a:solidFill>
              <a:srgbClr val="00B050"/>
            </a:solidFill>
            <a:bevel/>
            <a:headEnd/>
            <a:tailEnd type="arrow" w="med" len="med"/>
          </a:ln>
        </p:spPr>
      </p:cxnSp>
      <p:pic>
        <p:nvPicPr>
          <p:cNvPr id="48135" name="Picture 10"/>
          <p:cNvPicPr>
            <a:picLocks noChangeAspect="1" noChangeArrowheads="1"/>
          </p:cNvPicPr>
          <p:nvPr/>
        </p:nvPicPr>
        <p:blipFill>
          <a:blip r:embed="rId2"/>
          <a:srcRect/>
          <a:stretch>
            <a:fillRect/>
          </a:stretch>
        </p:blipFill>
        <p:spPr bwMode="auto">
          <a:xfrm>
            <a:off x="39688" y="4941888"/>
            <a:ext cx="9104312" cy="1104900"/>
          </a:xfrm>
          <a:prstGeom prst="rect">
            <a:avLst/>
          </a:prstGeom>
          <a:noFill/>
          <a:ln w="9525">
            <a:noFill/>
            <a:miter lim="800000"/>
            <a:headEnd/>
            <a:tailEnd/>
          </a:ln>
        </p:spPr>
      </p:pic>
      <p:cxnSp>
        <p:nvCxnSpPr>
          <p:cNvPr id="48136" name="直接箭头连接符 23"/>
          <p:cNvCxnSpPr>
            <a:cxnSpLocks noChangeShapeType="1"/>
          </p:cNvCxnSpPr>
          <p:nvPr/>
        </p:nvCxnSpPr>
        <p:spPr bwMode="auto">
          <a:xfrm flipV="1">
            <a:off x="7956550" y="6092825"/>
            <a:ext cx="1588" cy="288925"/>
          </a:xfrm>
          <a:prstGeom prst="straightConnector1">
            <a:avLst/>
          </a:prstGeom>
          <a:noFill/>
          <a:ln w="28575">
            <a:solidFill>
              <a:srgbClr val="00B050"/>
            </a:solidFill>
            <a:bevel/>
            <a:headEnd/>
            <a:tailEnd type="arrow" w="med" len="med"/>
          </a:ln>
        </p:spPr>
      </p:cxn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内容占位符 2"/>
          <p:cNvSpPr>
            <a:spLocks noGrp="1"/>
          </p:cNvSpPr>
          <p:nvPr>
            <p:ph idx="4294967295"/>
          </p:nvPr>
        </p:nvSpPr>
        <p:spPr>
          <a:xfrm>
            <a:off x="0" y="1214438"/>
            <a:ext cx="9144000" cy="5357812"/>
          </a:xfrm>
        </p:spPr>
        <p:txBody>
          <a:bodyPr/>
          <a:lstStyle/>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1 </a:t>
            </a:r>
            <a:r>
              <a:rPr lang="zh-CN" altLang="en-US" sz="2200" b="1" smtClean="0">
                <a:solidFill>
                  <a:srgbClr val="0000FF"/>
                </a:solidFill>
                <a:latin typeface="黑体" pitchFamily="2" charset="-122"/>
                <a:ea typeface="黑体" pitchFamily="2" charset="-122"/>
                <a:sym typeface="黑体" pitchFamily="2" charset="-122"/>
              </a:rPr>
              <a:t>研究背景   </a:t>
            </a: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Research Background</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2 </a:t>
            </a:r>
            <a:r>
              <a:rPr lang="zh-CN" altLang="en-US" sz="2200" b="1" smtClean="0">
                <a:solidFill>
                  <a:srgbClr val="FF0000"/>
                </a:solidFill>
                <a:latin typeface="黑体" pitchFamily="2" charset="-122"/>
                <a:ea typeface="黑体" pitchFamily="2" charset="-122"/>
                <a:sym typeface="黑体" pitchFamily="2" charset="-122"/>
              </a:rPr>
              <a:t>社区防灾实地调查分析        </a:t>
            </a: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Site Investigation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3 </a:t>
            </a:r>
            <a:r>
              <a:rPr lang="zh-CN" altLang="en-US" sz="2200" b="1" smtClean="0">
                <a:solidFill>
                  <a:srgbClr val="0000FF"/>
                </a:solidFill>
                <a:latin typeface="黑体" pitchFamily="2" charset="-122"/>
                <a:ea typeface="黑体" pitchFamily="2" charset="-122"/>
                <a:sym typeface="黑体" pitchFamily="2" charset="-122"/>
              </a:rPr>
              <a:t>防灾社区评价体系与指标</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Evaluation System and Target of</a:t>
            </a:r>
            <a:r>
              <a:rPr lang="en-US" altLang="zh-CN" sz="2200" smtClean="0">
                <a:solidFill>
                  <a:srgbClr val="0000FF"/>
                </a:solidFill>
                <a:ea typeface="黑体" pitchFamily="2" charset="-122"/>
                <a:sym typeface="黑体" pitchFamily="2" charset="-122"/>
              </a:rPr>
              <a:t> </a:t>
            </a:r>
            <a:r>
              <a:rPr lang="en-US" altLang="zh-CN" sz="2200" b="1" smtClean="0">
                <a:solidFill>
                  <a:srgbClr val="0000FF"/>
                </a:solidFill>
                <a:ea typeface="黑体" pitchFamily="2" charset="-122"/>
                <a:sym typeface="黑体" pitchFamily="2" charset="-122"/>
              </a:rPr>
              <a:t>Urban </a:t>
            </a:r>
            <a:r>
              <a:rPr lang="en-US" altLang="zh-CN" sz="2200" b="1" smtClean="0">
                <a:solidFill>
                  <a:srgbClr val="0000FF"/>
                </a:solidFill>
                <a:latin typeface="黑体" pitchFamily="2" charset="-122"/>
                <a:ea typeface="黑体" pitchFamily="2" charset="-122"/>
                <a:sym typeface="黑体" pitchFamily="2" charset="-122"/>
              </a:rPr>
              <a:t>Disaster Mitigation</a:t>
            </a:r>
            <a:endParaRPr lang="en-US" altLang="zh-CN" sz="2200" b="1" smtClean="0">
              <a:solidFill>
                <a:srgbClr val="0000FF"/>
              </a:solidFill>
              <a:ea typeface="黑体" pitchFamily="2" charset="-122"/>
              <a:sym typeface="黑体" pitchFamily="2" charset="-122"/>
            </a:endParaRPr>
          </a:p>
          <a:p>
            <a:pPr eaLnBrk="1" hangingPunct="1">
              <a:lnSpc>
                <a:spcPct val="80000"/>
              </a:lnSpc>
            </a:pPr>
            <a:endParaRPr lang="en-US" altLang="zh-CN" sz="2200" b="1" smtClean="0">
              <a:solidFill>
                <a:srgbClr val="0000FF"/>
              </a:solidFill>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4 </a:t>
            </a:r>
            <a:r>
              <a:rPr lang="zh-CN" altLang="en-US" sz="2200" b="1" smtClean="0">
                <a:solidFill>
                  <a:srgbClr val="0000FF"/>
                </a:solidFill>
                <a:latin typeface="黑体" pitchFamily="2" charset="-122"/>
                <a:ea typeface="黑体" pitchFamily="2" charset="-122"/>
                <a:sym typeface="黑体" pitchFamily="2" charset="-122"/>
              </a:rPr>
              <a:t>模糊数学理论在社区防灾评价中的应用         </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Application of Fuzzy Mathematic Theory in the Evaluation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5 </a:t>
            </a:r>
            <a:r>
              <a:rPr lang="zh-CN" altLang="en-US" sz="2200" b="1" smtClean="0">
                <a:solidFill>
                  <a:srgbClr val="0000FF"/>
                </a:solidFill>
                <a:latin typeface="黑体" pitchFamily="2" charset="-122"/>
                <a:ea typeface="黑体" pitchFamily="2" charset="-122"/>
                <a:sym typeface="黑体" pitchFamily="2" charset="-122"/>
              </a:rPr>
              <a:t>体系评价方法与数据库建设</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System Evaluation Method and Database Construction</a:t>
            </a:r>
            <a:r>
              <a:rPr lang="en-US" altLang="zh-CN" sz="2200" smtClean="0">
                <a:solidFill>
                  <a:srgbClr val="0000FF"/>
                </a:solidFill>
                <a:ea typeface="黑体" pitchFamily="2" charset="-122"/>
                <a:sym typeface="黑体" pitchFamily="2" charset="-122"/>
              </a:rPr>
              <a:t> </a:t>
            </a:r>
            <a:r>
              <a:rPr lang="en-US" altLang="zh-CN" sz="2200" b="1" smtClean="0">
                <a:solidFill>
                  <a:srgbClr val="0000FF"/>
                </a:solidFill>
                <a:latin typeface="黑体" pitchFamily="2" charset="-122"/>
                <a:ea typeface="黑体" pitchFamily="2" charset="-122"/>
                <a:sym typeface="黑体" pitchFamily="2" charset="-122"/>
              </a:rPr>
              <a:t>on Urban Disaster Mitigation</a:t>
            </a:r>
            <a:endParaRPr lang="en-US" altLang="zh-CN" sz="2200" smtClean="0">
              <a:solidFill>
                <a:srgbClr val="0000FF"/>
              </a:solidFill>
              <a:ea typeface="黑体" pitchFamily="2" charset="-122"/>
              <a:sym typeface="黑体" pitchFamily="2" charset="-122"/>
            </a:endParaRPr>
          </a:p>
          <a:p>
            <a:pPr eaLnBrk="1" hangingPunct="1">
              <a:lnSpc>
                <a:spcPct val="80000"/>
              </a:lnSpc>
              <a:buFont typeface="Arial" charset="0"/>
              <a:buNone/>
            </a:pPr>
            <a:endParaRPr lang="en-US" altLang="zh-CN" sz="2200" b="1" smtClean="0">
              <a:solidFill>
                <a:srgbClr val="000000"/>
              </a:solidFill>
              <a:latin typeface="黑体" pitchFamily="2" charset="-122"/>
              <a:ea typeface="黑体" pitchFamily="2" charset="-122"/>
              <a:sym typeface="黑体" pitchFamily="2" charset="-122"/>
            </a:endParaRPr>
          </a:p>
          <a:p>
            <a:pPr eaLnBrk="1" hangingPunct="1">
              <a:lnSpc>
                <a:spcPct val="80000"/>
              </a:lnSpc>
            </a:pPr>
            <a:endParaRPr lang="zh-CN" altLang="en-US" sz="2200" smtClean="0"/>
          </a:p>
        </p:txBody>
      </p:sp>
      <p:sp>
        <p:nvSpPr>
          <p:cNvPr id="49154" name="Rectangle 4"/>
          <p:cNvSpPr>
            <a:spLocks noChangeArrowheads="1"/>
          </p:cNvSpPr>
          <p:nvPr/>
        </p:nvSpPr>
        <p:spPr bwMode="auto">
          <a:xfrm>
            <a:off x="1588" y="0"/>
            <a:ext cx="9142412" cy="1125538"/>
          </a:xfrm>
          <a:prstGeom prst="rect">
            <a:avLst/>
          </a:prstGeom>
          <a:solidFill>
            <a:srgbClr val="0000FF"/>
          </a:solidFill>
          <a:ln w="9525">
            <a:noFill/>
            <a:miter lim="800000"/>
            <a:headEnd/>
            <a:tailEnd/>
          </a:ln>
        </p:spPr>
        <p:txBody>
          <a:bodyPr anchor="ctr"/>
          <a:lstStyle/>
          <a:p>
            <a:pPr algn="ctr"/>
            <a:r>
              <a:rPr lang="en-US" altLang="zh-CN" sz="3600" b="1">
                <a:solidFill>
                  <a:srgbClr val="FFFF00"/>
                </a:solidFill>
                <a:latin typeface="Calibri" pitchFamily="34" charset="0"/>
                <a:ea typeface="黑体" pitchFamily="2" charset="-122"/>
                <a:sym typeface="Times New Roman" pitchFamily="18" charset="0"/>
              </a:rPr>
              <a:t>Main Content</a:t>
            </a:r>
            <a:endParaRPr lang="zh-CN" altLang="en-US" sz="3600">
              <a:latin typeface="Calibri" pitchFamily="34" charset="0"/>
              <a:ea typeface="黑体"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内容占位符 2"/>
          <p:cNvSpPr>
            <a:spLocks noGrp="1"/>
          </p:cNvSpPr>
          <p:nvPr>
            <p:ph idx="4294967295"/>
          </p:nvPr>
        </p:nvSpPr>
        <p:spPr>
          <a:xfrm>
            <a:off x="0" y="1214438"/>
            <a:ext cx="8893175" cy="5643562"/>
          </a:xfrm>
        </p:spPr>
        <p:txBody>
          <a:bodyPr/>
          <a:lstStyle/>
          <a:p>
            <a:pPr eaLnBrk="1" hangingPunct="1">
              <a:lnSpc>
                <a:spcPct val="80000"/>
              </a:lnSpc>
              <a:spcBef>
                <a:spcPct val="5000"/>
              </a:spcBef>
            </a:pPr>
            <a:r>
              <a:rPr lang="zh-CN" altLang="en-US" sz="2200" b="1" smtClean="0">
                <a:latin typeface="黑体" pitchFamily="2" charset="-122"/>
                <a:ea typeface="黑体" pitchFamily="2" charset="-122"/>
                <a:sym typeface="黑体" pitchFamily="2" charset="-122"/>
              </a:rPr>
              <a:t>（</a:t>
            </a:r>
            <a:r>
              <a:rPr lang="en-US" altLang="zh-CN" sz="2200" b="1" smtClean="0">
                <a:latin typeface="黑体" pitchFamily="2" charset="-122"/>
                <a:ea typeface="黑体" pitchFamily="2" charset="-122"/>
                <a:sym typeface="黑体" pitchFamily="2" charset="-122"/>
              </a:rPr>
              <a:t>1</a:t>
            </a:r>
            <a:r>
              <a:rPr lang="zh-CN" altLang="en-US" sz="2200" b="1" smtClean="0">
                <a:latin typeface="黑体" pitchFamily="2" charset="-122"/>
                <a:ea typeface="黑体" pitchFamily="2" charset="-122"/>
                <a:sym typeface="黑体" pitchFamily="2" charset="-122"/>
              </a:rPr>
              <a:t>）中国的地震与火山         </a:t>
            </a:r>
          </a:p>
          <a:p>
            <a:pPr eaLnBrk="1" hangingPunct="1">
              <a:lnSpc>
                <a:spcPct val="80000"/>
              </a:lnSpc>
              <a:spcBef>
                <a:spcPct val="5000"/>
              </a:spcBef>
            </a:pPr>
            <a:r>
              <a:rPr lang="en-US" altLang="zh-CN" sz="2200" b="1" smtClean="0">
                <a:latin typeface="黑体" pitchFamily="2" charset="-122"/>
                <a:ea typeface="黑体" pitchFamily="2" charset="-122"/>
                <a:sym typeface="黑体" pitchFamily="2" charset="-122"/>
              </a:rPr>
              <a:t>Earthquakes and volcanoes in China</a:t>
            </a:r>
          </a:p>
          <a:p>
            <a:pPr eaLnBrk="1" hangingPunct="1">
              <a:lnSpc>
                <a:spcPct val="80000"/>
              </a:lnSpc>
              <a:spcBef>
                <a:spcPct val="5000"/>
              </a:spcBef>
            </a:pPr>
            <a:endParaRPr lang="en-US" altLang="zh-CN" sz="2200" b="1" smtClean="0">
              <a:latin typeface="黑体" pitchFamily="2" charset="-122"/>
              <a:ea typeface="黑体" pitchFamily="2" charset="-122"/>
              <a:sym typeface="黑体" pitchFamily="2" charset="-122"/>
            </a:endParaRPr>
          </a:p>
          <a:p>
            <a:pPr eaLnBrk="1" hangingPunct="1">
              <a:lnSpc>
                <a:spcPct val="80000"/>
              </a:lnSpc>
              <a:spcBef>
                <a:spcPct val="5000"/>
              </a:spcBef>
            </a:pPr>
            <a:r>
              <a:rPr lang="zh-CN" altLang="en-US" sz="2200" b="1" smtClean="0">
                <a:latin typeface="黑体" pitchFamily="2" charset="-122"/>
                <a:ea typeface="黑体" pitchFamily="2" charset="-122"/>
                <a:sym typeface="黑体" pitchFamily="2" charset="-122"/>
              </a:rPr>
              <a:t>（</a:t>
            </a:r>
            <a:r>
              <a:rPr lang="en-US" altLang="zh-CN" sz="2200" b="1" smtClean="0">
                <a:latin typeface="黑体" pitchFamily="2" charset="-122"/>
                <a:ea typeface="黑体" pitchFamily="2" charset="-122"/>
                <a:sym typeface="黑体" pitchFamily="2" charset="-122"/>
              </a:rPr>
              <a:t>2</a:t>
            </a:r>
            <a:r>
              <a:rPr lang="zh-CN" altLang="en-US" sz="2200" b="1" smtClean="0">
                <a:latin typeface="黑体" pitchFamily="2" charset="-122"/>
                <a:ea typeface="黑体" pitchFamily="2" charset="-122"/>
                <a:sym typeface="黑体" pitchFamily="2" charset="-122"/>
              </a:rPr>
              <a:t>）经济发展与灾害现象</a:t>
            </a:r>
          </a:p>
          <a:p>
            <a:pPr eaLnBrk="1" hangingPunct="1">
              <a:lnSpc>
                <a:spcPct val="80000"/>
              </a:lnSpc>
              <a:spcBef>
                <a:spcPct val="5000"/>
              </a:spcBef>
            </a:pPr>
            <a:r>
              <a:rPr lang="en-US" altLang="zh-CN" sz="2200" b="1" smtClean="0">
                <a:latin typeface="黑体" pitchFamily="2" charset="-122"/>
                <a:ea typeface="黑体" pitchFamily="2" charset="-122"/>
                <a:sym typeface="黑体" pitchFamily="2" charset="-122"/>
              </a:rPr>
              <a:t>Economic development and disaster phenomenon</a:t>
            </a:r>
          </a:p>
          <a:p>
            <a:pPr eaLnBrk="1" hangingPunct="1">
              <a:lnSpc>
                <a:spcPct val="80000"/>
              </a:lnSpc>
              <a:spcBef>
                <a:spcPct val="5000"/>
              </a:spcBef>
            </a:pPr>
            <a:endParaRPr lang="en-US" altLang="zh-CN" sz="2200" b="1" smtClean="0">
              <a:latin typeface="黑体" pitchFamily="2" charset="-122"/>
              <a:ea typeface="黑体" pitchFamily="2" charset="-122"/>
              <a:sym typeface="黑体" pitchFamily="2" charset="-122"/>
            </a:endParaRPr>
          </a:p>
          <a:p>
            <a:pPr eaLnBrk="1" hangingPunct="1">
              <a:lnSpc>
                <a:spcPct val="80000"/>
              </a:lnSpc>
              <a:spcBef>
                <a:spcPct val="5000"/>
              </a:spcBef>
            </a:pPr>
            <a:r>
              <a:rPr lang="zh-CN" altLang="en-US" sz="2200" b="1" smtClean="0">
                <a:latin typeface="黑体" pitchFamily="2" charset="-122"/>
                <a:ea typeface="黑体" pitchFamily="2" charset="-122"/>
                <a:sym typeface="黑体" pitchFamily="2" charset="-122"/>
              </a:rPr>
              <a:t>（</a:t>
            </a:r>
            <a:r>
              <a:rPr lang="en-US" altLang="zh-CN" sz="2200" b="1" smtClean="0">
                <a:latin typeface="黑体" pitchFamily="2" charset="-122"/>
                <a:ea typeface="黑体" pitchFamily="2" charset="-122"/>
                <a:sym typeface="黑体" pitchFamily="2" charset="-122"/>
              </a:rPr>
              <a:t>3</a:t>
            </a:r>
            <a:r>
              <a:rPr lang="zh-CN" altLang="en-US" sz="2200" b="1" smtClean="0">
                <a:latin typeface="黑体" pitchFamily="2" charset="-122"/>
                <a:ea typeface="黑体" pitchFamily="2" charset="-122"/>
                <a:sym typeface="黑体" pitchFamily="2" charset="-122"/>
              </a:rPr>
              <a:t>）灾害进化的新特点</a:t>
            </a:r>
          </a:p>
          <a:p>
            <a:pPr eaLnBrk="1" hangingPunct="1">
              <a:lnSpc>
                <a:spcPct val="80000"/>
              </a:lnSpc>
              <a:spcBef>
                <a:spcPct val="5000"/>
              </a:spcBef>
            </a:pPr>
            <a:r>
              <a:rPr lang="en-US" altLang="zh-CN" sz="2200" b="1" smtClean="0">
                <a:latin typeface="黑体" pitchFamily="2" charset="-122"/>
                <a:ea typeface="黑体" pitchFamily="2" charset="-122"/>
                <a:sym typeface="黑体" pitchFamily="2" charset="-122"/>
              </a:rPr>
              <a:t>New characteristics of disaster evolution</a:t>
            </a:r>
          </a:p>
          <a:p>
            <a:pPr eaLnBrk="1" hangingPunct="1">
              <a:lnSpc>
                <a:spcPct val="80000"/>
              </a:lnSpc>
              <a:spcBef>
                <a:spcPct val="5000"/>
              </a:spcBef>
            </a:pPr>
            <a:endParaRPr lang="en-US" altLang="zh-CN" sz="2200" b="1" smtClean="0">
              <a:latin typeface="黑体" pitchFamily="2" charset="-122"/>
              <a:ea typeface="黑体" pitchFamily="2" charset="-122"/>
              <a:sym typeface="黑体" pitchFamily="2" charset="-122"/>
            </a:endParaRPr>
          </a:p>
          <a:p>
            <a:pPr eaLnBrk="1" hangingPunct="1">
              <a:lnSpc>
                <a:spcPct val="80000"/>
              </a:lnSpc>
              <a:spcBef>
                <a:spcPct val="5000"/>
              </a:spcBef>
            </a:pPr>
            <a:r>
              <a:rPr lang="zh-CN" altLang="en-US" sz="2200" b="1" smtClean="0">
                <a:latin typeface="黑体" pitchFamily="2" charset="-122"/>
                <a:ea typeface="黑体" pitchFamily="2" charset="-122"/>
                <a:sym typeface="黑体" pitchFamily="2" charset="-122"/>
              </a:rPr>
              <a:t>（</a:t>
            </a:r>
            <a:r>
              <a:rPr lang="en-US" altLang="zh-CN" sz="2200" b="1" smtClean="0">
                <a:latin typeface="黑体" pitchFamily="2" charset="-122"/>
                <a:ea typeface="黑体" pitchFamily="2" charset="-122"/>
                <a:sym typeface="黑体" pitchFamily="2" charset="-122"/>
              </a:rPr>
              <a:t>4</a:t>
            </a:r>
            <a:r>
              <a:rPr lang="zh-CN" altLang="en-US" sz="2200" b="1" smtClean="0">
                <a:latin typeface="黑体" pitchFamily="2" charset="-122"/>
                <a:ea typeface="黑体" pitchFamily="2" charset="-122"/>
                <a:sym typeface="黑体" pitchFamily="2" charset="-122"/>
              </a:rPr>
              <a:t>）减灾的有效措施</a:t>
            </a:r>
            <a:r>
              <a:rPr lang="zh-CN" altLang="en-US" smtClean="0">
                <a:sym typeface="黑体" pitchFamily="2" charset="-122"/>
              </a:rPr>
              <a:t> </a:t>
            </a:r>
          </a:p>
          <a:p>
            <a:pPr eaLnBrk="1" hangingPunct="1">
              <a:lnSpc>
                <a:spcPct val="80000"/>
              </a:lnSpc>
              <a:spcBef>
                <a:spcPct val="5000"/>
              </a:spcBef>
            </a:pPr>
            <a:r>
              <a:rPr lang="en-US" altLang="zh-CN" sz="2200" b="1" smtClean="0">
                <a:latin typeface="黑体" pitchFamily="2" charset="-122"/>
                <a:ea typeface="黑体" pitchFamily="2" charset="-122"/>
                <a:sym typeface="黑体" pitchFamily="2" charset="-122"/>
              </a:rPr>
              <a:t>Effective mitigation measures</a:t>
            </a:r>
            <a:endParaRPr lang="zh-CN" altLang="en-US" sz="2200" b="1" smtClean="0">
              <a:latin typeface="黑体" pitchFamily="2" charset="-122"/>
              <a:ea typeface="黑体" pitchFamily="2" charset="-122"/>
              <a:sym typeface="黑体" pitchFamily="2" charset="-122"/>
            </a:endParaRPr>
          </a:p>
          <a:p>
            <a:pPr eaLnBrk="1" hangingPunct="1">
              <a:lnSpc>
                <a:spcPct val="80000"/>
              </a:lnSpc>
              <a:spcBef>
                <a:spcPct val="5000"/>
              </a:spcBef>
              <a:buFont typeface="Arial" charset="0"/>
              <a:buNone/>
            </a:pPr>
            <a:endParaRPr lang="en-US" altLang="zh-CN" sz="2200" b="1" smtClean="0">
              <a:latin typeface="黑体" pitchFamily="2" charset="-122"/>
              <a:ea typeface="黑体" pitchFamily="2" charset="-122"/>
              <a:sym typeface="黑体" pitchFamily="2" charset="-122"/>
            </a:endParaRPr>
          </a:p>
          <a:p>
            <a:pPr eaLnBrk="1" hangingPunct="1">
              <a:lnSpc>
                <a:spcPct val="80000"/>
              </a:lnSpc>
              <a:spcBef>
                <a:spcPct val="5000"/>
              </a:spcBef>
            </a:pPr>
            <a:r>
              <a:rPr lang="zh-CN" altLang="en-US" sz="2200" b="1" smtClean="0">
                <a:latin typeface="黑体" pitchFamily="2" charset="-122"/>
                <a:ea typeface="黑体" pitchFamily="2" charset="-122"/>
                <a:sym typeface="黑体" pitchFamily="2" charset="-122"/>
              </a:rPr>
              <a:t>（</a:t>
            </a:r>
            <a:r>
              <a:rPr lang="en-US" altLang="zh-CN" sz="2200" b="1" smtClean="0">
                <a:latin typeface="黑体" pitchFamily="2" charset="-122"/>
                <a:ea typeface="黑体" pitchFamily="2" charset="-122"/>
                <a:sym typeface="黑体" pitchFamily="2" charset="-122"/>
              </a:rPr>
              <a:t>5</a:t>
            </a:r>
            <a:r>
              <a:rPr lang="zh-CN" altLang="en-US" sz="2200" b="1" smtClean="0">
                <a:latin typeface="黑体" pitchFamily="2" charset="-122"/>
                <a:ea typeface="黑体" pitchFamily="2" charset="-122"/>
                <a:sym typeface="黑体" pitchFamily="2" charset="-122"/>
              </a:rPr>
              <a:t>）面临的问题</a:t>
            </a:r>
            <a:r>
              <a:rPr lang="en-US" altLang="zh-CN" smtClean="0">
                <a:sym typeface="黑体" pitchFamily="2" charset="-122"/>
              </a:rPr>
              <a:t> </a:t>
            </a:r>
            <a:endParaRPr lang="zh-CN" altLang="en-US" sz="2200" b="1" smtClean="0">
              <a:latin typeface="黑体" pitchFamily="2" charset="-122"/>
              <a:ea typeface="黑体" pitchFamily="2" charset="-122"/>
              <a:sym typeface="黑体" pitchFamily="2" charset="-122"/>
            </a:endParaRPr>
          </a:p>
          <a:p>
            <a:pPr eaLnBrk="1" hangingPunct="1">
              <a:lnSpc>
                <a:spcPct val="80000"/>
              </a:lnSpc>
              <a:spcBef>
                <a:spcPct val="5000"/>
              </a:spcBef>
            </a:pPr>
            <a:r>
              <a:rPr lang="en-US" altLang="zh-CN" sz="2200" b="1" smtClean="0">
                <a:latin typeface="黑体" pitchFamily="2" charset="-122"/>
                <a:ea typeface="黑体" pitchFamily="2" charset="-122"/>
                <a:sym typeface="黑体" pitchFamily="2" charset="-122"/>
              </a:rPr>
              <a:t>Confronting problem</a:t>
            </a:r>
            <a:endParaRPr lang="en-US" altLang="zh-CN" sz="2200" smtClean="0">
              <a:ea typeface="黑体" pitchFamily="2" charset="-122"/>
              <a:sym typeface="黑体" pitchFamily="2" charset="-122"/>
            </a:endParaRPr>
          </a:p>
          <a:p>
            <a:pPr eaLnBrk="1" hangingPunct="1">
              <a:lnSpc>
                <a:spcPct val="80000"/>
              </a:lnSpc>
              <a:buFont typeface="Arial" charset="0"/>
              <a:buNone/>
            </a:pPr>
            <a:endParaRPr lang="en-US" altLang="zh-CN" sz="2200" b="1" smtClean="0">
              <a:latin typeface="黑体" pitchFamily="2" charset="-122"/>
              <a:ea typeface="黑体" pitchFamily="2" charset="-122"/>
              <a:sym typeface="黑体" pitchFamily="2" charset="-122"/>
            </a:endParaRPr>
          </a:p>
          <a:p>
            <a:pPr eaLnBrk="1" hangingPunct="1">
              <a:lnSpc>
                <a:spcPct val="80000"/>
              </a:lnSpc>
            </a:pPr>
            <a:r>
              <a:rPr lang="zh-CN" altLang="en-US" sz="2200" b="1" smtClean="0">
                <a:latin typeface="黑体" pitchFamily="2" charset="-122"/>
                <a:ea typeface="黑体" pitchFamily="2" charset="-122"/>
                <a:sym typeface="黑体" pitchFamily="2" charset="-122"/>
              </a:rPr>
              <a:t>（</a:t>
            </a:r>
            <a:r>
              <a:rPr lang="en-US" altLang="zh-CN" sz="2200" b="1" smtClean="0">
                <a:latin typeface="黑体" pitchFamily="2" charset="-122"/>
                <a:ea typeface="黑体" pitchFamily="2" charset="-122"/>
                <a:sym typeface="黑体" pitchFamily="2" charset="-122"/>
              </a:rPr>
              <a:t>6</a:t>
            </a:r>
            <a:r>
              <a:rPr lang="zh-CN" altLang="en-US" sz="2200" b="1" smtClean="0">
                <a:latin typeface="黑体" pitchFamily="2" charset="-122"/>
                <a:ea typeface="黑体" pitchFamily="2" charset="-122"/>
                <a:sym typeface="黑体" pitchFamily="2" charset="-122"/>
              </a:rPr>
              <a:t>）主要的研究内容与研究意义</a:t>
            </a:r>
          </a:p>
          <a:p>
            <a:pPr eaLnBrk="1" hangingPunct="1">
              <a:lnSpc>
                <a:spcPct val="80000"/>
              </a:lnSpc>
            </a:pPr>
            <a:r>
              <a:rPr lang="en-US" altLang="zh-CN" sz="2200" b="1" smtClean="0">
                <a:latin typeface="黑体" pitchFamily="2" charset="-122"/>
                <a:ea typeface="黑体" pitchFamily="2" charset="-122"/>
                <a:sym typeface="黑体" pitchFamily="2" charset="-122"/>
              </a:rPr>
              <a:t>The main research contents and research significance</a:t>
            </a:r>
            <a:endParaRPr lang="zh-CN" altLang="en-US" sz="2200" b="1" smtClean="0">
              <a:latin typeface="黑体" pitchFamily="2" charset="-122"/>
              <a:ea typeface="黑体" pitchFamily="2" charset="-122"/>
              <a:sym typeface="黑体" pitchFamily="2" charset="-122"/>
            </a:endParaRPr>
          </a:p>
          <a:p>
            <a:pPr eaLnBrk="1" hangingPunct="1">
              <a:spcBef>
                <a:spcPct val="0"/>
              </a:spcBef>
              <a:buFontTx/>
              <a:buNone/>
            </a:pPr>
            <a:endParaRPr lang="zh-CN" altLang="en-US" sz="2200" b="1" smtClean="0">
              <a:solidFill>
                <a:srgbClr val="0000FF"/>
              </a:solidFill>
              <a:latin typeface="黑体" pitchFamily="2" charset="-122"/>
              <a:ea typeface="黑体" pitchFamily="2" charset="-122"/>
              <a:sym typeface="黑体" pitchFamily="2" charset="-122"/>
            </a:endParaRPr>
          </a:p>
        </p:txBody>
      </p:sp>
      <p:sp>
        <p:nvSpPr>
          <p:cNvPr id="21506" name="Rectangle 4"/>
          <p:cNvSpPr>
            <a:spLocks noChangeArrowheads="1"/>
          </p:cNvSpPr>
          <p:nvPr/>
        </p:nvSpPr>
        <p:spPr bwMode="auto">
          <a:xfrm>
            <a:off x="1588" y="0"/>
            <a:ext cx="9142412" cy="1125538"/>
          </a:xfrm>
          <a:prstGeom prst="rect">
            <a:avLst/>
          </a:prstGeom>
          <a:solidFill>
            <a:srgbClr val="0000FF"/>
          </a:solidFill>
          <a:ln w="9525">
            <a:noFill/>
            <a:miter lim="800000"/>
            <a:headEnd/>
            <a:tailEnd/>
          </a:ln>
        </p:spPr>
        <p:txBody>
          <a:bodyPr anchor="ctr"/>
          <a:lstStyle/>
          <a:p>
            <a:pPr algn="ctr"/>
            <a:r>
              <a:rPr lang="zh-CN" altLang="en-US" sz="3600" b="1">
                <a:solidFill>
                  <a:srgbClr val="FFFF00"/>
                </a:solidFill>
                <a:latin typeface="Calibri" pitchFamily="34" charset="0"/>
                <a:ea typeface="黑体" pitchFamily="2" charset="-122"/>
                <a:sym typeface="Times New Roman" pitchFamily="18" charset="0"/>
              </a:rPr>
              <a:t> </a:t>
            </a:r>
            <a:r>
              <a:rPr lang="en-US" altLang="zh-CN" sz="3600" b="1">
                <a:solidFill>
                  <a:srgbClr val="FFFF00"/>
                </a:solidFill>
                <a:latin typeface="Calibri" pitchFamily="34" charset="0"/>
                <a:ea typeface="黑体" pitchFamily="2" charset="-122"/>
                <a:sym typeface="Times New Roman" pitchFamily="18" charset="0"/>
              </a:rPr>
              <a:t>1.</a:t>
            </a:r>
            <a:r>
              <a:rPr lang="zh-CN" altLang="en-US" sz="3600" b="1">
                <a:solidFill>
                  <a:srgbClr val="FFFF00"/>
                </a:solidFill>
                <a:latin typeface="Calibri" pitchFamily="34" charset="0"/>
                <a:ea typeface="黑体" pitchFamily="2" charset="-122"/>
                <a:sym typeface="Times New Roman" pitchFamily="18" charset="0"/>
              </a:rPr>
              <a:t>研究背景   </a:t>
            </a:r>
          </a:p>
          <a:p>
            <a:pPr algn="ctr"/>
            <a:r>
              <a:rPr lang="en-US" altLang="zh-CN" sz="3600" b="1">
                <a:solidFill>
                  <a:srgbClr val="FFFF00"/>
                </a:solidFill>
                <a:latin typeface="Calibri" pitchFamily="34" charset="0"/>
                <a:ea typeface="黑体" pitchFamily="2" charset="-122"/>
                <a:sym typeface="黑体" pitchFamily="2" charset="-122"/>
              </a:rPr>
              <a:t>Research Background</a:t>
            </a:r>
            <a:endParaRPr lang="zh-CN" altLang="en-US" sz="3600" b="1">
              <a:solidFill>
                <a:srgbClr val="FFFF00"/>
              </a:solidFill>
              <a:latin typeface="Calibri" pitchFamily="34" charset="0"/>
              <a:ea typeface="黑体" pitchFamily="2" charset="-122"/>
              <a:sym typeface="黑体"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a:spLocks noChangeArrowheads="1"/>
          </p:cNvSpPr>
          <p:nvPr/>
        </p:nvSpPr>
        <p:spPr bwMode="auto">
          <a:xfrm>
            <a:off x="179388" y="1341438"/>
            <a:ext cx="5257800" cy="2354262"/>
          </a:xfrm>
          <a:prstGeom prst="rect">
            <a:avLst/>
          </a:prstGeom>
          <a:noFill/>
          <a:ln w="9525">
            <a:noFill/>
            <a:miter lim="800000"/>
            <a:headEnd/>
            <a:tailEnd/>
          </a:ln>
        </p:spPr>
        <p:txBody>
          <a:bodyPr>
            <a:spAutoFit/>
          </a:bodyPr>
          <a:lstStyle/>
          <a:p>
            <a:pPr algn="dist" eaLnBrk="0" hangingPunct="0">
              <a:lnSpc>
                <a:spcPct val="130000"/>
              </a:lnSpc>
              <a:buFont typeface="Arial" charset="0"/>
              <a:buNone/>
            </a:pPr>
            <a:r>
              <a:rPr lang="en-US" altLang="zh-CN" sz="1800">
                <a:solidFill>
                  <a:srgbClr val="000000"/>
                </a:solidFill>
                <a:ea typeface="黑体" pitchFamily="2" charset="-122"/>
                <a:sym typeface="黑体" pitchFamily="2" charset="-122"/>
              </a:rPr>
              <a:t> </a:t>
            </a:r>
            <a:r>
              <a:rPr lang="en-US" altLang="zh-CN"/>
              <a:t>Besides considering the population and land scale,</a:t>
            </a:r>
            <a:r>
              <a:rPr lang="zh-CN" altLang="en-US">
                <a:sym typeface="黑体" pitchFamily="2" charset="-122"/>
              </a:rPr>
              <a:t> </a:t>
            </a:r>
            <a:r>
              <a:rPr lang="en-US" altLang="zh-CN"/>
              <a:t>division of disaster prevention community scope, also should be compatible with the city roads and natural geographical environment. Because of the different topography and physiognomy, many urban communities are surrounded by natural boundary conditions. On the definition of community wide, these boundaries become the natural boundaries.</a:t>
            </a:r>
            <a:endParaRPr lang="zh-CN" altLang="en-US"/>
          </a:p>
        </p:txBody>
      </p:sp>
      <p:pic>
        <p:nvPicPr>
          <p:cNvPr id="50178" name="图片 5" descr="C:\Users\Administrator\Desktop\20120605_19.jpg"/>
          <p:cNvPicPr>
            <a:picLocks noChangeAspect="1" noChangeArrowheads="1"/>
          </p:cNvPicPr>
          <p:nvPr/>
        </p:nvPicPr>
        <p:blipFill>
          <a:blip r:embed="rId2"/>
          <a:srcRect/>
          <a:stretch>
            <a:fillRect/>
          </a:stretch>
        </p:blipFill>
        <p:spPr bwMode="auto">
          <a:xfrm>
            <a:off x="0" y="4149725"/>
            <a:ext cx="4500563" cy="2449513"/>
          </a:xfrm>
          <a:prstGeom prst="rect">
            <a:avLst/>
          </a:prstGeom>
          <a:noFill/>
          <a:ln w="9525">
            <a:noFill/>
            <a:miter lim="800000"/>
            <a:headEnd/>
            <a:tailEnd/>
          </a:ln>
        </p:spPr>
      </p:pic>
      <p:sp>
        <p:nvSpPr>
          <p:cNvPr id="50179" name="TextBox 5"/>
          <p:cNvSpPr>
            <a:spLocks noChangeArrowheads="1"/>
          </p:cNvSpPr>
          <p:nvPr/>
        </p:nvSpPr>
        <p:spPr bwMode="auto">
          <a:xfrm>
            <a:off x="827088" y="6519863"/>
            <a:ext cx="3368675" cy="366712"/>
          </a:xfrm>
          <a:prstGeom prst="rect">
            <a:avLst/>
          </a:prstGeom>
          <a:noFill/>
          <a:ln w="9525">
            <a:noFill/>
            <a:miter lim="800000"/>
            <a:headEnd/>
            <a:tailEnd/>
          </a:ln>
        </p:spPr>
        <p:txBody>
          <a:bodyPr wrap="none">
            <a:spAutoFit/>
          </a:bodyPr>
          <a:lstStyle/>
          <a:p>
            <a:pPr eaLnBrk="0" hangingPunct="0">
              <a:buFont typeface="Arial" charset="0"/>
              <a:buNone/>
            </a:pPr>
            <a:r>
              <a:rPr lang="en-US" altLang="zh-CN" b="1">
                <a:solidFill>
                  <a:srgbClr val="FF0000"/>
                </a:solidFill>
                <a:ea typeface="黑体" pitchFamily="2" charset="-122"/>
              </a:rPr>
              <a:t>Japan Tokyo white beard area Park</a:t>
            </a:r>
            <a:r>
              <a:rPr lang="en-US" altLang="zh-CN" sz="1800">
                <a:latin typeface="Calibri" pitchFamily="34" charset="0"/>
              </a:rPr>
              <a:t> </a:t>
            </a:r>
            <a:endParaRPr lang="zh-CN" altLang="en-US" sz="1800">
              <a:latin typeface="Calibri" pitchFamily="34" charset="0"/>
            </a:endParaRPr>
          </a:p>
        </p:txBody>
      </p:sp>
      <p:pic>
        <p:nvPicPr>
          <p:cNvPr id="50180" name="Picture 2" descr="C:\Users\Administrator\Desktop\18793_97800_688578.jpg"/>
          <p:cNvPicPr>
            <a:picLocks noChangeAspect="1" noChangeArrowheads="1"/>
          </p:cNvPicPr>
          <p:nvPr/>
        </p:nvPicPr>
        <p:blipFill>
          <a:blip r:embed="rId3"/>
          <a:srcRect/>
          <a:stretch>
            <a:fillRect/>
          </a:stretch>
        </p:blipFill>
        <p:spPr bwMode="auto">
          <a:xfrm>
            <a:off x="5592763" y="1268413"/>
            <a:ext cx="3551237" cy="2519362"/>
          </a:xfrm>
          <a:prstGeom prst="rect">
            <a:avLst/>
          </a:prstGeom>
          <a:noFill/>
          <a:ln w="9525">
            <a:noFill/>
            <a:miter lim="800000"/>
            <a:headEnd/>
            <a:tailEnd/>
          </a:ln>
        </p:spPr>
      </p:pic>
      <p:sp>
        <p:nvSpPr>
          <p:cNvPr id="50181" name="TextBox 5"/>
          <p:cNvSpPr>
            <a:spLocks noChangeArrowheads="1"/>
          </p:cNvSpPr>
          <p:nvPr/>
        </p:nvSpPr>
        <p:spPr bwMode="auto">
          <a:xfrm>
            <a:off x="6011863" y="3716338"/>
            <a:ext cx="2654300" cy="366712"/>
          </a:xfrm>
          <a:prstGeom prst="rect">
            <a:avLst/>
          </a:prstGeom>
          <a:noFill/>
          <a:ln w="9525">
            <a:noFill/>
            <a:miter lim="800000"/>
            <a:headEnd/>
            <a:tailEnd/>
          </a:ln>
        </p:spPr>
        <p:txBody>
          <a:bodyPr wrap="none">
            <a:spAutoFit/>
          </a:bodyPr>
          <a:lstStyle/>
          <a:p>
            <a:pPr eaLnBrk="0" hangingPunct="0">
              <a:buFont typeface="Arial" charset="0"/>
              <a:buNone/>
            </a:pPr>
            <a:r>
              <a:rPr lang="en-US" altLang="zh-CN" sz="1800" b="1">
                <a:solidFill>
                  <a:srgbClr val="FF0000"/>
                </a:solidFill>
                <a:latin typeface="Calibri" pitchFamily="34" charset="0"/>
                <a:sym typeface="Segoe UI"/>
              </a:rPr>
              <a:t>Reconstruction of Yingxiu</a:t>
            </a:r>
            <a:r>
              <a:rPr lang="en-US" altLang="zh-CN" sz="1800">
                <a:latin typeface="Calibri" pitchFamily="34" charset="0"/>
                <a:sym typeface="Segoe UI"/>
              </a:rPr>
              <a:t> </a:t>
            </a:r>
            <a:endParaRPr lang="zh-CN" altLang="en-US" sz="1800">
              <a:latin typeface="Calibri" pitchFamily="34" charset="0"/>
              <a:sym typeface="Segoe UI"/>
            </a:endParaRPr>
          </a:p>
        </p:txBody>
      </p:sp>
      <p:pic>
        <p:nvPicPr>
          <p:cNvPr id="50182" name="Picture 4"/>
          <p:cNvPicPr>
            <a:picLocks noChangeAspect="1" noChangeArrowheads="1"/>
          </p:cNvPicPr>
          <p:nvPr/>
        </p:nvPicPr>
        <p:blipFill>
          <a:blip r:embed="rId4"/>
          <a:srcRect/>
          <a:stretch>
            <a:fillRect/>
          </a:stretch>
        </p:blipFill>
        <p:spPr bwMode="auto">
          <a:xfrm>
            <a:off x="4572000" y="4149725"/>
            <a:ext cx="4572000" cy="2452688"/>
          </a:xfrm>
          <a:prstGeom prst="rect">
            <a:avLst/>
          </a:prstGeom>
          <a:noFill/>
          <a:ln w="9525">
            <a:noFill/>
            <a:miter lim="800000"/>
            <a:headEnd/>
            <a:tailEnd/>
          </a:ln>
        </p:spPr>
      </p:pic>
      <p:sp>
        <p:nvSpPr>
          <p:cNvPr id="50183" name="直接连接符 16"/>
          <p:cNvSpPr>
            <a:spLocks noChangeShapeType="1"/>
          </p:cNvSpPr>
          <p:nvPr/>
        </p:nvSpPr>
        <p:spPr bwMode="auto">
          <a:xfrm flipH="1">
            <a:off x="6516688" y="4437063"/>
            <a:ext cx="173037" cy="1800225"/>
          </a:xfrm>
          <a:prstGeom prst="line">
            <a:avLst/>
          </a:prstGeom>
          <a:noFill/>
          <a:ln w="28575">
            <a:solidFill>
              <a:srgbClr val="FF0000"/>
            </a:solidFill>
            <a:prstDash val="dash"/>
            <a:round/>
            <a:headEnd/>
            <a:tailEnd/>
          </a:ln>
        </p:spPr>
        <p:txBody>
          <a:bodyPr/>
          <a:lstStyle/>
          <a:p>
            <a:endParaRPr lang="zh-CN" altLang="en-US"/>
          </a:p>
        </p:txBody>
      </p:sp>
      <p:sp>
        <p:nvSpPr>
          <p:cNvPr id="50184" name="直接连接符 17"/>
          <p:cNvSpPr>
            <a:spLocks noChangeShapeType="1"/>
          </p:cNvSpPr>
          <p:nvPr/>
        </p:nvSpPr>
        <p:spPr bwMode="auto">
          <a:xfrm flipH="1" flipV="1">
            <a:off x="5003800" y="5403850"/>
            <a:ext cx="2160588" cy="401638"/>
          </a:xfrm>
          <a:prstGeom prst="line">
            <a:avLst/>
          </a:prstGeom>
          <a:noFill/>
          <a:ln w="28575">
            <a:solidFill>
              <a:srgbClr val="FF0000"/>
            </a:solidFill>
            <a:prstDash val="dash"/>
            <a:round/>
            <a:headEnd/>
            <a:tailEnd/>
          </a:ln>
        </p:spPr>
        <p:txBody>
          <a:bodyPr/>
          <a:lstStyle/>
          <a:p>
            <a:endParaRPr lang="zh-CN" altLang="en-US"/>
          </a:p>
        </p:txBody>
      </p:sp>
      <p:sp>
        <p:nvSpPr>
          <p:cNvPr id="50185" name="直接连接符 22"/>
          <p:cNvSpPr>
            <a:spLocks noChangeShapeType="1"/>
          </p:cNvSpPr>
          <p:nvPr/>
        </p:nvSpPr>
        <p:spPr bwMode="auto">
          <a:xfrm flipH="1">
            <a:off x="6948488" y="4581525"/>
            <a:ext cx="647700" cy="1655763"/>
          </a:xfrm>
          <a:prstGeom prst="line">
            <a:avLst/>
          </a:prstGeom>
          <a:noFill/>
          <a:ln w="28575">
            <a:solidFill>
              <a:srgbClr val="FF0000"/>
            </a:solidFill>
            <a:prstDash val="dash"/>
            <a:round/>
            <a:headEnd/>
            <a:tailEnd/>
          </a:ln>
        </p:spPr>
        <p:txBody>
          <a:bodyPr/>
          <a:lstStyle/>
          <a:p>
            <a:endParaRPr lang="zh-CN" altLang="en-US"/>
          </a:p>
        </p:txBody>
      </p:sp>
      <p:sp>
        <p:nvSpPr>
          <p:cNvPr id="50186" name="直接连接符 25"/>
          <p:cNvSpPr>
            <a:spLocks noChangeShapeType="1"/>
          </p:cNvSpPr>
          <p:nvPr/>
        </p:nvSpPr>
        <p:spPr bwMode="auto">
          <a:xfrm>
            <a:off x="5724525" y="1412875"/>
            <a:ext cx="3167063" cy="503238"/>
          </a:xfrm>
          <a:prstGeom prst="line">
            <a:avLst/>
          </a:prstGeom>
          <a:noFill/>
          <a:ln w="28575">
            <a:solidFill>
              <a:srgbClr val="FF0000"/>
            </a:solidFill>
            <a:prstDash val="dash"/>
            <a:round/>
            <a:headEnd/>
            <a:tailEnd/>
          </a:ln>
        </p:spPr>
        <p:txBody>
          <a:bodyPr/>
          <a:lstStyle/>
          <a:p>
            <a:endParaRPr lang="zh-CN" altLang="en-US"/>
          </a:p>
        </p:txBody>
      </p:sp>
      <p:sp>
        <p:nvSpPr>
          <p:cNvPr id="50187" name="直接连接符 28"/>
          <p:cNvSpPr>
            <a:spLocks noChangeShapeType="1"/>
          </p:cNvSpPr>
          <p:nvPr/>
        </p:nvSpPr>
        <p:spPr bwMode="auto">
          <a:xfrm>
            <a:off x="5651500" y="2636838"/>
            <a:ext cx="3095625" cy="1008062"/>
          </a:xfrm>
          <a:prstGeom prst="line">
            <a:avLst/>
          </a:prstGeom>
          <a:noFill/>
          <a:ln w="28575">
            <a:solidFill>
              <a:srgbClr val="FF0000"/>
            </a:solidFill>
            <a:prstDash val="dash"/>
            <a:round/>
            <a:headEnd/>
            <a:tailEnd/>
          </a:ln>
        </p:spPr>
        <p:txBody>
          <a:bodyPr/>
          <a:lstStyle/>
          <a:p>
            <a:endParaRPr lang="zh-CN" altLang="en-US"/>
          </a:p>
        </p:txBody>
      </p:sp>
      <p:sp>
        <p:nvSpPr>
          <p:cNvPr id="50188" name="直接连接符 29"/>
          <p:cNvSpPr>
            <a:spLocks noChangeShapeType="1"/>
          </p:cNvSpPr>
          <p:nvPr/>
        </p:nvSpPr>
        <p:spPr bwMode="auto">
          <a:xfrm flipH="1">
            <a:off x="755650" y="4652963"/>
            <a:ext cx="2232025" cy="1223962"/>
          </a:xfrm>
          <a:prstGeom prst="line">
            <a:avLst/>
          </a:prstGeom>
          <a:noFill/>
          <a:ln w="28575">
            <a:solidFill>
              <a:srgbClr val="FF0000"/>
            </a:solidFill>
            <a:prstDash val="dash"/>
            <a:round/>
            <a:headEnd/>
            <a:tailEnd/>
          </a:ln>
        </p:spPr>
        <p:txBody>
          <a:bodyPr/>
          <a:lstStyle/>
          <a:p>
            <a:endParaRPr lang="zh-CN" altLang="en-US"/>
          </a:p>
        </p:txBody>
      </p:sp>
      <p:sp>
        <p:nvSpPr>
          <p:cNvPr id="50189" name="TextBox 5"/>
          <p:cNvSpPr>
            <a:spLocks noChangeArrowheads="1"/>
          </p:cNvSpPr>
          <p:nvPr/>
        </p:nvSpPr>
        <p:spPr bwMode="auto">
          <a:xfrm>
            <a:off x="6084888" y="6491288"/>
            <a:ext cx="2209800" cy="366712"/>
          </a:xfrm>
          <a:prstGeom prst="rect">
            <a:avLst/>
          </a:prstGeom>
          <a:noFill/>
          <a:ln w="9525">
            <a:noFill/>
            <a:miter lim="800000"/>
            <a:headEnd/>
            <a:tailEnd/>
          </a:ln>
        </p:spPr>
        <p:txBody>
          <a:bodyPr wrap="none">
            <a:spAutoFit/>
          </a:bodyPr>
          <a:lstStyle/>
          <a:p>
            <a:pPr eaLnBrk="0" hangingPunct="0">
              <a:buFont typeface="Arial" charset="0"/>
              <a:buNone/>
            </a:pPr>
            <a:r>
              <a:rPr lang="en-US" altLang="zh-CN" sz="1800" b="1">
                <a:solidFill>
                  <a:srgbClr val="FF0000"/>
                </a:solidFill>
                <a:latin typeface="Calibri" pitchFamily="34" charset="0"/>
                <a:sym typeface="Segoe UI"/>
              </a:rPr>
              <a:t>District of Yantai city</a:t>
            </a:r>
            <a:r>
              <a:rPr lang="en-US" altLang="zh-CN" sz="1800">
                <a:latin typeface="Calibri" pitchFamily="34" charset="0"/>
                <a:sym typeface="Segoe UI"/>
              </a:rPr>
              <a:t> </a:t>
            </a:r>
            <a:endParaRPr lang="zh-CN" altLang="en-US" sz="1800">
              <a:latin typeface="Calibri" pitchFamily="34" charset="0"/>
              <a:sym typeface="Segoe UI"/>
            </a:endParaRPr>
          </a:p>
        </p:txBody>
      </p:sp>
      <p:sp>
        <p:nvSpPr>
          <p:cNvPr id="50190" name="TextBox 5"/>
          <p:cNvSpPr>
            <a:spLocks noChangeArrowheads="1"/>
          </p:cNvSpPr>
          <p:nvPr/>
        </p:nvSpPr>
        <p:spPr bwMode="auto">
          <a:xfrm>
            <a:off x="1042988" y="4508500"/>
            <a:ext cx="669925" cy="336550"/>
          </a:xfrm>
          <a:prstGeom prst="rect">
            <a:avLst/>
          </a:prstGeom>
          <a:solidFill>
            <a:schemeClr val="bg1"/>
          </a:solidFill>
          <a:ln w="9525">
            <a:noFill/>
            <a:miter lim="800000"/>
            <a:headEnd/>
            <a:tailEnd/>
          </a:ln>
        </p:spPr>
        <p:txBody>
          <a:bodyPr wrap="none">
            <a:spAutoFit/>
          </a:bodyPr>
          <a:lstStyle/>
          <a:p>
            <a:pPr eaLnBrk="0" hangingPunct="0">
              <a:buFont typeface="Arial" charset="0"/>
              <a:buNone/>
            </a:pPr>
            <a:r>
              <a:rPr lang="en-US" altLang="zh-CN" b="1">
                <a:solidFill>
                  <a:srgbClr val="FF0000"/>
                </a:solidFill>
                <a:ea typeface="黑体" pitchFamily="2" charset="-122"/>
                <a:sym typeface="Segoe UI"/>
              </a:rPr>
              <a:t>River</a:t>
            </a:r>
            <a:endParaRPr lang="zh-CN" altLang="zh-CN" b="1"/>
          </a:p>
        </p:txBody>
      </p:sp>
      <p:sp>
        <p:nvSpPr>
          <p:cNvPr id="50191" name="TextBox 5"/>
          <p:cNvSpPr>
            <a:spLocks noChangeArrowheads="1"/>
          </p:cNvSpPr>
          <p:nvPr/>
        </p:nvSpPr>
        <p:spPr bwMode="auto">
          <a:xfrm>
            <a:off x="8023225" y="1341438"/>
            <a:ext cx="1120775" cy="366712"/>
          </a:xfrm>
          <a:prstGeom prst="rect">
            <a:avLst/>
          </a:prstGeom>
          <a:solidFill>
            <a:schemeClr val="bg1"/>
          </a:solidFill>
          <a:ln w="9525">
            <a:noFill/>
            <a:miter lim="800000"/>
            <a:headEnd/>
            <a:tailEnd/>
          </a:ln>
        </p:spPr>
        <p:txBody>
          <a:bodyPr wrap="none">
            <a:spAutoFit/>
          </a:bodyPr>
          <a:lstStyle/>
          <a:p>
            <a:pPr eaLnBrk="0" hangingPunct="0">
              <a:buFont typeface="Arial" charset="0"/>
              <a:buNone/>
            </a:pPr>
            <a:r>
              <a:rPr lang="en-US" altLang="zh-CN" sz="1800" b="1">
                <a:solidFill>
                  <a:srgbClr val="FF0000"/>
                </a:solidFill>
                <a:latin typeface="Calibri" pitchFamily="34" charset="0"/>
                <a:sym typeface="Segoe UI"/>
              </a:rPr>
              <a:t>Mountain</a:t>
            </a:r>
            <a:endParaRPr lang="zh-CN" altLang="en-US" sz="1800" b="1">
              <a:solidFill>
                <a:srgbClr val="FF0000"/>
              </a:solidFill>
              <a:latin typeface="Calibri" pitchFamily="34" charset="0"/>
            </a:endParaRPr>
          </a:p>
        </p:txBody>
      </p:sp>
      <p:sp>
        <p:nvSpPr>
          <p:cNvPr id="50192" name="TextBox 5"/>
          <p:cNvSpPr>
            <a:spLocks noChangeArrowheads="1"/>
          </p:cNvSpPr>
          <p:nvPr/>
        </p:nvSpPr>
        <p:spPr bwMode="auto">
          <a:xfrm>
            <a:off x="6011863" y="3141663"/>
            <a:ext cx="720725" cy="366712"/>
          </a:xfrm>
          <a:prstGeom prst="rect">
            <a:avLst/>
          </a:prstGeom>
          <a:solidFill>
            <a:schemeClr val="bg1"/>
          </a:solidFill>
          <a:ln w="9525">
            <a:noFill/>
            <a:miter lim="800000"/>
            <a:headEnd/>
            <a:tailEnd/>
          </a:ln>
        </p:spPr>
        <p:txBody>
          <a:bodyPr>
            <a:spAutoFit/>
          </a:bodyPr>
          <a:lstStyle/>
          <a:p>
            <a:pPr eaLnBrk="0" hangingPunct="0">
              <a:buFont typeface="Arial" charset="0"/>
              <a:buNone/>
            </a:pPr>
            <a:r>
              <a:rPr lang="en-US" altLang="zh-CN" sz="1800" b="1">
                <a:solidFill>
                  <a:srgbClr val="FF0000"/>
                </a:solidFill>
                <a:latin typeface="Calibri" pitchFamily="34" charset="0"/>
                <a:sym typeface="Segoe UI"/>
              </a:rPr>
              <a:t>River</a:t>
            </a:r>
            <a:endParaRPr lang="zh-CN" altLang="en-US" sz="1800" b="1">
              <a:solidFill>
                <a:srgbClr val="FF0000"/>
              </a:solidFill>
              <a:latin typeface="Calibri" pitchFamily="34" charset="0"/>
              <a:sym typeface="Segoe UI"/>
            </a:endParaRPr>
          </a:p>
        </p:txBody>
      </p:sp>
      <p:sp>
        <p:nvSpPr>
          <p:cNvPr id="50193" name="直接连接符 20"/>
          <p:cNvSpPr>
            <a:spLocks noChangeShapeType="1"/>
          </p:cNvSpPr>
          <p:nvPr/>
        </p:nvSpPr>
        <p:spPr bwMode="auto">
          <a:xfrm flipH="1">
            <a:off x="1763713" y="4941888"/>
            <a:ext cx="2232025" cy="1223962"/>
          </a:xfrm>
          <a:prstGeom prst="line">
            <a:avLst/>
          </a:prstGeom>
          <a:noFill/>
          <a:ln w="28575">
            <a:solidFill>
              <a:srgbClr val="FF0000"/>
            </a:solidFill>
            <a:prstDash val="dash"/>
            <a:round/>
            <a:headEnd/>
            <a:tailEnd/>
          </a:ln>
        </p:spPr>
        <p:txBody>
          <a:bodyPr/>
          <a:lstStyle/>
          <a:p>
            <a:endParaRPr lang="zh-CN" altLang="en-US"/>
          </a:p>
        </p:txBody>
      </p:sp>
      <p:sp>
        <p:nvSpPr>
          <p:cNvPr id="50194" name="TextBox 5"/>
          <p:cNvSpPr>
            <a:spLocks noChangeArrowheads="1"/>
          </p:cNvSpPr>
          <p:nvPr/>
        </p:nvSpPr>
        <p:spPr bwMode="auto">
          <a:xfrm>
            <a:off x="1187450" y="5805488"/>
            <a:ext cx="2973388" cy="366712"/>
          </a:xfrm>
          <a:prstGeom prst="rect">
            <a:avLst/>
          </a:prstGeom>
          <a:solidFill>
            <a:schemeClr val="bg1"/>
          </a:solidFill>
          <a:ln w="9525">
            <a:noFill/>
            <a:miter lim="800000"/>
            <a:headEnd/>
            <a:tailEnd/>
          </a:ln>
        </p:spPr>
        <p:txBody>
          <a:bodyPr wrap="none">
            <a:spAutoFit/>
          </a:bodyPr>
          <a:lstStyle/>
          <a:p>
            <a:pPr eaLnBrk="0" hangingPunct="0">
              <a:buFont typeface="Arial" charset="0"/>
              <a:buNone/>
            </a:pPr>
            <a:r>
              <a:rPr lang="en-US" altLang="zh-CN" b="1">
                <a:solidFill>
                  <a:srgbClr val="FF0000"/>
                </a:solidFill>
                <a:ea typeface="黑体" pitchFamily="2" charset="-122"/>
                <a:sym typeface="Segoe UI"/>
              </a:rPr>
              <a:t>Fireproof construction barriers</a:t>
            </a:r>
            <a:r>
              <a:rPr lang="en-US" altLang="zh-CN" sz="1800">
                <a:latin typeface="Calibri" pitchFamily="34" charset="0"/>
                <a:sym typeface="Segoe UI"/>
              </a:rPr>
              <a:t> </a:t>
            </a:r>
            <a:endParaRPr lang="zh-CN" altLang="en-US" sz="1800">
              <a:latin typeface="Calibri" pitchFamily="34" charset="0"/>
              <a:sym typeface="Segoe UI"/>
            </a:endParaRPr>
          </a:p>
        </p:txBody>
      </p:sp>
      <p:sp>
        <p:nvSpPr>
          <p:cNvPr id="50195" name="TextBox 5"/>
          <p:cNvSpPr>
            <a:spLocks noChangeArrowheads="1"/>
          </p:cNvSpPr>
          <p:nvPr/>
        </p:nvSpPr>
        <p:spPr bwMode="auto">
          <a:xfrm>
            <a:off x="5076825" y="4437063"/>
            <a:ext cx="1120775" cy="366712"/>
          </a:xfrm>
          <a:prstGeom prst="rect">
            <a:avLst/>
          </a:prstGeom>
          <a:solidFill>
            <a:schemeClr val="bg1"/>
          </a:solidFill>
          <a:ln w="9525">
            <a:noFill/>
            <a:miter lim="800000"/>
            <a:headEnd/>
            <a:tailEnd/>
          </a:ln>
        </p:spPr>
        <p:txBody>
          <a:bodyPr wrap="none">
            <a:spAutoFit/>
          </a:bodyPr>
          <a:lstStyle/>
          <a:p>
            <a:pPr eaLnBrk="0" hangingPunct="0">
              <a:buFont typeface="Arial" charset="0"/>
              <a:buNone/>
            </a:pPr>
            <a:r>
              <a:rPr lang="en-US" altLang="zh-CN" sz="1800" b="1">
                <a:solidFill>
                  <a:srgbClr val="FF0000"/>
                </a:solidFill>
                <a:latin typeface="Calibri" pitchFamily="34" charset="0"/>
                <a:sym typeface="Segoe UI"/>
              </a:rPr>
              <a:t>Mountain</a:t>
            </a:r>
            <a:endParaRPr lang="zh-CN" altLang="en-US" sz="1800" b="1">
              <a:solidFill>
                <a:srgbClr val="FF0000"/>
              </a:solidFill>
              <a:latin typeface="Calibri" pitchFamily="34" charset="0"/>
            </a:endParaRPr>
          </a:p>
        </p:txBody>
      </p:sp>
      <p:sp>
        <p:nvSpPr>
          <p:cNvPr id="50196" name="Rectangle 4"/>
          <p:cNvSpPr>
            <a:spLocks noChangeArrowheads="1"/>
          </p:cNvSpPr>
          <p:nvPr/>
        </p:nvSpPr>
        <p:spPr bwMode="auto">
          <a:xfrm>
            <a:off x="1588" y="0"/>
            <a:ext cx="9142412" cy="1079500"/>
          </a:xfrm>
          <a:prstGeom prst="rect">
            <a:avLst/>
          </a:prstGeom>
          <a:solidFill>
            <a:srgbClr val="0000FF"/>
          </a:solidFill>
          <a:ln w="9525" algn="ctr">
            <a:noFill/>
            <a:miter lim="800000"/>
            <a:headEnd/>
            <a:tailEnd/>
          </a:ln>
        </p:spPr>
        <p:txBody>
          <a:bodyPr anchor="ctr"/>
          <a:lstStyle/>
          <a:p>
            <a:pPr marL="571500" indent="-571500" algn="ctr" eaLnBrk="0" hangingPunct="0">
              <a:buFont typeface="Arial" charset="0"/>
              <a:buNone/>
            </a:pPr>
            <a:r>
              <a:rPr lang="zh-CN" altLang="en-US" sz="2800" b="1">
                <a:solidFill>
                  <a:srgbClr val="FFFF00"/>
                </a:solidFill>
                <a:ea typeface="黑体" pitchFamily="2" charset="-122"/>
                <a:sym typeface="Times New Roman" pitchFamily="18" charset="0"/>
              </a:rPr>
              <a:t>（</a:t>
            </a:r>
            <a:r>
              <a:rPr lang="en-US" altLang="zh-CN" sz="2800" b="1">
                <a:solidFill>
                  <a:srgbClr val="FFFF00"/>
                </a:solidFill>
                <a:ea typeface="黑体" pitchFamily="2" charset="-122"/>
                <a:sym typeface="Times New Roman" pitchFamily="18" charset="0"/>
              </a:rPr>
              <a:t>1</a:t>
            </a:r>
            <a:r>
              <a:rPr lang="zh-CN" altLang="en-US" sz="2800" b="1">
                <a:solidFill>
                  <a:srgbClr val="FFFF00"/>
                </a:solidFill>
                <a:ea typeface="黑体" pitchFamily="2" charset="-122"/>
                <a:sym typeface="Times New Roman" pitchFamily="18" charset="0"/>
              </a:rPr>
              <a:t>）防灾社区评价范围界定</a:t>
            </a:r>
          </a:p>
          <a:p>
            <a:pPr marL="571500" indent="-571500" algn="ctr" eaLnBrk="0" hangingPunct="0">
              <a:buFont typeface="Arial" charset="0"/>
              <a:buNone/>
            </a:pPr>
            <a:r>
              <a:rPr lang="en-US" altLang="zh-CN" sz="2800" b="1">
                <a:solidFill>
                  <a:srgbClr val="FFFF00"/>
                </a:solidFill>
                <a:ea typeface="黑体" pitchFamily="2" charset="-122"/>
                <a:sym typeface="Times New Roman" pitchFamily="18" charset="0"/>
              </a:rPr>
              <a:t>Evaluation Scope of Disaster Prevention Community</a:t>
            </a:r>
            <a:endParaRPr lang="zh-CN" altLang="en-US" sz="2800" b="1">
              <a:solidFill>
                <a:srgbClr val="FFFF00"/>
              </a:solidFill>
              <a:ea typeface="黑体" pitchFamily="2" charset="-122"/>
              <a:sym typeface="Times New Roman" pitchFamily="18" charset="0"/>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9"/>
          <p:cNvSpPr>
            <a:spLocks noChangeArrowheads="1"/>
          </p:cNvSpPr>
          <p:nvPr/>
        </p:nvSpPr>
        <p:spPr bwMode="auto">
          <a:xfrm>
            <a:off x="1619250" y="6491288"/>
            <a:ext cx="6229350" cy="366712"/>
          </a:xfrm>
          <a:prstGeom prst="rect">
            <a:avLst/>
          </a:prstGeom>
          <a:noFill/>
          <a:ln w="9525">
            <a:noFill/>
            <a:miter lim="800000"/>
            <a:headEnd/>
            <a:tailEnd/>
          </a:ln>
        </p:spPr>
        <p:txBody>
          <a:bodyPr wrap="none">
            <a:spAutoFit/>
          </a:bodyPr>
          <a:lstStyle/>
          <a:p>
            <a:r>
              <a:rPr lang="en-US" altLang="zh-CN" sz="1800" b="1">
                <a:latin typeface="Arial" charset="0"/>
                <a:sym typeface="Segoe UI"/>
              </a:rPr>
              <a:t>Schematic diagram of the community evaluation scope</a:t>
            </a:r>
            <a:r>
              <a:rPr lang="en-US" altLang="zh-CN" sz="1800">
                <a:latin typeface="Arial" charset="0"/>
                <a:sym typeface="Segoe UI"/>
              </a:rPr>
              <a:t> </a:t>
            </a:r>
            <a:endParaRPr lang="zh-CN" altLang="en-US" sz="1800">
              <a:latin typeface="Arial" charset="0"/>
              <a:sym typeface="Segoe UI"/>
            </a:endParaRPr>
          </a:p>
        </p:txBody>
      </p:sp>
      <p:sp>
        <p:nvSpPr>
          <p:cNvPr id="52226" name="Rectangle 3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pic>
        <p:nvPicPr>
          <p:cNvPr id="52227" name="Picture 1"/>
          <p:cNvPicPr>
            <a:picLocks noChangeAspect="1" noChangeArrowheads="1"/>
          </p:cNvPicPr>
          <p:nvPr/>
        </p:nvPicPr>
        <p:blipFill>
          <a:blip r:embed="rId2"/>
          <a:srcRect/>
          <a:stretch>
            <a:fillRect/>
          </a:stretch>
        </p:blipFill>
        <p:spPr bwMode="auto">
          <a:xfrm>
            <a:off x="2051050" y="3500438"/>
            <a:ext cx="4895850" cy="2986087"/>
          </a:xfrm>
          <a:prstGeom prst="rect">
            <a:avLst/>
          </a:prstGeom>
          <a:noFill/>
          <a:ln w="9525">
            <a:noFill/>
            <a:miter lim="800000"/>
            <a:headEnd/>
            <a:tailEnd/>
          </a:ln>
        </p:spPr>
      </p:pic>
      <p:sp>
        <p:nvSpPr>
          <p:cNvPr id="52228" name="TextBox 2"/>
          <p:cNvSpPr>
            <a:spLocks noChangeArrowheads="1"/>
          </p:cNvSpPr>
          <p:nvPr/>
        </p:nvSpPr>
        <p:spPr bwMode="auto">
          <a:xfrm>
            <a:off x="468313" y="1196975"/>
            <a:ext cx="7991475" cy="2354263"/>
          </a:xfrm>
          <a:prstGeom prst="rect">
            <a:avLst/>
          </a:prstGeom>
          <a:noFill/>
          <a:ln w="9525">
            <a:noFill/>
            <a:miter lim="800000"/>
            <a:headEnd/>
            <a:tailEnd/>
          </a:ln>
        </p:spPr>
        <p:txBody>
          <a:bodyPr>
            <a:spAutoFit/>
          </a:bodyPr>
          <a:lstStyle/>
          <a:p>
            <a:pPr algn="just">
              <a:lnSpc>
                <a:spcPct val="130000"/>
              </a:lnSpc>
            </a:pPr>
            <a:r>
              <a:rPr lang="en-US" altLang="zh-CN">
                <a:latin typeface="Calibri" pitchFamily="34" charset="0"/>
                <a:sym typeface="黑体" pitchFamily="2" charset="-122"/>
              </a:rPr>
              <a:t>   </a:t>
            </a:r>
            <a:r>
              <a:rPr lang="en-US" altLang="zh-CN">
                <a:sym typeface="黑体" pitchFamily="2" charset="-122"/>
              </a:rPr>
              <a:t>Therefore, the division of </a:t>
            </a:r>
            <a:r>
              <a:rPr lang="en-US" altLang="zh-CN"/>
              <a:t>disaster prevention community </a:t>
            </a:r>
            <a:r>
              <a:rPr lang="en-US" altLang="zh-CN">
                <a:sym typeface="黑体" pitchFamily="2" charset="-122"/>
              </a:rPr>
              <a:t>based on the beneficial to the urban disaster mitigation function, disaster resource sharing, community disaster prevention management principles, the main city streets or evacuation road and the area surrounded by Urban natural boundaries (such as rivers, mountains, railway, etc.), the area can be composed of one or more community neighborhood committees, the division of the regional city size according to actual the distribution of evacuation routes and community size , the number of the resident population of about 20000, with the size of about 1 square kilometers in area</a:t>
            </a:r>
            <a:r>
              <a:rPr lang="en-US" altLang="zh-CN" sz="1800">
                <a:sym typeface="黑体" pitchFamily="2" charset="-122"/>
              </a:rPr>
              <a:t>.</a:t>
            </a:r>
            <a:endParaRPr lang="zh-CN" altLang="en-US" sz="1800">
              <a:sym typeface="黑体" pitchFamily="2" charset="-122"/>
            </a:endParaRPr>
          </a:p>
        </p:txBody>
      </p:sp>
      <p:sp>
        <p:nvSpPr>
          <p:cNvPr id="52229" name="Text Box 7"/>
          <p:cNvSpPr txBox="1">
            <a:spLocks noChangeArrowheads="1"/>
          </p:cNvSpPr>
          <p:nvPr/>
        </p:nvSpPr>
        <p:spPr bwMode="auto">
          <a:xfrm>
            <a:off x="3492500" y="3644900"/>
            <a:ext cx="1223963" cy="336550"/>
          </a:xfrm>
          <a:prstGeom prst="rect">
            <a:avLst/>
          </a:prstGeom>
          <a:noFill/>
          <a:ln w="9525">
            <a:noFill/>
            <a:miter lim="800000"/>
            <a:headEnd/>
            <a:tailEnd/>
          </a:ln>
        </p:spPr>
        <p:txBody>
          <a:bodyPr>
            <a:spAutoFit/>
          </a:bodyPr>
          <a:lstStyle/>
          <a:p>
            <a:pPr algn="ctr">
              <a:spcBef>
                <a:spcPct val="50000"/>
              </a:spcBef>
            </a:pPr>
            <a:endParaRPr lang="zh-CN" altLang="en-US"/>
          </a:p>
        </p:txBody>
      </p:sp>
      <p:sp>
        <p:nvSpPr>
          <p:cNvPr id="52230" name="AutoShape 12"/>
          <p:cNvSpPr>
            <a:spLocks noChangeArrowheads="1"/>
          </p:cNvSpPr>
          <p:nvPr/>
        </p:nvSpPr>
        <p:spPr bwMode="auto">
          <a:xfrm>
            <a:off x="6516688" y="3644900"/>
            <a:ext cx="2627312" cy="1152525"/>
          </a:xfrm>
          <a:prstGeom prst="wedgeRoundRectCallout">
            <a:avLst>
              <a:gd name="adj1" fmla="val -126074"/>
              <a:gd name="adj2" fmla="val 92287"/>
              <a:gd name="adj3" fmla="val 16667"/>
            </a:avLst>
          </a:prstGeom>
          <a:solidFill>
            <a:schemeClr val="accent1"/>
          </a:solidFill>
          <a:ln w="9525">
            <a:solidFill>
              <a:schemeClr val="tx1"/>
            </a:solidFill>
            <a:miter lim="800000"/>
            <a:headEnd/>
            <a:tailEnd/>
          </a:ln>
        </p:spPr>
        <p:txBody>
          <a:bodyPr/>
          <a:lstStyle/>
          <a:p>
            <a:r>
              <a:rPr lang="en-US" altLang="zh-CN" b="1"/>
              <a:t>Buildings, infrastructure, disaster prevention resources inside community</a:t>
            </a:r>
            <a:endParaRPr lang="zh-CN" altLang="en-US" b="1"/>
          </a:p>
        </p:txBody>
      </p:sp>
      <p:sp>
        <p:nvSpPr>
          <p:cNvPr id="52231" name="AutoShape 13"/>
          <p:cNvSpPr>
            <a:spLocks noChangeArrowheads="1"/>
          </p:cNvSpPr>
          <p:nvPr/>
        </p:nvSpPr>
        <p:spPr bwMode="auto">
          <a:xfrm>
            <a:off x="2555875" y="3500438"/>
            <a:ext cx="1152525" cy="647700"/>
          </a:xfrm>
          <a:prstGeom prst="wedgeRoundRectCallout">
            <a:avLst>
              <a:gd name="adj1" fmla="val 86500"/>
              <a:gd name="adj2" fmla="val 133333"/>
              <a:gd name="adj3" fmla="val 16667"/>
            </a:avLst>
          </a:prstGeom>
          <a:solidFill>
            <a:schemeClr val="accent1"/>
          </a:solidFill>
          <a:ln w="9525">
            <a:solidFill>
              <a:schemeClr val="tx1"/>
            </a:solidFill>
            <a:miter lim="800000"/>
            <a:headEnd/>
            <a:tailEnd/>
          </a:ln>
        </p:spPr>
        <p:txBody>
          <a:bodyPr/>
          <a:lstStyle/>
          <a:p>
            <a:pPr algn="ctr"/>
            <a:r>
              <a:rPr lang="en-US" altLang="zh-CN" b="1"/>
              <a:t>secondary roads</a:t>
            </a:r>
            <a:endParaRPr lang="zh-CN" altLang="en-US" b="1"/>
          </a:p>
        </p:txBody>
      </p:sp>
      <p:sp>
        <p:nvSpPr>
          <p:cNvPr id="52232" name="AutoShape 14"/>
          <p:cNvSpPr>
            <a:spLocks noChangeArrowheads="1"/>
          </p:cNvSpPr>
          <p:nvPr/>
        </p:nvSpPr>
        <p:spPr bwMode="auto">
          <a:xfrm>
            <a:off x="468313" y="5300663"/>
            <a:ext cx="1366837" cy="863600"/>
          </a:xfrm>
          <a:prstGeom prst="wedgeRoundRectCallout">
            <a:avLst>
              <a:gd name="adj1" fmla="val 170792"/>
              <a:gd name="adj2" fmla="val -58088"/>
              <a:gd name="adj3" fmla="val 16667"/>
            </a:avLst>
          </a:prstGeom>
          <a:solidFill>
            <a:schemeClr val="accent1"/>
          </a:solidFill>
          <a:ln w="9525">
            <a:solidFill>
              <a:schemeClr val="tx1"/>
            </a:solidFill>
            <a:miter lim="800000"/>
            <a:headEnd/>
            <a:tailEnd/>
          </a:ln>
        </p:spPr>
        <p:txBody>
          <a:bodyPr/>
          <a:lstStyle/>
          <a:p>
            <a:pPr algn="ctr">
              <a:spcBef>
                <a:spcPct val="50000"/>
              </a:spcBef>
            </a:pPr>
            <a:r>
              <a:rPr lang="en-US" altLang="zh-CN" b="1"/>
              <a:t>Emergency shelter</a:t>
            </a:r>
            <a:endParaRPr lang="zh-CN" altLang="en-US" b="1"/>
          </a:p>
          <a:p>
            <a:pPr algn="ctr"/>
            <a:endParaRPr lang="zh-CN" altLang="en-US"/>
          </a:p>
        </p:txBody>
      </p:sp>
      <p:sp>
        <p:nvSpPr>
          <p:cNvPr id="52233" name="AutoShape 15"/>
          <p:cNvSpPr>
            <a:spLocks noChangeArrowheads="1"/>
          </p:cNvSpPr>
          <p:nvPr/>
        </p:nvSpPr>
        <p:spPr bwMode="auto">
          <a:xfrm>
            <a:off x="6877050" y="5373688"/>
            <a:ext cx="1692275" cy="503237"/>
          </a:xfrm>
          <a:prstGeom prst="wedgeRoundRectCallout">
            <a:avLst>
              <a:gd name="adj1" fmla="val -169042"/>
              <a:gd name="adj2" fmla="val -4574"/>
              <a:gd name="adj3" fmla="val 16667"/>
            </a:avLst>
          </a:prstGeom>
          <a:solidFill>
            <a:schemeClr val="accent1"/>
          </a:solidFill>
          <a:ln w="9525">
            <a:solidFill>
              <a:schemeClr val="tx1"/>
            </a:solidFill>
            <a:miter lim="800000"/>
            <a:headEnd/>
            <a:tailEnd/>
          </a:ln>
        </p:spPr>
        <p:txBody>
          <a:bodyPr/>
          <a:lstStyle/>
          <a:p>
            <a:pPr algn="ctr"/>
            <a:r>
              <a:rPr lang="en-US" altLang="zh-CN" b="1"/>
              <a:t>Main roads</a:t>
            </a:r>
            <a:endParaRPr lang="zh-CN" altLang="en-US" b="1"/>
          </a:p>
        </p:txBody>
      </p:sp>
      <p:sp>
        <p:nvSpPr>
          <p:cNvPr id="52234" name="Rectangle 4"/>
          <p:cNvSpPr>
            <a:spLocks noChangeArrowheads="1"/>
          </p:cNvSpPr>
          <p:nvPr/>
        </p:nvSpPr>
        <p:spPr bwMode="auto">
          <a:xfrm>
            <a:off x="1588" y="0"/>
            <a:ext cx="9142412" cy="1079500"/>
          </a:xfrm>
          <a:prstGeom prst="rect">
            <a:avLst/>
          </a:prstGeom>
          <a:solidFill>
            <a:srgbClr val="0000FF"/>
          </a:solidFill>
          <a:ln w="9525" algn="ctr">
            <a:noFill/>
            <a:miter lim="800000"/>
            <a:headEnd/>
            <a:tailEnd/>
          </a:ln>
        </p:spPr>
        <p:txBody>
          <a:bodyPr anchor="ctr"/>
          <a:lstStyle/>
          <a:p>
            <a:pPr marL="571500" indent="-571500" algn="ctr" eaLnBrk="0" hangingPunct="0">
              <a:buFont typeface="Arial" charset="0"/>
              <a:buNone/>
            </a:pPr>
            <a:r>
              <a:rPr lang="zh-CN" altLang="en-US" sz="2800" b="1">
                <a:solidFill>
                  <a:srgbClr val="FFFF00"/>
                </a:solidFill>
                <a:ea typeface="黑体" pitchFamily="2" charset="-122"/>
                <a:sym typeface="Times New Roman" pitchFamily="18" charset="0"/>
              </a:rPr>
              <a:t>（</a:t>
            </a:r>
            <a:r>
              <a:rPr lang="en-US" altLang="zh-CN" sz="2800" b="1">
                <a:solidFill>
                  <a:srgbClr val="FFFF00"/>
                </a:solidFill>
                <a:ea typeface="黑体" pitchFamily="2" charset="-122"/>
                <a:sym typeface="Times New Roman" pitchFamily="18" charset="0"/>
              </a:rPr>
              <a:t>1</a:t>
            </a:r>
            <a:r>
              <a:rPr lang="zh-CN" altLang="en-US" sz="2800" b="1">
                <a:solidFill>
                  <a:srgbClr val="FFFF00"/>
                </a:solidFill>
                <a:ea typeface="黑体" pitchFamily="2" charset="-122"/>
                <a:sym typeface="Times New Roman" pitchFamily="18" charset="0"/>
              </a:rPr>
              <a:t>）防灾社区评价范围界定</a:t>
            </a:r>
          </a:p>
          <a:p>
            <a:pPr marL="571500" indent="-571500" algn="ctr" eaLnBrk="0" hangingPunct="0">
              <a:buFont typeface="Arial" charset="0"/>
              <a:buNone/>
            </a:pPr>
            <a:r>
              <a:rPr lang="en-US" altLang="zh-CN" sz="2800" b="1">
                <a:solidFill>
                  <a:srgbClr val="FFFF00"/>
                </a:solidFill>
                <a:ea typeface="黑体" pitchFamily="2" charset="-122"/>
                <a:sym typeface="Times New Roman" pitchFamily="18" charset="0"/>
              </a:rPr>
              <a:t>Evaluation Scope of Disaster Prevention Community</a:t>
            </a:r>
            <a:endParaRPr lang="zh-CN" altLang="en-US" sz="2800" b="1">
              <a:solidFill>
                <a:srgbClr val="FFFF00"/>
              </a:solidFill>
              <a:ea typeface="黑体" pitchFamily="2" charset="-122"/>
              <a:sym typeface="Times New Roman" pitchFamily="18" charset="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p:cNvSpPr>
            <a:spLocks noChangeArrowheads="1"/>
          </p:cNvSpPr>
          <p:nvPr/>
        </p:nvSpPr>
        <p:spPr bwMode="auto">
          <a:xfrm>
            <a:off x="179388" y="1341438"/>
            <a:ext cx="4464050" cy="2949575"/>
          </a:xfrm>
          <a:prstGeom prst="rect">
            <a:avLst/>
          </a:prstGeom>
          <a:noFill/>
          <a:ln w="9525">
            <a:noFill/>
            <a:miter lim="800000"/>
            <a:headEnd/>
            <a:tailEnd/>
          </a:ln>
        </p:spPr>
        <p:txBody>
          <a:bodyPr>
            <a:spAutoFit/>
          </a:bodyPr>
          <a:lstStyle/>
          <a:p>
            <a:pPr algn="just">
              <a:lnSpc>
                <a:spcPct val="130000"/>
              </a:lnSpc>
            </a:pPr>
            <a:r>
              <a:rPr lang="en-US" altLang="zh-CN"/>
              <a:t>    Combined with China's specific functional scope of different levels of evacuation road , community as a basic unit of city fuses the evacuation routes, establish a regional disaster prevention stronghold which is composed of  community school,  cascade Park disaster prevention, and gradually expanded to the entire region. Built a point line surface disaster prevention system with Characteristics of circular and sustainable development.</a:t>
            </a:r>
            <a:endParaRPr lang="zh-CN" altLang="en-US"/>
          </a:p>
        </p:txBody>
      </p:sp>
      <p:graphicFrame>
        <p:nvGraphicFramePr>
          <p:cNvPr id="51233" name="Group 33"/>
          <p:cNvGraphicFramePr>
            <a:graphicFrameLocks noGrp="1"/>
          </p:cNvGraphicFramePr>
          <p:nvPr/>
        </p:nvGraphicFramePr>
        <p:xfrm>
          <a:off x="4787900" y="1989138"/>
          <a:ext cx="4105275" cy="4821237"/>
        </p:xfrm>
        <a:graphic>
          <a:graphicData uri="http://schemas.openxmlformats.org/drawingml/2006/table">
            <a:tbl>
              <a:tblPr/>
              <a:tblGrid>
                <a:gridCol w="776288"/>
                <a:gridCol w="1100137"/>
                <a:gridCol w="1090613"/>
                <a:gridCol w="1138237"/>
              </a:tblGrid>
              <a:tr h="541338">
                <a:tc>
                  <a:txBody>
                    <a:bodyPr/>
                    <a:lstStyle/>
                    <a:p>
                      <a:pPr marL="0" marR="0" lvl="0" indent="0" algn="ctr" defTabSz="0" rtl="0" eaLnBrk="1" fontAlgn="base" latinLnBrk="0" hangingPunct="1">
                        <a:lnSpc>
                          <a:spcPct val="130000"/>
                        </a:lnSpc>
                        <a:spcBef>
                          <a:spcPts val="125"/>
                        </a:spcBef>
                        <a:spcAft>
                          <a:spcPts val="125"/>
                        </a:spcAft>
                        <a:buClrTx/>
                        <a:buSzTx/>
                        <a:buFont typeface="Arial" charset="0"/>
                        <a:buNone/>
                        <a:tabLst/>
                      </a:pPr>
                      <a:r>
                        <a:rPr kumimoji="0" lang="zh-CN" altLang="en-US" sz="1400" b="1"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道路级别</a:t>
                      </a:r>
                      <a:endParaRPr kumimoji="0" lang="zh-CN" altLang="en-US" sz="1400" b="1"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30000"/>
                        </a:lnSpc>
                        <a:spcBef>
                          <a:spcPts val="125"/>
                        </a:spcBef>
                        <a:spcAft>
                          <a:spcPts val="125"/>
                        </a:spcAft>
                        <a:buClrTx/>
                        <a:buSzTx/>
                        <a:buFont typeface="Arial" charset="0"/>
                        <a:buNone/>
                        <a:tabLst/>
                      </a:pPr>
                      <a:r>
                        <a:rPr kumimoji="0" lang="zh-CN" altLang="en-US" sz="1400" b="1"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救灾干道</a:t>
                      </a:r>
                      <a:endParaRPr kumimoji="0" lang="zh-CN" altLang="en-US" sz="1400" b="1"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30000"/>
                        </a:lnSpc>
                        <a:spcBef>
                          <a:spcPts val="125"/>
                        </a:spcBef>
                        <a:spcAft>
                          <a:spcPts val="125"/>
                        </a:spcAft>
                        <a:buClrTx/>
                        <a:buSzTx/>
                        <a:buFont typeface="Arial" charset="0"/>
                        <a:buNone/>
                        <a:tabLst/>
                      </a:pPr>
                      <a:r>
                        <a:rPr kumimoji="0" lang="zh-CN" altLang="en-US" sz="1400" b="1"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疏散主干道</a:t>
                      </a:r>
                      <a:endParaRPr kumimoji="0" lang="zh-CN" altLang="en-US" sz="1400" b="1"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30000"/>
                        </a:lnSpc>
                        <a:spcBef>
                          <a:spcPts val="125"/>
                        </a:spcBef>
                        <a:spcAft>
                          <a:spcPts val="125"/>
                        </a:spcAft>
                        <a:buClrTx/>
                        <a:buSzTx/>
                        <a:buFont typeface="Arial" charset="0"/>
                        <a:buNone/>
                        <a:tabLst/>
                      </a:pPr>
                      <a:r>
                        <a:rPr kumimoji="0" lang="zh-CN" altLang="en-US" sz="1400" b="1"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疏散次干道</a:t>
                      </a:r>
                      <a:endParaRPr kumimoji="0" lang="zh-CN" altLang="en-US" sz="1400" b="1"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32125">
                <a:tc>
                  <a:txBody>
                    <a:bodyPr/>
                    <a:lstStyle/>
                    <a:p>
                      <a:pPr marL="0" marR="0" lvl="0" indent="0" algn="ctr" defTabSz="0" rtl="0" eaLnBrk="1" fontAlgn="base" latinLnBrk="0" hangingPunct="1">
                        <a:lnSpc>
                          <a:spcPct val="130000"/>
                        </a:lnSpc>
                        <a:spcBef>
                          <a:spcPts val="125"/>
                        </a:spcBef>
                        <a:spcAft>
                          <a:spcPts val="125"/>
                        </a:spcAft>
                        <a:buClrTx/>
                        <a:buSzTx/>
                        <a:buFont typeface="Arial" charset="0"/>
                        <a:buNone/>
                        <a:tabLst/>
                      </a:pPr>
                      <a:r>
                        <a:rPr kumimoji="0" lang="zh-CN" altLang="en-US" sz="1400" b="1"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定义</a:t>
                      </a:r>
                      <a:endParaRPr kumimoji="0" lang="zh-CN" altLang="en-US" sz="1400" b="0"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0" rtl="0" eaLnBrk="1" fontAlgn="base" latinLnBrk="0" hangingPunct="1">
                        <a:lnSpc>
                          <a:spcPct val="130000"/>
                        </a:lnSpc>
                        <a:spcBef>
                          <a:spcPts val="125"/>
                        </a:spcBef>
                        <a:spcAft>
                          <a:spcPts val="125"/>
                        </a:spcAft>
                        <a:buClrTx/>
                        <a:buSzTx/>
                        <a:buFont typeface="Arial" charset="0"/>
                        <a:buNone/>
                        <a:tabLst/>
                      </a:pPr>
                      <a:r>
                        <a:rPr kumimoji="0" lang="en-US" altLang="zh-CN"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    </a:t>
                      </a:r>
                      <a:r>
                        <a:rPr kumimoji="0" lang="zh-CN" altLang="en-US"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在高于罕遇烈度的地震下需保障城市抗震救灾安全通行的道路，主要用于城市对内对外的救援运输，一般为连接外埠的快速路或高等级公路。</a:t>
                      </a:r>
                      <a:endParaRPr kumimoji="0" lang="zh-CN" altLang="en-US" sz="1400" b="0"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0" rtl="0" eaLnBrk="1" fontAlgn="base" latinLnBrk="0" hangingPunct="1">
                        <a:lnSpc>
                          <a:spcPct val="130000"/>
                        </a:lnSpc>
                        <a:spcBef>
                          <a:spcPts val="125"/>
                        </a:spcBef>
                        <a:spcAft>
                          <a:spcPts val="125"/>
                        </a:spcAft>
                        <a:buClrTx/>
                        <a:buSzTx/>
                        <a:buFont typeface="Arial" charset="0"/>
                        <a:buNone/>
                        <a:tabLst/>
                      </a:pPr>
                      <a:r>
                        <a:rPr kumimoji="0" lang="en-US" altLang="zh-CN"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    </a:t>
                      </a:r>
                      <a:r>
                        <a:rPr kumimoji="0" lang="zh-CN" altLang="en-US"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在大震下需保障城市抗震救灾安全通行的城市道路，主要用于连接城市中心或固定疏散场所、指挥中心和救灾机构或设施，一般为城市主干路。</a:t>
                      </a:r>
                      <a:endParaRPr kumimoji="0" lang="zh-CN" altLang="en-US" sz="1400" b="0"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0" rtl="0" eaLnBrk="1" fontAlgn="base" latinLnBrk="0" hangingPunct="1">
                        <a:lnSpc>
                          <a:spcPct val="130000"/>
                        </a:lnSpc>
                        <a:spcBef>
                          <a:spcPts val="125"/>
                        </a:spcBef>
                        <a:spcAft>
                          <a:spcPts val="125"/>
                        </a:spcAft>
                        <a:buClrTx/>
                        <a:buSzTx/>
                        <a:buFont typeface="Arial" charset="0"/>
                        <a:buNone/>
                        <a:tabLst/>
                      </a:pPr>
                      <a:r>
                        <a:rPr kumimoji="0" lang="en-US" altLang="zh-CN"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    </a:t>
                      </a:r>
                      <a:r>
                        <a:rPr kumimoji="0" lang="zh-CN" altLang="en-US"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在中震下能保障城市抗震救灾安全通行的城市道路，主要用于人员通往固定疏散场所，一般为城市主干路或次干路。</a:t>
                      </a:r>
                      <a:endParaRPr kumimoji="0" lang="zh-CN" altLang="en-US" sz="1400" b="0"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0400">
                <a:tc>
                  <a:txBody>
                    <a:bodyPr/>
                    <a:lstStyle/>
                    <a:p>
                      <a:pPr marL="0" marR="0" lvl="0" indent="0" algn="l" defTabSz="0" rtl="0" eaLnBrk="1" fontAlgn="base" latinLnBrk="0" hangingPunct="1">
                        <a:lnSpc>
                          <a:spcPct val="130000"/>
                        </a:lnSpc>
                        <a:spcBef>
                          <a:spcPts val="125"/>
                        </a:spcBef>
                        <a:spcAft>
                          <a:spcPts val="125"/>
                        </a:spcAft>
                        <a:buClrTx/>
                        <a:buSzTx/>
                        <a:buFont typeface="Arial" charset="0"/>
                        <a:buNone/>
                        <a:tabLst/>
                      </a:pPr>
                      <a:r>
                        <a:rPr kumimoji="0" lang="zh-CN" altLang="en-US" sz="1400" b="1"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有效宽度要求</a:t>
                      </a:r>
                      <a:endParaRPr kumimoji="0" lang="zh-CN" altLang="en-US" sz="1400" b="0"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30000"/>
                        </a:lnSpc>
                        <a:spcBef>
                          <a:spcPts val="125"/>
                        </a:spcBef>
                        <a:spcAft>
                          <a:spcPts val="125"/>
                        </a:spcAft>
                        <a:buClrTx/>
                        <a:buSzTx/>
                        <a:buFont typeface="Arial" charset="0"/>
                        <a:buNone/>
                        <a:tabLst/>
                      </a:pPr>
                      <a:r>
                        <a:rPr kumimoji="0" lang="zh-CN" altLang="en-US"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不小于</a:t>
                      </a:r>
                      <a:r>
                        <a:rPr kumimoji="0" lang="en-US" altLang="zh-CN"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15m</a:t>
                      </a:r>
                      <a:endParaRPr kumimoji="0" lang="zh-CN" altLang="en-US" sz="1400" b="0"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30000"/>
                        </a:lnSpc>
                        <a:spcBef>
                          <a:spcPts val="125"/>
                        </a:spcBef>
                        <a:spcAft>
                          <a:spcPts val="125"/>
                        </a:spcAft>
                        <a:buClrTx/>
                        <a:buSzTx/>
                        <a:buFont typeface="Arial" charset="0"/>
                        <a:buNone/>
                        <a:tabLst/>
                      </a:pPr>
                      <a:r>
                        <a:rPr kumimoji="0" lang="zh-CN" altLang="en-US"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不小于</a:t>
                      </a:r>
                      <a:r>
                        <a:rPr kumimoji="0" lang="en-US" altLang="zh-CN"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7m</a:t>
                      </a:r>
                      <a:endParaRPr kumimoji="0" lang="zh-CN" altLang="en-US" sz="1400" b="0"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30000"/>
                        </a:lnSpc>
                        <a:spcBef>
                          <a:spcPts val="125"/>
                        </a:spcBef>
                        <a:spcAft>
                          <a:spcPts val="125"/>
                        </a:spcAft>
                        <a:buClrTx/>
                        <a:buSzTx/>
                        <a:buFont typeface="Arial" charset="0"/>
                        <a:buNone/>
                        <a:tabLst/>
                      </a:pPr>
                      <a:r>
                        <a:rPr kumimoji="0" lang="zh-CN" altLang="en-US"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不小于</a:t>
                      </a:r>
                      <a:r>
                        <a:rPr kumimoji="0" lang="en-US" altLang="zh-CN" sz="1400" b="0" i="0" u="none" strike="noStrike" cap="none" normalizeH="0" baseline="0" smtClean="0">
                          <a:ln>
                            <a:noFill/>
                          </a:ln>
                          <a:solidFill>
                            <a:srgbClr val="000000"/>
                          </a:solidFill>
                          <a:effectLst/>
                          <a:latin typeface="黑体" pitchFamily="49" charset="-122"/>
                          <a:ea typeface="黑体" pitchFamily="49" charset="-122"/>
                          <a:sym typeface="Times New Roman" pitchFamily="18" charset="0"/>
                        </a:rPr>
                        <a:t>4m</a:t>
                      </a:r>
                      <a:endParaRPr kumimoji="0" lang="zh-CN" altLang="en-US" sz="1400" b="0" i="0" u="none" strike="noStrike" cap="none" normalizeH="0" baseline="0" smtClean="0">
                        <a:ln>
                          <a:noFill/>
                        </a:ln>
                        <a:solidFill>
                          <a:schemeClr val="tx1"/>
                        </a:solidFill>
                        <a:effectLst/>
                        <a:latin typeface="黑体" pitchFamily="49" charset="-122"/>
                        <a:ea typeface="黑体" pitchFamily="49" charset="-122"/>
                        <a:sym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272" name="TextBox 7"/>
          <p:cNvSpPr>
            <a:spLocks noChangeArrowheads="1"/>
          </p:cNvSpPr>
          <p:nvPr/>
        </p:nvSpPr>
        <p:spPr bwMode="auto">
          <a:xfrm>
            <a:off x="4983163" y="1341438"/>
            <a:ext cx="3725862" cy="581025"/>
          </a:xfrm>
          <a:prstGeom prst="rect">
            <a:avLst/>
          </a:prstGeom>
          <a:noFill/>
          <a:ln w="9525">
            <a:noFill/>
            <a:miter lim="800000"/>
            <a:headEnd/>
            <a:tailEnd/>
          </a:ln>
        </p:spPr>
        <p:txBody>
          <a:bodyPr wrap="none">
            <a:spAutoFit/>
          </a:bodyPr>
          <a:lstStyle/>
          <a:p>
            <a:pPr algn="ctr"/>
            <a:r>
              <a:rPr lang="en-US" altLang="zh-CN" b="1">
                <a:latin typeface="Arial" charset="0"/>
                <a:sym typeface="Segoe UI"/>
              </a:rPr>
              <a:t>Level division of our country's relief </a:t>
            </a:r>
          </a:p>
          <a:p>
            <a:pPr algn="ctr"/>
            <a:r>
              <a:rPr lang="en-US" altLang="zh-CN" b="1">
                <a:latin typeface="Arial" charset="0"/>
                <a:sym typeface="Segoe UI"/>
              </a:rPr>
              <a:t>evacuation passageway</a:t>
            </a:r>
            <a:r>
              <a:rPr lang="en-US" altLang="zh-CN">
                <a:latin typeface="Arial" charset="0"/>
                <a:sym typeface="Segoe UI"/>
              </a:rPr>
              <a:t> </a:t>
            </a:r>
            <a:endParaRPr lang="zh-CN" altLang="en-US">
              <a:latin typeface="Arial" charset="0"/>
              <a:sym typeface="Segoe UI"/>
            </a:endParaRPr>
          </a:p>
        </p:txBody>
      </p:sp>
      <p:sp>
        <p:nvSpPr>
          <p:cNvPr id="53273" name="Rectangle 3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53274" name="TextBox 9"/>
          <p:cNvSpPr>
            <a:spLocks noChangeArrowheads="1"/>
          </p:cNvSpPr>
          <p:nvPr/>
        </p:nvSpPr>
        <p:spPr bwMode="auto">
          <a:xfrm>
            <a:off x="539750" y="6491288"/>
            <a:ext cx="3243263" cy="366712"/>
          </a:xfrm>
          <a:prstGeom prst="rect">
            <a:avLst/>
          </a:prstGeom>
          <a:noFill/>
          <a:ln w="9525">
            <a:noFill/>
            <a:miter lim="800000"/>
            <a:headEnd/>
            <a:tailEnd/>
          </a:ln>
        </p:spPr>
        <p:txBody>
          <a:bodyPr wrap="none">
            <a:spAutoFit/>
          </a:bodyPr>
          <a:lstStyle/>
          <a:p>
            <a:r>
              <a:rPr lang="en-US" altLang="zh-CN" b="1">
                <a:latin typeface="Arial" charset="0"/>
                <a:sym typeface="Segoe UI"/>
              </a:rPr>
              <a:t>System of point, line and plane</a:t>
            </a:r>
            <a:r>
              <a:rPr lang="en-US" altLang="zh-CN" sz="1800">
                <a:latin typeface="Arial" charset="0"/>
                <a:sym typeface="Segoe UI"/>
              </a:rPr>
              <a:t> </a:t>
            </a:r>
            <a:endParaRPr lang="zh-CN" altLang="en-US" sz="1800">
              <a:latin typeface="Arial" charset="0"/>
              <a:sym typeface="Segoe UI"/>
            </a:endParaRPr>
          </a:p>
        </p:txBody>
      </p:sp>
      <p:pic>
        <p:nvPicPr>
          <p:cNvPr id="53275" name="Picture 39" descr="C:\Users\Administrator\Desktop\无标题.png"/>
          <p:cNvPicPr>
            <a:picLocks noChangeAspect="1" noChangeArrowheads="1"/>
          </p:cNvPicPr>
          <p:nvPr/>
        </p:nvPicPr>
        <p:blipFill>
          <a:blip r:embed="rId2"/>
          <a:srcRect r="14629" b="14539"/>
          <a:stretch>
            <a:fillRect/>
          </a:stretch>
        </p:blipFill>
        <p:spPr bwMode="auto">
          <a:xfrm>
            <a:off x="684213" y="4348163"/>
            <a:ext cx="2879725" cy="2201862"/>
          </a:xfrm>
          <a:prstGeom prst="rect">
            <a:avLst/>
          </a:prstGeom>
          <a:noFill/>
          <a:ln w="9525">
            <a:noFill/>
            <a:miter lim="800000"/>
            <a:headEnd/>
            <a:tailEnd/>
          </a:ln>
        </p:spPr>
      </p:pic>
      <p:sp>
        <p:nvSpPr>
          <p:cNvPr id="53276" name="Rectangle 4"/>
          <p:cNvSpPr>
            <a:spLocks noChangeArrowheads="1"/>
          </p:cNvSpPr>
          <p:nvPr/>
        </p:nvSpPr>
        <p:spPr bwMode="auto">
          <a:xfrm>
            <a:off x="1588" y="0"/>
            <a:ext cx="9142412" cy="1079500"/>
          </a:xfrm>
          <a:prstGeom prst="rect">
            <a:avLst/>
          </a:prstGeom>
          <a:solidFill>
            <a:srgbClr val="0000FF"/>
          </a:solidFill>
          <a:ln w="9525" algn="ctr">
            <a:noFill/>
            <a:miter lim="800000"/>
            <a:headEnd/>
            <a:tailEnd/>
          </a:ln>
        </p:spPr>
        <p:txBody>
          <a:bodyPr anchor="ctr"/>
          <a:lstStyle/>
          <a:p>
            <a:pPr marL="571500" indent="-571500" algn="ctr" eaLnBrk="0" hangingPunct="0">
              <a:buFont typeface="Arial" charset="0"/>
              <a:buNone/>
            </a:pPr>
            <a:r>
              <a:rPr lang="zh-CN" altLang="en-US" sz="2800" b="1">
                <a:solidFill>
                  <a:srgbClr val="FFFF00"/>
                </a:solidFill>
                <a:ea typeface="黑体" pitchFamily="2" charset="-122"/>
                <a:sym typeface="Times New Roman" pitchFamily="18" charset="0"/>
              </a:rPr>
              <a:t>（</a:t>
            </a:r>
            <a:r>
              <a:rPr lang="en-US" altLang="zh-CN" sz="2800" b="1">
                <a:solidFill>
                  <a:srgbClr val="FFFF00"/>
                </a:solidFill>
                <a:ea typeface="黑体" pitchFamily="2" charset="-122"/>
                <a:sym typeface="Times New Roman" pitchFamily="18" charset="0"/>
              </a:rPr>
              <a:t>1</a:t>
            </a:r>
            <a:r>
              <a:rPr lang="zh-CN" altLang="en-US" sz="2800" b="1">
                <a:solidFill>
                  <a:srgbClr val="FFFF00"/>
                </a:solidFill>
                <a:ea typeface="黑体" pitchFamily="2" charset="-122"/>
                <a:sym typeface="Times New Roman" pitchFamily="18" charset="0"/>
              </a:rPr>
              <a:t>）防灾社区评价范围界定</a:t>
            </a:r>
          </a:p>
          <a:p>
            <a:pPr marL="571500" indent="-571500" algn="ctr" eaLnBrk="0" hangingPunct="0">
              <a:buFont typeface="Arial" charset="0"/>
              <a:buNone/>
            </a:pPr>
            <a:r>
              <a:rPr lang="en-US" altLang="zh-CN" sz="2800" b="1">
                <a:solidFill>
                  <a:srgbClr val="FFFF00"/>
                </a:solidFill>
                <a:ea typeface="黑体" pitchFamily="2" charset="-122"/>
                <a:sym typeface="Times New Roman" pitchFamily="18" charset="0"/>
              </a:rPr>
              <a:t>Evaluation Scope of Disaster Prevention Community</a:t>
            </a:r>
            <a:endParaRPr lang="zh-CN" altLang="en-US" sz="2800" b="1">
              <a:solidFill>
                <a:srgbClr val="FFFF00"/>
              </a:solidFill>
              <a:ea typeface="黑体" pitchFamily="2" charset="-122"/>
              <a:sym typeface="Times New Roman" pitchFamily="18" charset="0"/>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2</a:t>
            </a:r>
            <a:r>
              <a:rPr lang="zh-CN" altLang="en-US" sz="3200" b="1">
                <a:solidFill>
                  <a:srgbClr val="FFFF00"/>
                </a:solidFill>
                <a:ea typeface="黑体" pitchFamily="2" charset="-122"/>
                <a:sym typeface="Times New Roman" pitchFamily="18" charset="0"/>
              </a:rPr>
              <a:t>） 社区调查</a:t>
            </a:r>
          </a:p>
          <a:p>
            <a:pPr marL="571500" indent="-571500" algn="ctr" eaLnBrk="0" hangingPunct="0">
              <a:buFont typeface="Arial" charset="0"/>
              <a:buNone/>
            </a:pPr>
            <a:r>
              <a:rPr lang="zh-CN" altLang="en-US" sz="2800" b="1">
                <a:solidFill>
                  <a:srgbClr val="FFFF00"/>
                </a:solidFill>
                <a:ea typeface="黑体" pitchFamily="2" charset="-122"/>
                <a:sym typeface="Times New Roman" pitchFamily="18" charset="0"/>
              </a:rPr>
              <a:t>Field </a:t>
            </a:r>
            <a:r>
              <a:rPr lang="en-US" altLang="zh-CN" sz="2800" b="1">
                <a:solidFill>
                  <a:srgbClr val="FFFF00"/>
                </a:solidFill>
                <a:ea typeface="黑体" pitchFamily="2" charset="-122"/>
                <a:sym typeface="Times New Roman" pitchFamily="18" charset="0"/>
              </a:rPr>
              <a:t>Survey of Disaster Prevention for Communities</a:t>
            </a:r>
          </a:p>
        </p:txBody>
      </p:sp>
      <p:sp>
        <p:nvSpPr>
          <p:cNvPr id="5427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54275" name="Rectangle 5"/>
          <p:cNvSpPr>
            <a:spLocks noChangeArrowheads="1"/>
          </p:cNvSpPr>
          <p:nvPr/>
        </p:nvSpPr>
        <p:spPr bwMode="auto">
          <a:xfrm>
            <a:off x="252413" y="1266825"/>
            <a:ext cx="8710612" cy="2314575"/>
          </a:xfrm>
          <a:prstGeom prst="rect">
            <a:avLst/>
          </a:prstGeom>
          <a:noFill/>
          <a:ln w="9525">
            <a:noFill/>
            <a:miter lim="800000"/>
            <a:headEnd/>
            <a:tailEnd/>
          </a:ln>
        </p:spPr>
        <p:txBody>
          <a:bodyPr anchor="ctr">
            <a:spAutoFit/>
          </a:bodyPr>
          <a:lstStyle/>
          <a:p>
            <a:pPr algn="just" eaLnBrk="0" hangingPunct="0">
              <a:lnSpc>
                <a:spcPct val="130000"/>
              </a:lnSpc>
              <a:buFont typeface="Arial" charset="0"/>
              <a:buNone/>
            </a:pPr>
            <a:r>
              <a:rPr lang="zh-CN" altLang="en-US">
                <a:ea typeface="黑体" pitchFamily="2" charset="-122"/>
              </a:rPr>
              <a:t>      </a:t>
            </a:r>
            <a:r>
              <a:rPr lang="zh-CN" altLang="en-US" b="1">
                <a:ea typeface="黑体" pitchFamily="2" charset="-122"/>
              </a:rPr>
              <a:t>Field survey is the the basic means to know the ability of disaster prevention and fire prevention of community, based on field investigation and analysis of five different communities from community basic characteristics, such as community population, population density, evacuation density, building net density, plot ratio, greening rate, outdoor waterproof area ratio, community facilities, drainage facilities, gas facilities, power facilities, site conditions, major hazards around, distance from major hazards resource, building vulnerability, risk of fire spread, completeness of fire fighting equipment</a:t>
            </a:r>
            <a:r>
              <a:rPr lang="zh-CN" altLang="en-US">
                <a:ea typeface="黑体" pitchFamily="2" charset="-122"/>
              </a:rPr>
              <a:t>.. </a:t>
            </a:r>
          </a:p>
        </p:txBody>
      </p:sp>
      <p:pic>
        <p:nvPicPr>
          <p:cNvPr id="54276" name="图片 10" descr="P1000369.JPG"/>
          <p:cNvPicPr>
            <a:picLocks noChangeAspect="1" noChangeArrowheads="1"/>
          </p:cNvPicPr>
          <p:nvPr/>
        </p:nvPicPr>
        <p:blipFill>
          <a:blip r:embed="rId2"/>
          <a:srcRect/>
          <a:stretch>
            <a:fillRect/>
          </a:stretch>
        </p:blipFill>
        <p:spPr bwMode="auto">
          <a:xfrm>
            <a:off x="0" y="3644900"/>
            <a:ext cx="2195513" cy="1584325"/>
          </a:xfrm>
          <a:prstGeom prst="rect">
            <a:avLst/>
          </a:prstGeom>
          <a:noFill/>
          <a:ln w="9525">
            <a:noFill/>
            <a:miter lim="800000"/>
            <a:headEnd/>
            <a:tailEnd/>
          </a:ln>
        </p:spPr>
      </p:pic>
      <p:pic>
        <p:nvPicPr>
          <p:cNvPr id="54277" name="图片 8" descr="C:\Users\Administrator\Desktop\社区工作\1-二里庄\照片\IMG_20130901_134757.jpg"/>
          <p:cNvPicPr>
            <a:picLocks noChangeAspect="1" noChangeArrowheads="1"/>
          </p:cNvPicPr>
          <p:nvPr/>
        </p:nvPicPr>
        <p:blipFill>
          <a:blip r:embed="rId3"/>
          <a:srcRect/>
          <a:stretch>
            <a:fillRect/>
          </a:stretch>
        </p:blipFill>
        <p:spPr bwMode="auto">
          <a:xfrm>
            <a:off x="2268538" y="3644900"/>
            <a:ext cx="2303462" cy="1584325"/>
          </a:xfrm>
          <a:prstGeom prst="rect">
            <a:avLst/>
          </a:prstGeom>
          <a:noFill/>
          <a:ln w="9525">
            <a:noFill/>
            <a:miter lim="800000"/>
            <a:headEnd/>
            <a:tailEnd/>
          </a:ln>
        </p:spPr>
      </p:pic>
      <p:pic>
        <p:nvPicPr>
          <p:cNvPr id="54278" name="图片 19"/>
          <p:cNvPicPr>
            <a:picLocks noChangeAspect="1" noChangeArrowheads="1"/>
          </p:cNvPicPr>
          <p:nvPr/>
        </p:nvPicPr>
        <p:blipFill>
          <a:blip r:embed="rId4"/>
          <a:srcRect/>
          <a:stretch>
            <a:fillRect/>
          </a:stretch>
        </p:blipFill>
        <p:spPr bwMode="auto">
          <a:xfrm>
            <a:off x="4643438" y="3644900"/>
            <a:ext cx="2305050" cy="1574800"/>
          </a:xfrm>
          <a:prstGeom prst="rect">
            <a:avLst/>
          </a:prstGeom>
          <a:noFill/>
          <a:ln w="9525">
            <a:noFill/>
            <a:miter lim="800000"/>
            <a:headEnd/>
            <a:tailEnd/>
          </a:ln>
        </p:spPr>
      </p:pic>
      <p:pic>
        <p:nvPicPr>
          <p:cNvPr id="54279" name="图片 21" descr="C:\Users\Administrator\Desktop\社区工作\1-二里庄\排水设施.JPG"/>
          <p:cNvPicPr>
            <a:picLocks noChangeAspect="1" noChangeArrowheads="1"/>
          </p:cNvPicPr>
          <p:nvPr/>
        </p:nvPicPr>
        <p:blipFill>
          <a:blip r:embed="rId5"/>
          <a:srcRect/>
          <a:stretch>
            <a:fillRect/>
          </a:stretch>
        </p:blipFill>
        <p:spPr bwMode="auto">
          <a:xfrm>
            <a:off x="7019925" y="3644900"/>
            <a:ext cx="2124075" cy="1584325"/>
          </a:xfrm>
          <a:prstGeom prst="rect">
            <a:avLst/>
          </a:prstGeom>
          <a:noFill/>
          <a:ln w="9525">
            <a:noFill/>
            <a:miter lim="800000"/>
            <a:headEnd/>
            <a:tailEnd/>
          </a:ln>
        </p:spPr>
      </p:pic>
      <p:pic>
        <p:nvPicPr>
          <p:cNvPr id="54280" name="图片 13"/>
          <p:cNvPicPr>
            <a:picLocks noChangeAspect="1" noChangeArrowheads="1"/>
          </p:cNvPicPr>
          <p:nvPr/>
        </p:nvPicPr>
        <p:blipFill>
          <a:blip r:embed="rId6"/>
          <a:srcRect/>
          <a:stretch>
            <a:fillRect/>
          </a:stretch>
        </p:blipFill>
        <p:spPr bwMode="auto">
          <a:xfrm>
            <a:off x="0" y="5340350"/>
            <a:ext cx="2195513" cy="1517650"/>
          </a:xfrm>
          <a:prstGeom prst="rect">
            <a:avLst/>
          </a:prstGeom>
          <a:noFill/>
          <a:ln w="9525">
            <a:noFill/>
            <a:miter lim="800000"/>
            <a:headEnd/>
            <a:tailEnd/>
          </a:ln>
        </p:spPr>
      </p:pic>
      <p:pic>
        <p:nvPicPr>
          <p:cNvPr id="54281" name="图片 17" descr="P1000300.JPG"/>
          <p:cNvPicPr>
            <a:picLocks noChangeAspect="1" noChangeArrowheads="1"/>
          </p:cNvPicPr>
          <p:nvPr/>
        </p:nvPicPr>
        <p:blipFill>
          <a:blip r:embed="rId7"/>
          <a:srcRect/>
          <a:stretch>
            <a:fillRect/>
          </a:stretch>
        </p:blipFill>
        <p:spPr bwMode="auto">
          <a:xfrm>
            <a:off x="2268538" y="5319713"/>
            <a:ext cx="2303462" cy="1538287"/>
          </a:xfrm>
          <a:prstGeom prst="rect">
            <a:avLst/>
          </a:prstGeom>
          <a:noFill/>
          <a:ln w="9525">
            <a:noFill/>
            <a:miter lim="800000"/>
            <a:headEnd/>
            <a:tailEnd/>
          </a:ln>
        </p:spPr>
      </p:pic>
      <p:pic>
        <p:nvPicPr>
          <p:cNvPr id="54282" name="图片 17"/>
          <p:cNvPicPr>
            <a:picLocks noChangeAspect="1" noChangeArrowheads="1"/>
          </p:cNvPicPr>
          <p:nvPr/>
        </p:nvPicPr>
        <p:blipFill>
          <a:blip r:embed="rId8"/>
          <a:srcRect/>
          <a:stretch>
            <a:fillRect/>
          </a:stretch>
        </p:blipFill>
        <p:spPr bwMode="auto">
          <a:xfrm>
            <a:off x="4643438" y="5308600"/>
            <a:ext cx="2305050" cy="1549400"/>
          </a:xfrm>
          <a:prstGeom prst="rect">
            <a:avLst/>
          </a:prstGeom>
          <a:noFill/>
          <a:ln w="9525">
            <a:noFill/>
            <a:miter lim="800000"/>
            <a:headEnd/>
            <a:tailEnd/>
          </a:ln>
        </p:spPr>
      </p:pic>
      <p:pic>
        <p:nvPicPr>
          <p:cNvPr id="54283" name="图片 14" descr="IMG_0287"/>
          <p:cNvPicPr>
            <a:picLocks noChangeAspect="1" noChangeArrowheads="1"/>
          </p:cNvPicPr>
          <p:nvPr/>
        </p:nvPicPr>
        <p:blipFill>
          <a:blip r:embed="rId9"/>
          <a:srcRect/>
          <a:stretch>
            <a:fillRect/>
          </a:stretch>
        </p:blipFill>
        <p:spPr bwMode="auto">
          <a:xfrm>
            <a:off x="7019925" y="5300663"/>
            <a:ext cx="2124075" cy="15573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2</a:t>
            </a:r>
            <a:r>
              <a:rPr lang="zh-CN" altLang="en-US" sz="3200" b="1">
                <a:solidFill>
                  <a:srgbClr val="FFFF00"/>
                </a:solidFill>
                <a:ea typeface="黑体" pitchFamily="2" charset="-122"/>
                <a:sym typeface="Times New Roman" pitchFamily="18" charset="0"/>
              </a:rPr>
              <a:t>）社区调查： 出入口与疏散道路</a:t>
            </a:r>
          </a:p>
          <a:p>
            <a:pPr marL="571500" indent="-571500" algn="ctr" eaLnBrk="0" hangingPunct="0">
              <a:buFont typeface="Arial" charset="0"/>
              <a:buNone/>
            </a:pPr>
            <a:r>
              <a:rPr lang="en-US" altLang="zh-CN" sz="3200" b="1">
                <a:solidFill>
                  <a:srgbClr val="FFFF00"/>
                </a:solidFill>
                <a:ea typeface="黑体" pitchFamily="2" charset="-122"/>
                <a:sym typeface="Times New Roman" pitchFamily="18" charset="0"/>
              </a:rPr>
              <a:t>Exit and Emergency Roads</a:t>
            </a:r>
          </a:p>
        </p:txBody>
      </p:sp>
      <p:sp>
        <p:nvSpPr>
          <p:cNvPr id="55298" name="TextBox 9"/>
          <p:cNvSpPr>
            <a:spLocks noChangeArrowheads="1"/>
          </p:cNvSpPr>
          <p:nvPr/>
        </p:nvSpPr>
        <p:spPr bwMode="auto">
          <a:xfrm>
            <a:off x="4427538" y="5157788"/>
            <a:ext cx="1223962" cy="1309687"/>
          </a:xfrm>
          <a:prstGeom prst="rect">
            <a:avLst/>
          </a:prstGeom>
          <a:noFill/>
          <a:ln w="9525">
            <a:noFill/>
            <a:miter lim="800000"/>
            <a:headEnd/>
            <a:tailEnd/>
          </a:ln>
        </p:spPr>
        <p:txBody>
          <a:bodyPr>
            <a:spAutoFit/>
          </a:bodyPr>
          <a:lstStyle/>
          <a:p>
            <a:pPr algn="ctr" eaLnBrk="0" hangingPunct="0">
              <a:buFont typeface="Arial" charset="0"/>
              <a:buNone/>
            </a:pPr>
            <a:r>
              <a:rPr lang="zh-CN" altLang="en-US">
                <a:solidFill>
                  <a:srgbClr val="000000"/>
                </a:solidFill>
                <a:ea typeface="黑体" pitchFamily="2" charset="-122"/>
                <a:sym typeface="Segoe UI"/>
              </a:rPr>
              <a:t>Internal roads with electric box and parked cars</a:t>
            </a:r>
          </a:p>
        </p:txBody>
      </p:sp>
      <p:sp>
        <p:nvSpPr>
          <p:cNvPr id="55299"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55300" name="Rectangle 5"/>
          <p:cNvSpPr>
            <a:spLocks noChangeArrowheads="1"/>
          </p:cNvSpPr>
          <p:nvPr/>
        </p:nvSpPr>
        <p:spPr bwMode="auto">
          <a:xfrm>
            <a:off x="180975" y="1174750"/>
            <a:ext cx="8712200" cy="1066800"/>
          </a:xfrm>
          <a:prstGeom prst="rect">
            <a:avLst/>
          </a:prstGeom>
          <a:noFill/>
          <a:ln w="9525">
            <a:noFill/>
            <a:miter lim="800000"/>
            <a:headEnd/>
            <a:tailEnd/>
          </a:ln>
        </p:spPr>
        <p:txBody>
          <a:bodyPr anchor="ctr">
            <a:spAutoFit/>
          </a:bodyPr>
          <a:lstStyle/>
          <a:p>
            <a:pPr algn="just" eaLnBrk="0" hangingPunct="0">
              <a:buFont typeface="Arial" charset="0"/>
              <a:buNone/>
            </a:pPr>
            <a:r>
              <a:rPr lang="en-US" altLang="zh-CN">
                <a:solidFill>
                  <a:srgbClr val="000000"/>
                </a:solidFill>
                <a:ea typeface="黑体" pitchFamily="2" charset="-122"/>
                <a:sym typeface="Times New Roman" pitchFamily="18" charset="0"/>
              </a:rPr>
              <a:t>There are more entrances and exits in the old community, 16 inward and outward in Huguosi community , however only 7 motorways of which, the entrance of motorways are all open, the community roads appear very crowded once the motor vehicle entering into the community, most roads are one-way streets, vehicle collision avoidance is difficult.</a:t>
            </a:r>
          </a:p>
        </p:txBody>
      </p:sp>
      <p:sp>
        <p:nvSpPr>
          <p:cNvPr id="55301" name="TextBox 13"/>
          <p:cNvSpPr>
            <a:spLocks noChangeArrowheads="1"/>
          </p:cNvSpPr>
          <p:nvPr/>
        </p:nvSpPr>
        <p:spPr bwMode="auto">
          <a:xfrm>
            <a:off x="179388" y="5084763"/>
            <a:ext cx="1081087" cy="1066800"/>
          </a:xfrm>
          <a:prstGeom prst="rect">
            <a:avLst/>
          </a:prstGeom>
          <a:noFill/>
          <a:ln w="9525">
            <a:noFill/>
            <a:miter lim="800000"/>
            <a:headEnd/>
            <a:tailEnd/>
          </a:ln>
        </p:spPr>
        <p:txBody>
          <a:bodyPr>
            <a:spAutoFit/>
          </a:bodyPr>
          <a:lstStyle/>
          <a:p>
            <a:pPr algn="ctr" eaLnBrk="0" hangingPunct="0">
              <a:buFont typeface="Arial" charset="0"/>
              <a:buNone/>
            </a:pPr>
            <a:r>
              <a:rPr lang="zh-CN" altLang="en-US">
                <a:solidFill>
                  <a:srgbClr val="000000"/>
                </a:solidFill>
                <a:ea typeface="黑体" pitchFamily="2" charset="-122"/>
                <a:sym typeface="Segoe UI"/>
              </a:rPr>
              <a:t>Narrow alleyway(width=2.7m)</a:t>
            </a:r>
          </a:p>
        </p:txBody>
      </p:sp>
      <p:pic>
        <p:nvPicPr>
          <p:cNvPr id="55302" name="图片 10" descr="P1000369.JPG"/>
          <p:cNvPicPr>
            <a:picLocks noChangeAspect="1" noChangeArrowheads="1"/>
          </p:cNvPicPr>
          <p:nvPr/>
        </p:nvPicPr>
        <p:blipFill>
          <a:blip r:embed="rId2"/>
          <a:srcRect/>
          <a:stretch>
            <a:fillRect/>
          </a:stretch>
        </p:blipFill>
        <p:spPr bwMode="auto">
          <a:xfrm>
            <a:off x="1260475" y="4684713"/>
            <a:ext cx="3167063" cy="2173287"/>
          </a:xfrm>
          <a:prstGeom prst="rect">
            <a:avLst/>
          </a:prstGeom>
          <a:noFill/>
          <a:ln w="9525">
            <a:noFill/>
            <a:miter lim="800000"/>
            <a:headEnd/>
            <a:tailEnd/>
          </a:ln>
        </p:spPr>
      </p:pic>
      <p:pic>
        <p:nvPicPr>
          <p:cNvPr id="55303" name="图片 12" descr="P1000388.JPG"/>
          <p:cNvPicPr>
            <a:picLocks noChangeAspect="1" noChangeArrowheads="1"/>
          </p:cNvPicPr>
          <p:nvPr/>
        </p:nvPicPr>
        <p:blipFill>
          <a:blip r:embed="rId3"/>
          <a:srcRect/>
          <a:stretch>
            <a:fillRect/>
          </a:stretch>
        </p:blipFill>
        <p:spPr bwMode="auto">
          <a:xfrm>
            <a:off x="5759450" y="4625975"/>
            <a:ext cx="3384550" cy="2232025"/>
          </a:xfrm>
          <a:prstGeom prst="rect">
            <a:avLst/>
          </a:prstGeom>
          <a:noFill/>
          <a:ln w="9525">
            <a:noFill/>
            <a:miter lim="800000"/>
            <a:headEnd/>
            <a:tailEnd/>
          </a:ln>
        </p:spPr>
      </p:pic>
      <p:pic>
        <p:nvPicPr>
          <p:cNvPr id="55304" name="图片 9" descr="C:\Users\Administrator\Desktop\社区工作\9.21调查\新街口\IMG_20130920_151535.jpg"/>
          <p:cNvPicPr>
            <a:picLocks noChangeAspect="1" noChangeArrowheads="1"/>
          </p:cNvPicPr>
          <p:nvPr/>
        </p:nvPicPr>
        <p:blipFill>
          <a:blip r:embed="rId4"/>
          <a:srcRect/>
          <a:stretch>
            <a:fillRect/>
          </a:stretch>
        </p:blipFill>
        <p:spPr bwMode="auto">
          <a:xfrm>
            <a:off x="1260475" y="2349500"/>
            <a:ext cx="3167063" cy="2109788"/>
          </a:xfrm>
          <a:prstGeom prst="rect">
            <a:avLst/>
          </a:prstGeom>
          <a:noFill/>
          <a:ln w="9525">
            <a:noFill/>
            <a:miter lim="800000"/>
            <a:headEnd/>
            <a:tailEnd/>
          </a:ln>
        </p:spPr>
      </p:pic>
      <p:pic>
        <p:nvPicPr>
          <p:cNvPr id="55305" name="图片 10" descr="C:\Users\Administrator\Desktop\社区工作\4-新街口社区\主要道路-正觉胡同.JPG"/>
          <p:cNvPicPr>
            <a:picLocks noChangeAspect="1" noChangeArrowheads="1"/>
          </p:cNvPicPr>
          <p:nvPr/>
        </p:nvPicPr>
        <p:blipFill>
          <a:blip r:embed="rId5"/>
          <a:srcRect/>
          <a:stretch>
            <a:fillRect/>
          </a:stretch>
        </p:blipFill>
        <p:spPr bwMode="auto">
          <a:xfrm>
            <a:off x="5759450" y="2205038"/>
            <a:ext cx="3384550" cy="2160587"/>
          </a:xfrm>
          <a:prstGeom prst="rect">
            <a:avLst/>
          </a:prstGeom>
          <a:noFill/>
          <a:ln w="9525">
            <a:noFill/>
            <a:miter lim="800000"/>
            <a:headEnd/>
            <a:tailEnd/>
          </a:ln>
        </p:spPr>
      </p:pic>
      <p:sp>
        <p:nvSpPr>
          <p:cNvPr id="55306" name="TextBox 13"/>
          <p:cNvSpPr>
            <a:spLocks noChangeArrowheads="1"/>
          </p:cNvSpPr>
          <p:nvPr/>
        </p:nvSpPr>
        <p:spPr bwMode="auto">
          <a:xfrm>
            <a:off x="252413" y="3213100"/>
            <a:ext cx="935037" cy="579438"/>
          </a:xfrm>
          <a:prstGeom prst="rect">
            <a:avLst/>
          </a:prstGeom>
          <a:noFill/>
          <a:ln w="9525">
            <a:noFill/>
            <a:miter lim="800000"/>
            <a:headEnd/>
            <a:tailEnd/>
          </a:ln>
        </p:spPr>
        <p:txBody>
          <a:bodyPr>
            <a:spAutoFit/>
          </a:bodyPr>
          <a:lstStyle/>
          <a:p>
            <a:pPr algn="ctr" eaLnBrk="0" hangingPunct="0">
              <a:buFont typeface="Arial" charset="0"/>
              <a:buNone/>
            </a:pPr>
            <a:r>
              <a:rPr lang="zh-CN" altLang="en-US">
                <a:solidFill>
                  <a:srgbClr val="000000"/>
                </a:solidFill>
                <a:ea typeface="黑体" pitchFamily="2" charset="-122"/>
                <a:sym typeface="Segoe UI"/>
              </a:rPr>
              <a:t>Inlet and outlet</a:t>
            </a:r>
          </a:p>
        </p:txBody>
      </p:sp>
      <p:sp>
        <p:nvSpPr>
          <p:cNvPr id="55307" name="TextBox 13"/>
          <p:cNvSpPr>
            <a:spLocks noChangeArrowheads="1"/>
          </p:cNvSpPr>
          <p:nvPr/>
        </p:nvSpPr>
        <p:spPr bwMode="auto">
          <a:xfrm>
            <a:off x="4500563" y="2852738"/>
            <a:ext cx="1150937" cy="823912"/>
          </a:xfrm>
          <a:prstGeom prst="rect">
            <a:avLst/>
          </a:prstGeom>
          <a:noFill/>
          <a:ln w="9525">
            <a:noFill/>
            <a:miter lim="800000"/>
            <a:headEnd/>
            <a:tailEnd/>
          </a:ln>
        </p:spPr>
        <p:txBody>
          <a:bodyPr>
            <a:spAutoFit/>
          </a:bodyPr>
          <a:lstStyle/>
          <a:p>
            <a:pPr algn="ctr" eaLnBrk="0" hangingPunct="0">
              <a:buFont typeface="Arial" charset="0"/>
              <a:buNone/>
            </a:pPr>
            <a:r>
              <a:rPr lang="zh-CN" altLang="en-US">
                <a:solidFill>
                  <a:srgbClr val="000000"/>
                </a:solidFill>
                <a:ea typeface="黑体" pitchFamily="2" charset="-122"/>
                <a:sym typeface="Segoe UI"/>
              </a:rPr>
              <a:t>Internal road conditions</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2</a:t>
            </a:r>
            <a:r>
              <a:rPr lang="zh-CN" altLang="en-US" sz="3200" b="1">
                <a:solidFill>
                  <a:srgbClr val="FFFF00"/>
                </a:solidFill>
                <a:ea typeface="黑体" pitchFamily="2" charset="-122"/>
                <a:sym typeface="Times New Roman" pitchFamily="18" charset="0"/>
              </a:rPr>
              <a:t>）社区调查：电力与排水</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Power </a:t>
            </a:r>
            <a:r>
              <a:rPr lang="en-US" altLang="zh-CN" sz="3200" b="1">
                <a:solidFill>
                  <a:srgbClr val="FFFF00"/>
                </a:solidFill>
                <a:ea typeface="黑体" pitchFamily="2" charset="-122"/>
                <a:sym typeface="Times New Roman" pitchFamily="18" charset="0"/>
              </a:rPr>
              <a:t>Facilities and Drainage </a:t>
            </a:r>
          </a:p>
        </p:txBody>
      </p:sp>
      <p:sp>
        <p:nvSpPr>
          <p:cNvPr id="5632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56323" name="TextBox 13"/>
          <p:cNvSpPr>
            <a:spLocks noChangeArrowheads="1"/>
          </p:cNvSpPr>
          <p:nvPr/>
        </p:nvSpPr>
        <p:spPr bwMode="auto">
          <a:xfrm>
            <a:off x="4859338" y="3573463"/>
            <a:ext cx="3887787" cy="334962"/>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Power facilities within the community</a:t>
            </a:r>
          </a:p>
        </p:txBody>
      </p:sp>
      <p:sp>
        <p:nvSpPr>
          <p:cNvPr id="56324" name="TextBox 18"/>
          <p:cNvSpPr>
            <a:spLocks noChangeArrowheads="1"/>
          </p:cNvSpPr>
          <p:nvPr/>
        </p:nvSpPr>
        <p:spPr bwMode="auto">
          <a:xfrm>
            <a:off x="252413" y="3573463"/>
            <a:ext cx="4030662" cy="334962"/>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Power facilities within the community</a:t>
            </a:r>
          </a:p>
        </p:txBody>
      </p:sp>
      <p:pic>
        <p:nvPicPr>
          <p:cNvPr id="56325" name="图片 13" descr="C:\Users\Administrator\Desktop\社区工作\9.21调查\新街口\IMG_20130921_131214.jpg"/>
          <p:cNvPicPr>
            <a:picLocks noChangeAspect="1" noChangeArrowheads="1"/>
          </p:cNvPicPr>
          <p:nvPr/>
        </p:nvPicPr>
        <p:blipFill>
          <a:blip r:embed="rId2"/>
          <a:srcRect/>
          <a:stretch>
            <a:fillRect/>
          </a:stretch>
        </p:blipFill>
        <p:spPr bwMode="auto">
          <a:xfrm>
            <a:off x="5076825" y="1268413"/>
            <a:ext cx="3743325" cy="2303462"/>
          </a:xfrm>
          <a:prstGeom prst="rect">
            <a:avLst/>
          </a:prstGeom>
          <a:noFill/>
          <a:ln w="9525">
            <a:noFill/>
            <a:miter lim="800000"/>
            <a:headEnd/>
            <a:tailEnd/>
          </a:ln>
        </p:spPr>
      </p:pic>
      <p:pic>
        <p:nvPicPr>
          <p:cNvPr id="56326" name="图片 14" descr="C:\Users\Administrator\Desktop\社区工作\9.21调查\新街口\IMG_20130921_132043.jpg"/>
          <p:cNvPicPr>
            <a:picLocks noChangeAspect="1" noChangeArrowheads="1"/>
          </p:cNvPicPr>
          <p:nvPr/>
        </p:nvPicPr>
        <p:blipFill>
          <a:blip r:embed="rId3"/>
          <a:srcRect/>
          <a:stretch>
            <a:fillRect/>
          </a:stretch>
        </p:blipFill>
        <p:spPr bwMode="auto">
          <a:xfrm>
            <a:off x="4859338" y="4005263"/>
            <a:ext cx="3457575" cy="2447925"/>
          </a:xfrm>
          <a:prstGeom prst="rect">
            <a:avLst/>
          </a:prstGeom>
          <a:noFill/>
          <a:ln w="9525">
            <a:noFill/>
            <a:miter lim="800000"/>
            <a:headEnd/>
            <a:tailEnd/>
          </a:ln>
        </p:spPr>
      </p:pic>
      <p:pic>
        <p:nvPicPr>
          <p:cNvPr id="56327" name="Picture 2" descr="C:\Users\Administrator\Desktop\社区工作\9.21调查\新街口\IMG_20130921_131848.jpg"/>
          <p:cNvPicPr>
            <a:picLocks noChangeAspect="1" noChangeArrowheads="1"/>
          </p:cNvPicPr>
          <p:nvPr/>
        </p:nvPicPr>
        <p:blipFill>
          <a:blip r:embed="rId4"/>
          <a:srcRect/>
          <a:stretch>
            <a:fillRect/>
          </a:stretch>
        </p:blipFill>
        <p:spPr bwMode="auto">
          <a:xfrm>
            <a:off x="971550" y="4005263"/>
            <a:ext cx="3529013" cy="2420937"/>
          </a:xfrm>
          <a:prstGeom prst="rect">
            <a:avLst/>
          </a:prstGeom>
          <a:noFill/>
          <a:ln w="9525">
            <a:noFill/>
            <a:miter lim="800000"/>
            <a:headEnd/>
            <a:tailEnd/>
          </a:ln>
        </p:spPr>
      </p:pic>
      <p:sp>
        <p:nvSpPr>
          <p:cNvPr id="56328" name="TextBox 16"/>
          <p:cNvSpPr>
            <a:spLocks noChangeArrowheads="1"/>
          </p:cNvSpPr>
          <p:nvPr/>
        </p:nvSpPr>
        <p:spPr bwMode="auto">
          <a:xfrm>
            <a:off x="971550" y="6453188"/>
            <a:ext cx="6915150" cy="334962"/>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Drainage (less drain and residents dump water often)</a:t>
            </a:r>
            <a:endParaRPr lang="zh-CN" altLang="en-US" sz="1800" b="1"/>
          </a:p>
        </p:txBody>
      </p:sp>
      <p:pic>
        <p:nvPicPr>
          <p:cNvPr id="56329" name="图片 16" descr="E:\1实验室文件\2毕业论文\1·2013《城市防灾社区评价技术指南》项目\0老旧社区调查照片\DSC05426.JPG"/>
          <p:cNvPicPr>
            <a:picLocks noChangeAspect="1" noChangeArrowheads="1"/>
          </p:cNvPicPr>
          <p:nvPr/>
        </p:nvPicPr>
        <p:blipFill>
          <a:blip r:embed="rId5"/>
          <a:srcRect/>
          <a:stretch>
            <a:fillRect/>
          </a:stretch>
        </p:blipFill>
        <p:spPr bwMode="auto">
          <a:xfrm>
            <a:off x="395288" y="1268413"/>
            <a:ext cx="3671887" cy="230346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2</a:t>
            </a:r>
            <a:r>
              <a:rPr lang="zh-CN" altLang="en-US" sz="3200" b="1">
                <a:solidFill>
                  <a:srgbClr val="FFFF00"/>
                </a:solidFill>
                <a:ea typeface="黑体" pitchFamily="2" charset="-122"/>
                <a:sym typeface="Times New Roman" pitchFamily="18" charset="0"/>
              </a:rPr>
              <a:t>） 消防出入口</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Fire-fighting </a:t>
            </a:r>
            <a:r>
              <a:rPr lang="en-US" altLang="zh-CN" sz="3200" b="1">
                <a:solidFill>
                  <a:srgbClr val="FFFF00"/>
                </a:solidFill>
                <a:ea typeface="黑体" pitchFamily="2" charset="-122"/>
                <a:sym typeface="Times New Roman" pitchFamily="18" charset="0"/>
              </a:rPr>
              <a:t>Access</a:t>
            </a:r>
          </a:p>
        </p:txBody>
      </p:sp>
      <p:sp>
        <p:nvSpPr>
          <p:cNvPr id="57346"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pic>
        <p:nvPicPr>
          <p:cNvPr id="57347" name="图片 7" descr="C:\Users\Administrator\Desktop\社区工作\1-二里庄\照片\IMG_20130901_134017.jpg"/>
          <p:cNvPicPr>
            <a:picLocks noChangeAspect="1" noChangeArrowheads="1"/>
          </p:cNvPicPr>
          <p:nvPr/>
        </p:nvPicPr>
        <p:blipFill>
          <a:blip r:embed="rId2"/>
          <a:srcRect/>
          <a:stretch>
            <a:fillRect/>
          </a:stretch>
        </p:blipFill>
        <p:spPr bwMode="auto">
          <a:xfrm>
            <a:off x="971550" y="2276475"/>
            <a:ext cx="3240088" cy="1944688"/>
          </a:xfrm>
          <a:prstGeom prst="rect">
            <a:avLst/>
          </a:prstGeom>
          <a:noFill/>
          <a:ln w="9525">
            <a:noFill/>
            <a:miter lim="800000"/>
            <a:headEnd/>
            <a:tailEnd/>
          </a:ln>
        </p:spPr>
      </p:pic>
      <p:pic>
        <p:nvPicPr>
          <p:cNvPr id="57348" name="图片 8" descr="C:\Users\Administrator\Desktop\社区工作\1-二里庄\照片\IMG_20130901_134757.jpg"/>
          <p:cNvPicPr>
            <a:picLocks noChangeAspect="1" noChangeArrowheads="1"/>
          </p:cNvPicPr>
          <p:nvPr/>
        </p:nvPicPr>
        <p:blipFill>
          <a:blip r:embed="rId3"/>
          <a:srcRect/>
          <a:stretch>
            <a:fillRect/>
          </a:stretch>
        </p:blipFill>
        <p:spPr bwMode="auto">
          <a:xfrm>
            <a:off x="4787900" y="2276475"/>
            <a:ext cx="3240088" cy="1963738"/>
          </a:xfrm>
          <a:prstGeom prst="rect">
            <a:avLst/>
          </a:prstGeom>
          <a:noFill/>
          <a:ln w="9525">
            <a:noFill/>
            <a:miter lim="800000"/>
            <a:headEnd/>
            <a:tailEnd/>
          </a:ln>
        </p:spPr>
      </p:pic>
      <p:sp>
        <p:nvSpPr>
          <p:cNvPr id="57349" name="TextBox 9"/>
          <p:cNvSpPr>
            <a:spLocks noChangeArrowheads="1"/>
          </p:cNvSpPr>
          <p:nvPr/>
        </p:nvSpPr>
        <p:spPr bwMode="auto">
          <a:xfrm>
            <a:off x="1187450" y="4221163"/>
            <a:ext cx="2736850" cy="304800"/>
          </a:xfrm>
          <a:prstGeom prst="rect">
            <a:avLst/>
          </a:prstGeom>
          <a:noFill/>
          <a:ln w="9525">
            <a:noFill/>
            <a:miter lim="800000"/>
            <a:headEnd/>
            <a:tailEnd/>
          </a:ln>
        </p:spPr>
        <p:txBody>
          <a:bodyPr>
            <a:spAutoFit/>
          </a:bodyPr>
          <a:lstStyle/>
          <a:p>
            <a:pPr algn="ctr" eaLnBrk="0" hangingPunct="0">
              <a:buFont typeface="Arial" charset="0"/>
              <a:buNone/>
            </a:pPr>
            <a:r>
              <a:rPr lang="zh-CN" altLang="en-US" sz="1400" b="1">
                <a:solidFill>
                  <a:srgbClr val="000000"/>
                </a:solidFill>
                <a:cs typeface="Times New Roman" pitchFamily="18" charset="0"/>
                <a:sym typeface="Segoe UI"/>
              </a:rPr>
              <a:t>Fire-fighting access</a:t>
            </a:r>
            <a:r>
              <a:rPr lang="en-US" altLang="zh-CN" sz="1400" b="1">
                <a:solidFill>
                  <a:srgbClr val="000000"/>
                </a:solidFill>
                <a:cs typeface="Times New Roman" pitchFamily="18" charset="0"/>
                <a:sym typeface="Segoe UI"/>
              </a:rPr>
              <a:t>1</a:t>
            </a:r>
            <a:r>
              <a:rPr lang="zh-CN" altLang="en-US" sz="1400" b="1">
                <a:solidFill>
                  <a:srgbClr val="000000"/>
                </a:solidFill>
                <a:cs typeface="Times New Roman" pitchFamily="18" charset="0"/>
                <a:sym typeface="Segoe UI"/>
              </a:rPr>
              <a:t>（</a:t>
            </a:r>
            <a:r>
              <a:rPr lang="en-US" altLang="zh-CN" sz="1400" b="1">
                <a:solidFill>
                  <a:srgbClr val="000000"/>
                </a:solidFill>
                <a:cs typeface="Times New Roman" pitchFamily="18" charset="0"/>
                <a:sym typeface="Segoe UI"/>
              </a:rPr>
              <a:t>3.35m</a:t>
            </a:r>
            <a:r>
              <a:rPr lang="zh-CN" altLang="en-US" sz="1400" b="1">
                <a:solidFill>
                  <a:srgbClr val="000000"/>
                </a:solidFill>
                <a:cs typeface="Times New Roman" pitchFamily="18" charset="0"/>
                <a:sym typeface="Segoe UI"/>
              </a:rPr>
              <a:t>）</a:t>
            </a:r>
          </a:p>
        </p:txBody>
      </p:sp>
      <p:sp>
        <p:nvSpPr>
          <p:cNvPr id="57350" name="TextBox 10"/>
          <p:cNvSpPr>
            <a:spLocks noChangeArrowheads="1"/>
          </p:cNvSpPr>
          <p:nvPr/>
        </p:nvSpPr>
        <p:spPr bwMode="auto">
          <a:xfrm>
            <a:off x="5076825" y="4221163"/>
            <a:ext cx="2663825" cy="304800"/>
          </a:xfrm>
          <a:prstGeom prst="rect">
            <a:avLst/>
          </a:prstGeom>
          <a:noFill/>
          <a:ln w="9525">
            <a:noFill/>
            <a:miter lim="800000"/>
            <a:headEnd/>
            <a:tailEnd/>
          </a:ln>
        </p:spPr>
        <p:txBody>
          <a:bodyPr>
            <a:spAutoFit/>
          </a:bodyPr>
          <a:lstStyle/>
          <a:p>
            <a:pPr algn="ctr" eaLnBrk="0" hangingPunct="0">
              <a:buFont typeface="Arial" charset="0"/>
              <a:buNone/>
            </a:pPr>
            <a:r>
              <a:rPr lang="zh-CN" altLang="en-US" sz="1400" b="1">
                <a:solidFill>
                  <a:srgbClr val="000000"/>
                </a:solidFill>
                <a:cs typeface="Times New Roman" pitchFamily="18" charset="0"/>
                <a:sym typeface="Segoe UI"/>
              </a:rPr>
              <a:t>Fire-fighting access</a:t>
            </a:r>
            <a:r>
              <a:rPr lang="en-US" altLang="zh-CN" sz="1400" b="1">
                <a:solidFill>
                  <a:srgbClr val="000000"/>
                </a:solidFill>
                <a:cs typeface="Times New Roman" pitchFamily="18" charset="0"/>
                <a:sym typeface="Segoe UI"/>
              </a:rPr>
              <a:t>2</a:t>
            </a:r>
            <a:r>
              <a:rPr lang="zh-CN" altLang="en-US" sz="1400" b="1">
                <a:solidFill>
                  <a:srgbClr val="000000"/>
                </a:solidFill>
                <a:cs typeface="Times New Roman" pitchFamily="18" charset="0"/>
                <a:sym typeface="Segoe UI"/>
              </a:rPr>
              <a:t>（</a:t>
            </a:r>
            <a:r>
              <a:rPr lang="en-US" altLang="zh-CN" sz="1400" b="1">
                <a:solidFill>
                  <a:srgbClr val="000000"/>
                </a:solidFill>
                <a:cs typeface="Times New Roman" pitchFamily="18" charset="0"/>
                <a:sym typeface="Segoe UI"/>
              </a:rPr>
              <a:t>3.30m</a:t>
            </a:r>
            <a:r>
              <a:rPr lang="zh-CN" altLang="en-US" sz="1400" b="1">
                <a:solidFill>
                  <a:srgbClr val="000000"/>
                </a:solidFill>
                <a:cs typeface="Times New Roman" pitchFamily="18" charset="0"/>
                <a:sym typeface="Segoe UI"/>
              </a:rPr>
              <a:t>）</a:t>
            </a:r>
          </a:p>
        </p:txBody>
      </p:sp>
      <p:sp>
        <p:nvSpPr>
          <p:cNvPr id="57351" name="Rectangle 5"/>
          <p:cNvSpPr>
            <a:spLocks noChangeArrowheads="1"/>
          </p:cNvSpPr>
          <p:nvPr/>
        </p:nvSpPr>
        <p:spPr bwMode="auto">
          <a:xfrm>
            <a:off x="323850" y="1209675"/>
            <a:ext cx="8135938" cy="1066800"/>
          </a:xfrm>
          <a:prstGeom prst="rect">
            <a:avLst/>
          </a:prstGeom>
          <a:noFill/>
          <a:ln w="9525">
            <a:noFill/>
            <a:miter lim="800000"/>
            <a:headEnd/>
            <a:tailEnd/>
          </a:ln>
        </p:spPr>
        <p:txBody>
          <a:bodyPr anchor="ctr">
            <a:spAutoFit/>
          </a:bodyPr>
          <a:lstStyle/>
          <a:p>
            <a:pPr algn="just" eaLnBrk="0" hangingPunct="0">
              <a:buFont typeface="Arial" charset="0"/>
              <a:buNone/>
            </a:pPr>
            <a:r>
              <a:rPr lang="en-US" altLang="zh-CN">
                <a:solidFill>
                  <a:srgbClr val="000000"/>
                </a:solidFill>
                <a:ea typeface="黑体" pitchFamily="2" charset="-122"/>
                <a:sym typeface="Times New Roman" pitchFamily="18" charset="0"/>
              </a:rPr>
              <a:t>The width of fire fighting access in communities along the Zhixin west road is only 3.35 meters, which did not meet the requirements of specification of 4.0 meters, and doors of channels are locked and closed by vehicles always. There are some problems with the design of fire fighting access, the entrances have been blocked by trees, people cannot go through.</a:t>
            </a:r>
          </a:p>
        </p:txBody>
      </p:sp>
      <p:pic>
        <p:nvPicPr>
          <p:cNvPr id="57352" name="图片 12" descr="E:\1实验室文件\2-毕业论文\8-灾害图片搜集\二里庄\IMG_20130626_194411.jpg"/>
          <p:cNvPicPr>
            <a:picLocks noChangeAspect="1" noChangeArrowheads="1"/>
          </p:cNvPicPr>
          <p:nvPr/>
        </p:nvPicPr>
        <p:blipFill>
          <a:blip r:embed="rId4"/>
          <a:srcRect/>
          <a:stretch>
            <a:fillRect/>
          </a:stretch>
        </p:blipFill>
        <p:spPr bwMode="auto">
          <a:xfrm>
            <a:off x="971550" y="4581525"/>
            <a:ext cx="3240088" cy="1889125"/>
          </a:xfrm>
          <a:prstGeom prst="rect">
            <a:avLst/>
          </a:prstGeom>
          <a:noFill/>
          <a:ln w="9525">
            <a:noFill/>
            <a:miter lim="800000"/>
            <a:headEnd/>
            <a:tailEnd/>
          </a:ln>
        </p:spPr>
      </p:pic>
      <p:pic>
        <p:nvPicPr>
          <p:cNvPr id="57353" name="图片 13" descr="E:\1实验室文件\2-毕业论文\8-灾害图片搜集\二里庄\IMG_20130626_192642.jpg"/>
          <p:cNvPicPr>
            <a:picLocks noChangeAspect="1" noChangeArrowheads="1"/>
          </p:cNvPicPr>
          <p:nvPr/>
        </p:nvPicPr>
        <p:blipFill>
          <a:blip r:embed="rId5"/>
          <a:srcRect/>
          <a:stretch>
            <a:fillRect/>
          </a:stretch>
        </p:blipFill>
        <p:spPr bwMode="auto">
          <a:xfrm>
            <a:off x="4787900" y="4581525"/>
            <a:ext cx="3240088" cy="1889125"/>
          </a:xfrm>
          <a:prstGeom prst="rect">
            <a:avLst/>
          </a:prstGeom>
          <a:noFill/>
          <a:ln w="9525">
            <a:noFill/>
            <a:miter lim="800000"/>
            <a:headEnd/>
            <a:tailEnd/>
          </a:ln>
        </p:spPr>
      </p:pic>
      <p:sp>
        <p:nvSpPr>
          <p:cNvPr id="57354" name="TextBox 14"/>
          <p:cNvSpPr>
            <a:spLocks noChangeArrowheads="1"/>
          </p:cNvSpPr>
          <p:nvPr/>
        </p:nvSpPr>
        <p:spPr bwMode="auto">
          <a:xfrm>
            <a:off x="1116013" y="6524625"/>
            <a:ext cx="2736850" cy="304800"/>
          </a:xfrm>
          <a:prstGeom prst="rect">
            <a:avLst/>
          </a:prstGeom>
          <a:noFill/>
          <a:ln w="9525">
            <a:noFill/>
            <a:miter lim="800000"/>
            <a:headEnd/>
            <a:tailEnd/>
          </a:ln>
        </p:spPr>
        <p:txBody>
          <a:bodyPr>
            <a:spAutoFit/>
          </a:bodyPr>
          <a:lstStyle/>
          <a:p>
            <a:pPr algn="ctr" eaLnBrk="0" hangingPunct="0">
              <a:buFont typeface="Arial" charset="0"/>
              <a:buNone/>
            </a:pPr>
            <a:r>
              <a:rPr lang="zh-CN" altLang="en-US" sz="1400" b="1">
                <a:solidFill>
                  <a:srgbClr val="000000"/>
                </a:solidFill>
                <a:ea typeface="黑体" pitchFamily="2" charset="-122"/>
                <a:sym typeface="Segoe UI"/>
              </a:rPr>
              <a:t>Fire-fighting access </a:t>
            </a:r>
            <a:r>
              <a:rPr lang="en-US" altLang="zh-CN" sz="1400" b="1">
                <a:solidFill>
                  <a:srgbClr val="000000"/>
                </a:solidFill>
                <a:ea typeface="黑体" pitchFamily="2" charset="-122"/>
                <a:sym typeface="Segoe UI"/>
              </a:rPr>
              <a:t>3</a:t>
            </a:r>
          </a:p>
        </p:txBody>
      </p:sp>
      <p:sp>
        <p:nvSpPr>
          <p:cNvPr id="57355" name="TextBox 15"/>
          <p:cNvSpPr>
            <a:spLocks noChangeArrowheads="1"/>
          </p:cNvSpPr>
          <p:nvPr/>
        </p:nvSpPr>
        <p:spPr bwMode="auto">
          <a:xfrm>
            <a:off x="5076825" y="6553200"/>
            <a:ext cx="2665413" cy="304800"/>
          </a:xfrm>
          <a:prstGeom prst="rect">
            <a:avLst/>
          </a:prstGeom>
          <a:noFill/>
          <a:ln w="9525">
            <a:noFill/>
            <a:miter lim="800000"/>
            <a:headEnd/>
            <a:tailEnd/>
          </a:ln>
        </p:spPr>
        <p:txBody>
          <a:bodyPr>
            <a:spAutoFit/>
          </a:bodyPr>
          <a:lstStyle/>
          <a:p>
            <a:pPr algn="ctr" eaLnBrk="0" hangingPunct="0">
              <a:buFont typeface="Arial" charset="0"/>
              <a:buNone/>
            </a:pPr>
            <a:r>
              <a:rPr lang="zh-CN" altLang="en-US" sz="1400" b="1">
                <a:ea typeface="黑体" pitchFamily="2" charset="-122"/>
                <a:sym typeface="Times New Roman" pitchFamily="18" charset="0"/>
              </a:rPr>
              <a:t>Fire-</a:t>
            </a:r>
            <a:r>
              <a:rPr lang="zh-CN" altLang="en-US" sz="1400" b="1">
                <a:solidFill>
                  <a:srgbClr val="000000"/>
                </a:solidFill>
                <a:ea typeface="黑体" pitchFamily="2" charset="-122"/>
                <a:sym typeface="Segoe UI"/>
              </a:rPr>
              <a:t>fighting </a:t>
            </a:r>
            <a:r>
              <a:rPr lang="zh-CN" altLang="en-US" sz="1400" b="1">
                <a:ea typeface="黑体" pitchFamily="2" charset="-122"/>
                <a:sym typeface="Times New Roman" pitchFamily="18" charset="0"/>
              </a:rPr>
              <a:t>access 4</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p:cNvSpPr>
            <a:spLocks noChangeArrowheads="1"/>
          </p:cNvSpPr>
          <p:nvPr/>
        </p:nvSpPr>
        <p:spPr bwMode="auto">
          <a:xfrm>
            <a:off x="0" y="-14288"/>
            <a:ext cx="9142413" cy="11128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3</a:t>
            </a:r>
            <a:r>
              <a:rPr lang="zh-CN" altLang="en-US" sz="3200" b="1">
                <a:solidFill>
                  <a:srgbClr val="FFFF00"/>
                </a:solidFill>
                <a:ea typeface="黑体" pitchFamily="2" charset="-122"/>
                <a:sym typeface="Times New Roman" pitchFamily="18" charset="0"/>
              </a:rPr>
              <a:t>） 社区调查：标识问题</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The </a:t>
            </a:r>
            <a:r>
              <a:rPr lang="en-US" altLang="zh-CN" sz="3200" b="1">
                <a:solidFill>
                  <a:srgbClr val="FFFF00"/>
                </a:solidFill>
                <a:ea typeface="黑体" pitchFamily="2" charset="-122"/>
                <a:sym typeface="Times New Roman" pitchFamily="18" charset="0"/>
              </a:rPr>
              <a:t>Problem of Sign System</a:t>
            </a:r>
          </a:p>
        </p:txBody>
      </p:sp>
      <p:sp>
        <p:nvSpPr>
          <p:cNvPr id="58370" name="TextBox 9"/>
          <p:cNvSpPr>
            <a:spLocks noChangeArrowheads="1"/>
          </p:cNvSpPr>
          <p:nvPr/>
        </p:nvSpPr>
        <p:spPr bwMode="auto">
          <a:xfrm>
            <a:off x="3276600" y="5373688"/>
            <a:ext cx="1728788" cy="579437"/>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Block of emergency exit </a:t>
            </a:r>
          </a:p>
        </p:txBody>
      </p:sp>
      <p:sp>
        <p:nvSpPr>
          <p:cNvPr id="5837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58372" name="Rectangle 5"/>
          <p:cNvSpPr>
            <a:spLocks noChangeArrowheads="1"/>
          </p:cNvSpPr>
          <p:nvPr/>
        </p:nvSpPr>
        <p:spPr bwMode="auto">
          <a:xfrm>
            <a:off x="252413" y="1208088"/>
            <a:ext cx="8640762" cy="1189037"/>
          </a:xfrm>
          <a:prstGeom prst="rect">
            <a:avLst/>
          </a:prstGeom>
          <a:noFill/>
          <a:ln w="9525">
            <a:noFill/>
            <a:miter lim="800000"/>
            <a:headEnd/>
            <a:tailEnd/>
          </a:ln>
        </p:spPr>
        <p:txBody>
          <a:bodyPr anchor="ctr">
            <a:spAutoFit/>
          </a:bodyPr>
          <a:lstStyle/>
          <a:p>
            <a:pPr algn="just" eaLnBrk="0" hangingPunct="0">
              <a:buFont typeface="Arial" charset="0"/>
              <a:buNone/>
            </a:pPr>
            <a:r>
              <a:rPr lang="en-US" altLang="zh-CN" sz="1800">
                <a:solidFill>
                  <a:srgbClr val="000000"/>
                </a:solidFill>
                <a:ea typeface="黑体" pitchFamily="2" charset="-122"/>
                <a:sym typeface="Times New Roman" pitchFamily="18" charset="0"/>
              </a:rPr>
              <a:t>An Zhen west community are built in1988 with 13 tower building, and 48 other buildings. The whole community has been divided into 4 part, details are the first part and second part are close to the Yuan Da Du park and the subway line 10, the third and fourth part are close to the 3 ring roads, the residential area greening rate by about 40%.</a:t>
            </a:r>
          </a:p>
        </p:txBody>
      </p:sp>
      <p:sp>
        <p:nvSpPr>
          <p:cNvPr id="58373" name="TextBox 13"/>
          <p:cNvSpPr>
            <a:spLocks noChangeArrowheads="1"/>
          </p:cNvSpPr>
          <p:nvPr/>
        </p:nvSpPr>
        <p:spPr bwMode="auto">
          <a:xfrm>
            <a:off x="3276600" y="2852738"/>
            <a:ext cx="1584325" cy="1069975"/>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Out of the way of guidepost of fire-fighting signage</a:t>
            </a:r>
          </a:p>
        </p:txBody>
      </p:sp>
      <p:pic>
        <p:nvPicPr>
          <p:cNvPr id="58374" name="图片 14" descr="IMG_0287"/>
          <p:cNvPicPr>
            <a:picLocks noChangeAspect="1" noChangeArrowheads="1"/>
          </p:cNvPicPr>
          <p:nvPr/>
        </p:nvPicPr>
        <p:blipFill>
          <a:blip r:embed="rId2"/>
          <a:srcRect/>
          <a:stretch>
            <a:fillRect/>
          </a:stretch>
        </p:blipFill>
        <p:spPr bwMode="auto">
          <a:xfrm>
            <a:off x="323850" y="2493963"/>
            <a:ext cx="2881313" cy="1871662"/>
          </a:xfrm>
          <a:prstGeom prst="rect">
            <a:avLst/>
          </a:prstGeom>
          <a:noFill/>
          <a:ln w="9525">
            <a:noFill/>
            <a:miter lim="800000"/>
            <a:headEnd/>
            <a:tailEnd/>
          </a:ln>
        </p:spPr>
      </p:pic>
      <p:pic>
        <p:nvPicPr>
          <p:cNvPr id="58375" name="图片 15" descr="P1000304"/>
          <p:cNvPicPr>
            <a:picLocks noChangeAspect="1" noChangeArrowheads="1"/>
          </p:cNvPicPr>
          <p:nvPr/>
        </p:nvPicPr>
        <p:blipFill>
          <a:blip r:embed="rId3"/>
          <a:srcRect/>
          <a:stretch>
            <a:fillRect/>
          </a:stretch>
        </p:blipFill>
        <p:spPr bwMode="auto">
          <a:xfrm>
            <a:off x="323850" y="4508500"/>
            <a:ext cx="2879725" cy="2160588"/>
          </a:xfrm>
          <a:prstGeom prst="rect">
            <a:avLst/>
          </a:prstGeom>
          <a:noFill/>
          <a:ln w="9525">
            <a:noFill/>
            <a:miter lim="800000"/>
            <a:headEnd/>
            <a:tailEnd/>
          </a:ln>
        </p:spPr>
      </p:pic>
      <p:pic>
        <p:nvPicPr>
          <p:cNvPr id="58376" name="图片 17" descr="P1000300.JPG"/>
          <p:cNvPicPr>
            <a:picLocks noChangeAspect="1" noChangeArrowheads="1"/>
          </p:cNvPicPr>
          <p:nvPr/>
        </p:nvPicPr>
        <p:blipFill>
          <a:blip r:embed="rId4"/>
          <a:srcRect/>
          <a:stretch>
            <a:fillRect/>
          </a:stretch>
        </p:blipFill>
        <p:spPr bwMode="auto">
          <a:xfrm>
            <a:off x="5076825" y="2420938"/>
            <a:ext cx="2663825" cy="1944687"/>
          </a:xfrm>
          <a:prstGeom prst="rect">
            <a:avLst/>
          </a:prstGeom>
          <a:noFill/>
          <a:ln w="9525">
            <a:noFill/>
            <a:miter lim="800000"/>
            <a:headEnd/>
            <a:tailEnd/>
          </a:ln>
        </p:spPr>
      </p:pic>
      <p:pic>
        <p:nvPicPr>
          <p:cNvPr id="58377" name="图片 18" descr="P1000301.JPG"/>
          <p:cNvPicPr>
            <a:picLocks noChangeAspect="1" noChangeArrowheads="1"/>
          </p:cNvPicPr>
          <p:nvPr/>
        </p:nvPicPr>
        <p:blipFill>
          <a:blip r:embed="rId5"/>
          <a:srcRect/>
          <a:stretch>
            <a:fillRect/>
          </a:stretch>
        </p:blipFill>
        <p:spPr bwMode="auto">
          <a:xfrm>
            <a:off x="5076825" y="4508500"/>
            <a:ext cx="2689225" cy="2162175"/>
          </a:xfrm>
          <a:prstGeom prst="rect">
            <a:avLst/>
          </a:prstGeom>
          <a:noFill/>
          <a:ln w="9525">
            <a:noFill/>
            <a:miter lim="800000"/>
            <a:headEnd/>
            <a:tailEnd/>
          </a:ln>
        </p:spPr>
      </p:pic>
      <p:sp>
        <p:nvSpPr>
          <p:cNvPr id="58378" name="TextBox 19"/>
          <p:cNvSpPr>
            <a:spLocks noChangeArrowheads="1"/>
          </p:cNvSpPr>
          <p:nvPr/>
        </p:nvSpPr>
        <p:spPr bwMode="auto">
          <a:xfrm>
            <a:off x="7740650" y="2852738"/>
            <a:ext cx="1295400" cy="1069975"/>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Refuges in the community park</a:t>
            </a:r>
          </a:p>
        </p:txBody>
      </p:sp>
      <p:sp>
        <p:nvSpPr>
          <p:cNvPr id="58379" name="TextBox 20"/>
          <p:cNvSpPr>
            <a:spLocks noChangeArrowheads="1"/>
          </p:cNvSpPr>
          <p:nvPr/>
        </p:nvSpPr>
        <p:spPr bwMode="auto">
          <a:xfrm>
            <a:off x="7812088" y="5084763"/>
            <a:ext cx="1295400" cy="1069975"/>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Storage station of emergency supplies</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7"/>
          <p:cNvSpPr>
            <a:spLocks noChangeArrowheads="1"/>
          </p:cNvSpPr>
          <p:nvPr/>
        </p:nvSpPr>
        <p:spPr bwMode="auto">
          <a:xfrm>
            <a:off x="323850" y="4437063"/>
            <a:ext cx="2376488" cy="581025"/>
          </a:xfrm>
          <a:prstGeom prst="rect">
            <a:avLst/>
          </a:prstGeom>
          <a:noFill/>
          <a:ln w="9525">
            <a:noFill/>
            <a:miter lim="800000"/>
            <a:headEnd/>
            <a:tailEnd/>
          </a:ln>
        </p:spPr>
        <p:txBody>
          <a:bodyPr>
            <a:spAutoFit/>
          </a:bodyPr>
          <a:lstStyle/>
          <a:p>
            <a:pPr algn="ctr" eaLnBrk="0" hangingPunct="0">
              <a:buFont typeface="Arial" charset="0"/>
              <a:buNone/>
            </a:pPr>
            <a:r>
              <a:rPr lang="zh-CN" altLang="en-US" b="1"/>
              <a:t> </a:t>
            </a:r>
            <a:r>
              <a:rPr lang="en-US" altLang="zh-CN" b="1"/>
              <a:t>Evacuation diagram of floor 1</a:t>
            </a:r>
            <a:endParaRPr lang="zh-CN" altLang="en-US" b="1"/>
          </a:p>
        </p:txBody>
      </p:sp>
      <p:sp>
        <p:nvSpPr>
          <p:cNvPr id="59394" name="TextBox 9"/>
          <p:cNvSpPr>
            <a:spLocks noChangeArrowheads="1"/>
          </p:cNvSpPr>
          <p:nvPr/>
        </p:nvSpPr>
        <p:spPr bwMode="auto">
          <a:xfrm>
            <a:off x="3779838" y="4437063"/>
            <a:ext cx="2087562" cy="581025"/>
          </a:xfrm>
          <a:prstGeom prst="rect">
            <a:avLst/>
          </a:prstGeom>
          <a:noFill/>
          <a:ln w="9525">
            <a:noFill/>
            <a:miter lim="800000"/>
            <a:headEnd/>
            <a:tailEnd/>
          </a:ln>
        </p:spPr>
        <p:txBody>
          <a:bodyPr>
            <a:spAutoFit/>
          </a:bodyPr>
          <a:lstStyle/>
          <a:p>
            <a:pPr algn="ctr" eaLnBrk="0" hangingPunct="0">
              <a:buFont typeface="Arial" charset="0"/>
              <a:buNone/>
            </a:pPr>
            <a:r>
              <a:rPr lang="en-US" altLang="zh-CN" b="1">
                <a:sym typeface="Segoe UI"/>
              </a:rPr>
              <a:t>Evacuation diagram of floor 2</a:t>
            </a:r>
            <a:endParaRPr lang="zh-CN" altLang="en-US" b="1">
              <a:sym typeface="Segoe UI"/>
            </a:endParaRPr>
          </a:p>
        </p:txBody>
      </p:sp>
      <p:sp>
        <p:nvSpPr>
          <p:cNvPr id="5939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59396" name="Rectangle 5"/>
          <p:cNvSpPr>
            <a:spLocks noChangeArrowheads="1"/>
          </p:cNvSpPr>
          <p:nvPr/>
        </p:nvSpPr>
        <p:spPr bwMode="auto">
          <a:xfrm>
            <a:off x="250825" y="1173163"/>
            <a:ext cx="8713788" cy="1358900"/>
          </a:xfrm>
          <a:prstGeom prst="rect">
            <a:avLst/>
          </a:prstGeom>
          <a:noFill/>
          <a:ln w="9525">
            <a:noFill/>
            <a:miter lim="800000"/>
            <a:headEnd/>
            <a:tailEnd/>
          </a:ln>
        </p:spPr>
        <p:txBody>
          <a:bodyPr anchor="ctr">
            <a:spAutoFit/>
          </a:bodyPr>
          <a:lstStyle/>
          <a:p>
            <a:pPr algn="just" eaLnBrk="0" hangingPunct="0">
              <a:lnSpc>
                <a:spcPct val="130000"/>
              </a:lnSpc>
              <a:buFont typeface="Arial" charset="0"/>
              <a:buNone/>
            </a:pPr>
            <a:r>
              <a:rPr lang="zh-CN" altLang="en-US">
                <a:solidFill>
                  <a:srgbClr val="000000"/>
                </a:solidFill>
                <a:ea typeface="黑体" pitchFamily="2" charset="-122"/>
                <a:sym typeface="Times New Roman" pitchFamily="18" charset="0"/>
              </a:rPr>
              <a:t>According to the survey, some shopping malls near the communities present the evacuation chart   of each layer, however, the position of charts should be improved, take the layer 1 as example, the  the informational sign has been placed near the advertising board, it is easy for people to ignore the evacuation signs, and the advertising board are so big that the indication sign out of sight.</a:t>
            </a:r>
          </a:p>
        </p:txBody>
      </p:sp>
      <p:pic>
        <p:nvPicPr>
          <p:cNvPr id="59397" name="图片 13"/>
          <p:cNvPicPr>
            <a:picLocks noChangeAspect="1" noChangeArrowheads="1"/>
          </p:cNvPicPr>
          <p:nvPr/>
        </p:nvPicPr>
        <p:blipFill>
          <a:blip r:embed="rId2"/>
          <a:srcRect/>
          <a:stretch>
            <a:fillRect/>
          </a:stretch>
        </p:blipFill>
        <p:spPr bwMode="auto">
          <a:xfrm>
            <a:off x="323850" y="2492375"/>
            <a:ext cx="2735263" cy="1873250"/>
          </a:xfrm>
          <a:prstGeom prst="rect">
            <a:avLst/>
          </a:prstGeom>
          <a:noFill/>
          <a:ln w="9525">
            <a:noFill/>
            <a:miter lim="800000"/>
            <a:headEnd/>
            <a:tailEnd/>
          </a:ln>
        </p:spPr>
      </p:pic>
      <p:pic>
        <p:nvPicPr>
          <p:cNvPr id="59398" name="图片 14"/>
          <p:cNvPicPr>
            <a:picLocks noChangeAspect="1" noChangeArrowheads="1"/>
          </p:cNvPicPr>
          <p:nvPr/>
        </p:nvPicPr>
        <p:blipFill>
          <a:blip r:embed="rId3"/>
          <a:srcRect/>
          <a:stretch>
            <a:fillRect/>
          </a:stretch>
        </p:blipFill>
        <p:spPr bwMode="auto">
          <a:xfrm>
            <a:off x="3276600" y="2492375"/>
            <a:ext cx="2663825" cy="1944688"/>
          </a:xfrm>
          <a:prstGeom prst="rect">
            <a:avLst/>
          </a:prstGeom>
          <a:noFill/>
          <a:ln w="9525">
            <a:noFill/>
            <a:miter lim="800000"/>
            <a:headEnd/>
            <a:tailEnd/>
          </a:ln>
        </p:spPr>
      </p:pic>
      <p:pic>
        <p:nvPicPr>
          <p:cNvPr id="59399" name="图片 15"/>
          <p:cNvPicPr>
            <a:picLocks noChangeAspect="1" noChangeArrowheads="1"/>
          </p:cNvPicPr>
          <p:nvPr/>
        </p:nvPicPr>
        <p:blipFill>
          <a:blip r:embed="rId4"/>
          <a:srcRect/>
          <a:stretch>
            <a:fillRect/>
          </a:stretch>
        </p:blipFill>
        <p:spPr bwMode="auto">
          <a:xfrm>
            <a:off x="6156325" y="2498725"/>
            <a:ext cx="2736850" cy="1938338"/>
          </a:xfrm>
          <a:prstGeom prst="rect">
            <a:avLst/>
          </a:prstGeom>
          <a:noFill/>
          <a:ln w="9525">
            <a:noFill/>
            <a:miter lim="800000"/>
            <a:headEnd/>
            <a:tailEnd/>
          </a:ln>
        </p:spPr>
      </p:pic>
      <p:sp>
        <p:nvSpPr>
          <p:cNvPr id="59400" name="TextBox 16"/>
          <p:cNvSpPr>
            <a:spLocks noChangeArrowheads="1"/>
          </p:cNvSpPr>
          <p:nvPr/>
        </p:nvSpPr>
        <p:spPr bwMode="auto">
          <a:xfrm>
            <a:off x="6372225" y="4437063"/>
            <a:ext cx="2447925" cy="581025"/>
          </a:xfrm>
          <a:prstGeom prst="rect">
            <a:avLst/>
          </a:prstGeom>
          <a:noFill/>
          <a:ln w="9525">
            <a:noFill/>
            <a:miter lim="800000"/>
            <a:headEnd/>
            <a:tailEnd/>
          </a:ln>
        </p:spPr>
        <p:txBody>
          <a:bodyPr>
            <a:spAutoFit/>
          </a:bodyPr>
          <a:lstStyle/>
          <a:p>
            <a:pPr algn="ctr" eaLnBrk="0" hangingPunct="0">
              <a:buFont typeface="Arial" charset="0"/>
              <a:buNone/>
            </a:pPr>
            <a:r>
              <a:rPr lang="en-US" altLang="zh-CN" b="1">
                <a:sym typeface="Segoe UI"/>
              </a:rPr>
              <a:t>Block of Internal guide signs</a:t>
            </a:r>
            <a:endParaRPr lang="zh-CN" altLang="en-US" b="1">
              <a:sym typeface="Segoe UI"/>
            </a:endParaRPr>
          </a:p>
        </p:txBody>
      </p:sp>
      <p:pic>
        <p:nvPicPr>
          <p:cNvPr id="59401" name="图片 17"/>
          <p:cNvPicPr>
            <a:picLocks noChangeAspect="1" noChangeArrowheads="1"/>
          </p:cNvPicPr>
          <p:nvPr/>
        </p:nvPicPr>
        <p:blipFill>
          <a:blip r:embed="rId5"/>
          <a:srcRect/>
          <a:stretch>
            <a:fillRect/>
          </a:stretch>
        </p:blipFill>
        <p:spPr bwMode="auto">
          <a:xfrm>
            <a:off x="323850" y="5021263"/>
            <a:ext cx="2735263" cy="1836737"/>
          </a:xfrm>
          <a:prstGeom prst="rect">
            <a:avLst/>
          </a:prstGeom>
          <a:noFill/>
          <a:ln w="9525">
            <a:noFill/>
            <a:miter lim="800000"/>
            <a:headEnd/>
            <a:tailEnd/>
          </a:ln>
        </p:spPr>
      </p:pic>
      <p:pic>
        <p:nvPicPr>
          <p:cNvPr id="59402" name="图片 18"/>
          <p:cNvPicPr>
            <a:picLocks noChangeAspect="1" noChangeArrowheads="1"/>
          </p:cNvPicPr>
          <p:nvPr/>
        </p:nvPicPr>
        <p:blipFill>
          <a:blip r:embed="rId6"/>
          <a:srcRect/>
          <a:stretch>
            <a:fillRect/>
          </a:stretch>
        </p:blipFill>
        <p:spPr bwMode="auto">
          <a:xfrm>
            <a:off x="6084888" y="5013325"/>
            <a:ext cx="2736850" cy="1844675"/>
          </a:xfrm>
          <a:prstGeom prst="rect">
            <a:avLst/>
          </a:prstGeom>
          <a:noFill/>
          <a:ln w="9525">
            <a:noFill/>
            <a:miter lim="800000"/>
            <a:headEnd/>
            <a:tailEnd/>
          </a:ln>
        </p:spPr>
      </p:pic>
      <p:pic>
        <p:nvPicPr>
          <p:cNvPr id="59403" name="Object 2"/>
          <p:cNvPicPr>
            <a:picLocks noChangeAspect="1" noChangeArrowheads="1"/>
          </p:cNvPicPr>
          <p:nvPr/>
        </p:nvPicPr>
        <p:blipFill>
          <a:blip r:embed="rId7"/>
          <a:srcRect/>
          <a:stretch>
            <a:fillRect/>
          </a:stretch>
        </p:blipFill>
        <p:spPr bwMode="auto">
          <a:xfrm>
            <a:off x="3708400" y="5300663"/>
            <a:ext cx="1943100" cy="1006475"/>
          </a:xfrm>
          <a:prstGeom prst="rect">
            <a:avLst/>
          </a:prstGeom>
          <a:solidFill>
            <a:srgbClr val="4F81BD"/>
          </a:solidFill>
          <a:ln w="9525">
            <a:solidFill>
              <a:srgbClr val="000000"/>
            </a:solidFill>
            <a:miter lim="800000"/>
            <a:headEnd/>
            <a:tailEnd/>
          </a:ln>
        </p:spPr>
      </p:pic>
      <p:sp>
        <p:nvSpPr>
          <p:cNvPr id="59404" name="椭圆 20"/>
          <p:cNvSpPr>
            <a:spLocks noChangeArrowheads="1"/>
          </p:cNvSpPr>
          <p:nvPr/>
        </p:nvSpPr>
        <p:spPr bwMode="auto">
          <a:xfrm>
            <a:off x="1281113" y="3068638"/>
            <a:ext cx="914400" cy="698500"/>
          </a:xfrm>
          <a:prstGeom prst="ellipse">
            <a:avLst/>
          </a:prstGeom>
          <a:noFill/>
          <a:ln w="25400">
            <a:solidFill>
              <a:srgbClr val="FFFF00"/>
            </a:solidFill>
            <a:round/>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59405" name="椭圆 21"/>
          <p:cNvSpPr>
            <a:spLocks noChangeArrowheads="1"/>
          </p:cNvSpPr>
          <p:nvPr/>
        </p:nvSpPr>
        <p:spPr bwMode="auto">
          <a:xfrm>
            <a:off x="7019925" y="3141663"/>
            <a:ext cx="914400" cy="554037"/>
          </a:xfrm>
          <a:prstGeom prst="ellipse">
            <a:avLst/>
          </a:prstGeom>
          <a:noFill/>
          <a:ln w="25400">
            <a:solidFill>
              <a:srgbClr val="FFFF00"/>
            </a:solidFill>
            <a:round/>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59406" name="Rectangle 4"/>
          <p:cNvSpPr>
            <a:spLocks noChangeArrowheads="1"/>
          </p:cNvSpPr>
          <p:nvPr/>
        </p:nvSpPr>
        <p:spPr bwMode="auto">
          <a:xfrm>
            <a:off x="0" y="0"/>
            <a:ext cx="9142413" cy="11128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（4）社区调查：标识问题</a:t>
            </a: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The </a:t>
            </a:r>
            <a:r>
              <a:rPr lang="en-US" altLang="zh-CN" sz="3200" b="1">
                <a:solidFill>
                  <a:srgbClr val="FFFF00"/>
                </a:solidFill>
                <a:ea typeface="黑体" pitchFamily="2" charset="-122"/>
                <a:sym typeface="Times New Roman" pitchFamily="18" charset="0"/>
              </a:rPr>
              <a:t>Problem of Sign System</a:t>
            </a:r>
            <a:endParaRPr lang="en-US" altLang="zh-CN" sz="1800">
              <a:latin typeface="Arial" charset="0"/>
            </a:endParaRPr>
          </a:p>
        </p:txBody>
      </p:sp>
      <p:sp>
        <p:nvSpPr>
          <p:cNvPr id="59407" name="Rectangle 16"/>
          <p:cNvSpPr>
            <a:spLocks noChangeArrowheads="1"/>
          </p:cNvSpPr>
          <p:nvPr/>
        </p:nvSpPr>
        <p:spPr bwMode="auto">
          <a:xfrm>
            <a:off x="3851275" y="6308725"/>
            <a:ext cx="1760538" cy="336550"/>
          </a:xfrm>
          <a:prstGeom prst="rect">
            <a:avLst/>
          </a:prstGeom>
          <a:noFill/>
          <a:ln w="9525">
            <a:noFill/>
            <a:miter lim="800000"/>
            <a:headEnd/>
            <a:tailEnd/>
          </a:ln>
        </p:spPr>
        <p:txBody>
          <a:bodyPr wrap="none" anchor="ctr">
            <a:spAutoFit/>
          </a:bodyPr>
          <a:lstStyle/>
          <a:p>
            <a:r>
              <a:rPr lang="en-US" altLang="zh-CN" b="1"/>
              <a:t>Evacuation</a:t>
            </a:r>
            <a:r>
              <a:rPr lang="en-US" altLang="zh-CN"/>
              <a:t> </a:t>
            </a:r>
            <a:r>
              <a:rPr lang="en-US" altLang="zh-CN" b="1"/>
              <a:t>routes</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2"/>
          <p:cNvGrpSpPr>
            <a:grpSpLocks/>
          </p:cNvGrpSpPr>
          <p:nvPr/>
        </p:nvGrpSpPr>
        <p:grpSpPr bwMode="auto">
          <a:xfrm>
            <a:off x="539750" y="1412875"/>
            <a:ext cx="3505200" cy="2138363"/>
            <a:chOff x="432" y="2208"/>
            <a:chExt cx="2256" cy="1697"/>
          </a:xfrm>
        </p:grpSpPr>
        <p:pic>
          <p:nvPicPr>
            <p:cNvPr id="60435" name="Picture 3" descr="25"/>
            <p:cNvPicPr>
              <a:picLocks noChangeAspect="1" noChangeArrowheads="1"/>
            </p:cNvPicPr>
            <p:nvPr/>
          </p:nvPicPr>
          <p:blipFill>
            <a:blip r:embed="rId2"/>
            <a:srcRect/>
            <a:stretch>
              <a:fillRect/>
            </a:stretch>
          </p:blipFill>
          <p:spPr bwMode="auto">
            <a:xfrm>
              <a:off x="432" y="2208"/>
              <a:ext cx="2256" cy="1697"/>
            </a:xfrm>
            <a:prstGeom prst="rect">
              <a:avLst/>
            </a:prstGeom>
            <a:noFill/>
            <a:ln w="9525">
              <a:noFill/>
              <a:miter lim="800000"/>
              <a:headEnd/>
              <a:tailEnd/>
            </a:ln>
          </p:spPr>
        </p:pic>
        <p:sp>
          <p:nvSpPr>
            <p:cNvPr id="60436" name="AutoShape 4"/>
            <p:cNvSpPr>
              <a:spLocks noChangeArrowheads="1"/>
            </p:cNvSpPr>
            <p:nvPr/>
          </p:nvSpPr>
          <p:spPr bwMode="auto">
            <a:xfrm rot="1151850">
              <a:off x="1083" y="2780"/>
              <a:ext cx="960" cy="356"/>
            </a:xfrm>
            <a:prstGeom prst="leftArrow">
              <a:avLst>
                <a:gd name="adj1" fmla="val 50000"/>
                <a:gd name="adj2" fmla="val 67416"/>
              </a:avLst>
            </a:prstGeom>
            <a:solidFill>
              <a:srgbClr val="FF0000">
                <a:alpha val="30980"/>
              </a:srgbClr>
            </a:solidFill>
            <a:ln w="9525" algn="ctr">
              <a:solidFill>
                <a:schemeClr val="tx1"/>
              </a:solidFill>
              <a:miter lim="800000"/>
              <a:headEnd/>
              <a:tailEnd/>
            </a:ln>
          </p:spPr>
          <p:txBody>
            <a:bodyPr wrap="none" anchor="ctr"/>
            <a:lstStyle/>
            <a:p>
              <a:r>
                <a:rPr lang="en-US" altLang="zh-CN" b="1">
                  <a:solidFill>
                    <a:srgbClr val="E2F907"/>
                  </a:solidFill>
                </a:rPr>
                <a:t>Where to go</a:t>
              </a:r>
              <a:r>
                <a:rPr lang="zh-CN" altLang="en-US">
                  <a:solidFill>
                    <a:srgbClr val="E2F907"/>
                  </a:solidFill>
                </a:rPr>
                <a:t>？</a:t>
              </a:r>
            </a:p>
          </p:txBody>
        </p:sp>
      </p:grpSp>
      <p:sp>
        <p:nvSpPr>
          <p:cNvPr id="60418" name="Text Box 5"/>
          <p:cNvSpPr txBox="1">
            <a:spLocks noChangeArrowheads="1"/>
          </p:cNvSpPr>
          <p:nvPr/>
        </p:nvSpPr>
        <p:spPr bwMode="auto">
          <a:xfrm>
            <a:off x="714375" y="1295400"/>
            <a:ext cx="428625" cy="2667000"/>
          </a:xfrm>
          <a:prstGeom prst="rect">
            <a:avLst/>
          </a:prstGeom>
          <a:noFill/>
          <a:ln w="9525" algn="ctr">
            <a:noFill/>
            <a:miter lim="800000"/>
            <a:headEnd/>
            <a:tailEnd/>
          </a:ln>
        </p:spPr>
        <p:txBody>
          <a:bodyPr vert="eaVert">
            <a:spAutoFit/>
          </a:bodyPr>
          <a:lstStyle/>
          <a:p>
            <a:pPr>
              <a:spcBef>
                <a:spcPct val="50000"/>
              </a:spcBef>
            </a:pPr>
            <a:endParaRPr lang="zh-CN" altLang="zh-CN">
              <a:latin typeface="Arial" charset="0"/>
            </a:endParaRPr>
          </a:p>
        </p:txBody>
      </p:sp>
      <p:sp>
        <p:nvSpPr>
          <p:cNvPr id="60419" name="Rectangle 6"/>
          <p:cNvSpPr>
            <a:spLocks noChangeArrowheads="1"/>
          </p:cNvSpPr>
          <p:nvPr/>
        </p:nvSpPr>
        <p:spPr bwMode="auto">
          <a:xfrm>
            <a:off x="4751388" y="3573463"/>
            <a:ext cx="4392612" cy="336550"/>
          </a:xfrm>
          <a:prstGeom prst="rect">
            <a:avLst/>
          </a:prstGeom>
          <a:noFill/>
          <a:ln w="9525" algn="ctr">
            <a:noFill/>
            <a:miter lim="800000"/>
            <a:headEnd/>
            <a:tailEnd/>
          </a:ln>
        </p:spPr>
        <p:txBody>
          <a:bodyPr>
            <a:spAutoFit/>
          </a:bodyPr>
          <a:lstStyle/>
          <a:p>
            <a:pPr>
              <a:spcBef>
                <a:spcPct val="50000"/>
              </a:spcBef>
            </a:pPr>
            <a:r>
              <a:rPr lang="en-US" altLang="zh-CN" b="1"/>
              <a:t>Part of the regional identity is missing </a:t>
            </a:r>
            <a:endParaRPr lang="zh-CN" altLang="en-US" b="1"/>
          </a:p>
        </p:txBody>
      </p:sp>
      <p:grpSp>
        <p:nvGrpSpPr>
          <p:cNvPr id="60420" name="Group 8"/>
          <p:cNvGrpSpPr>
            <a:grpSpLocks/>
          </p:cNvGrpSpPr>
          <p:nvPr/>
        </p:nvGrpSpPr>
        <p:grpSpPr bwMode="auto">
          <a:xfrm>
            <a:off x="4716463" y="1412875"/>
            <a:ext cx="3581400" cy="2138363"/>
            <a:chOff x="2400" y="2064"/>
            <a:chExt cx="2640" cy="1977"/>
          </a:xfrm>
        </p:grpSpPr>
        <p:grpSp>
          <p:nvGrpSpPr>
            <p:cNvPr id="60430" name="Group 9"/>
            <p:cNvGrpSpPr>
              <a:grpSpLocks/>
            </p:cNvGrpSpPr>
            <p:nvPr/>
          </p:nvGrpSpPr>
          <p:grpSpPr bwMode="auto">
            <a:xfrm>
              <a:off x="2400" y="2064"/>
              <a:ext cx="2640" cy="1977"/>
              <a:chOff x="2784" y="624"/>
              <a:chExt cx="2640" cy="1977"/>
            </a:xfrm>
          </p:grpSpPr>
          <p:pic>
            <p:nvPicPr>
              <p:cNvPr id="60432" name="Picture 10" descr="43"/>
              <p:cNvPicPr>
                <a:picLocks noChangeAspect="1" noChangeArrowheads="1"/>
              </p:cNvPicPr>
              <p:nvPr/>
            </p:nvPicPr>
            <p:blipFill>
              <a:blip r:embed="rId3"/>
              <a:srcRect/>
              <a:stretch>
                <a:fillRect/>
              </a:stretch>
            </p:blipFill>
            <p:spPr bwMode="auto">
              <a:xfrm>
                <a:off x="2784" y="624"/>
                <a:ext cx="2640" cy="1977"/>
              </a:xfrm>
              <a:prstGeom prst="rect">
                <a:avLst/>
              </a:prstGeom>
              <a:noFill/>
              <a:ln w="9525">
                <a:noFill/>
                <a:miter lim="800000"/>
                <a:headEnd/>
                <a:tailEnd/>
              </a:ln>
            </p:spPr>
          </p:pic>
          <p:sp>
            <p:nvSpPr>
              <p:cNvPr id="60433" name="Oval 11"/>
              <p:cNvSpPr>
                <a:spLocks noChangeArrowheads="1"/>
              </p:cNvSpPr>
              <p:nvPr/>
            </p:nvSpPr>
            <p:spPr bwMode="auto">
              <a:xfrm>
                <a:off x="3888" y="864"/>
                <a:ext cx="912" cy="816"/>
              </a:xfrm>
              <a:prstGeom prst="ellipse">
                <a:avLst/>
              </a:prstGeom>
              <a:noFill/>
              <a:ln w="25400" algn="ctr">
                <a:solidFill>
                  <a:srgbClr val="FF0000"/>
                </a:solidFill>
                <a:round/>
                <a:headEnd/>
                <a:tailEnd/>
              </a:ln>
            </p:spPr>
            <p:txBody>
              <a:bodyPr wrap="none" anchor="ctr"/>
              <a:lstStyle/>
              <a:p>
                <a:endParaRPr lang="zh-CN" altLang="en-US" sz="1800">
                  <a:latin typeface="Calibri" pitchFamily="34" charset="0"/>
                </a:endParaRPr>
              </a:p>
            </p:txBody>
          </p:sp>
          <p:sp>
            <p:nvSpPr>
              <p:cNvPr id="60434" name="Text Box 12"/>
              <p:cNvSpPr txBox="1">
                <a:spLocks noChangeArrowheads="1"/>
              </p:cNvSpPr>
              <p:nvPr/>
            </p:nvSpPr>
            <p:spPr bwMode="auto">
              <a:xfrm>
                <a:off x="3598" y="1729"/>
                <a:ext cx="1442" cy="847"/>
              </a:xfrm>
              <a:prstGeom prst="rect">
                <a:avLst/>
              </a:prstGeom>
              <a:noFill/>
              <a:ln w="9525" algn="ctr">
                <a:noFill/>
                <a:miter lim="800000"/>
                <a:headEnd/>
                <a:tailEnd/>
              </a:ln>
            </p:spPr>
            <p:txBody>
              <a:bodyPr>
                <a:spAutoFit/>
              </a:bodyPr>
              <a:lstStyle/>
              <a:p>
                <a:pPr>
                  <a:spcBef>
                    <a:spcPct val="50000"/>
                  </a:spcBef>
                </a:pPr>
                <a:r>
                  <a:rPr lang="en-US" altLang="zh-CN" sz="1800" b="1">
                    <a:solidFill>
                      <a:srgbClr val="E2F907"/>
                    </a:solidFill>
                  </a:rPr>
                  <a:t>Billboard occupies a large number of sight </a:t>
                </a:r>
                <a:endParaRPr lang="zh-CN" altLang="en-US" sz="1800" b="1">
                  <a:solidFill>
                    <a:srgbClr val="E2F907"/>
                  </a:solidFill>
                </a:endParaRPr>
              </a:p>
            </p:txBody>
          </p:sp>
        </p:grpSp>
        <p:sp>
          <p:nvSpPr>
            <p:cNvPr id="60431" name="Oval 13"/>
            <p:cNvSpPr>
              <a:spLocks noChangeArrowheads="1"/>
            </p:cNvSpPr>
            <p:nvPr/>
          </p:nvSpPr>
          <p:spPr bwMode="auto">
            <a:xfrm>
              <a:off x="3594" y="2100"/>
              <a:ext cx="240" cy="240"/>
            </a:xfrm>
            <a:prstGeom prst="ellipse">
              <a:avLst/>
            </a:prstGeom>
            <a:noFill/>
            <a:ln w="25400" algn="ctr">
              <a:solidFill>
                <a:srgbClr val="FF0000"/>
              </a:solidFill>
              <a:round/>
              <a:headEnd/>
              <a:tailEnd/>
            </a:ln>
          </p:spPr>
          <p:txBody>
            <a:bodyPr wrap="none" anchor="ctr"/>
            <a:lstStyle/>
            <a:p>
              <a:endParaRPr lang="zh-CN" altLang="en-US" sz="1800">
                <a:latin typeface="Calibri" pitchFamily="34" charset="0"/>
              </a:endParaRPr>
            </a:p>
          </p:txBody>
        </p:sp>
      </p:grpSp>
      <p:sp>
        <p:nvSpPr>
          <p:cNvPr id="60421" name="Text Box 3"/>
          <p:cNvSpPr txBox="1">
            <a:spLocks noChangeArrowheads="1"/>
          </p:cNvSpPr>
          <p:nvPr/>
        </p:nvSpPr>
        <p:spPr bwMode="auto">
          <a:xfrm>
            <a:off x="0" y="0"/>
            <a:ext cx="9144000" cy="1079500"/>
          </a:xfrm>
          <a:prstGeom prst="rect">
            <a:avLst/>
          </a:prstGeom>
          <a:solidFill>
            <a:srgbClr val="0000FF"/>
          </a:solidFill>
          <a:ln w="9525" algn="ctr">
            <a:noFill/>
            <a:miter lim="800000"/>
            <a:headEnd/>
            <a:tailEnd/>
          </a:ln>
        </p:spPr>
        <p:txBody>
          <a:bodyPr anchor="ctr"/>
          <a:lstStyle/>
          <a:p>
            <a:pPr marL="571500" indent="-571500" algn="ctr" eaLnBrk="0" hangingPunct="0">
              <a:buFont typeface="Arial" charset="0"/>
              <a:buNone/>
            </a:pPr>
            <a:endParaRPr lang="zh-CN" altLang="en-US" sz="3200" b="1">
              <a:solidFill>
                <a:srgbClr val="FFFF00"/>
              </a:solidFill>
              <a:ea typeface="黑体" pitchFamily="2" charset="-122"/>
            </a:endParaRPr>
          </a:p>
          <a:p>
            <a:pPr marL="571500" indent="-571500" algn="ctr" eaLnBrk="0" hangingPunct="0">
              <a:buFont typeface="Arial" charset="0"/>
              <a:buNone/>
            </a:pPr>
            <a:r>
              <a:rPr lang="zh-CN" altLang="en-US" sz="3200" b="1">
                <a:solidFill>
                  <a:srgbClr val="FFFF00"/>
                </a:solidFill>
                <a:ea typeface="黑体" pitchFamily="2" charset="-122"/>
              </a:rPr>
              <a:t>防灾标识系统存在的问题</a:t>
            </a:r>
          </a:p>
          <a:p>
            <a:pPr marL="571500" indent="-571500" algn="ctr" eaLnBrk="0" hangingPunct="0">
              <a:buFont typeface="Arial" charset="0"/>
              <a:buNone/>
            </a:pPr>
            <a:r>
              <a:rPr lang="en-US" altLang="zh-CN" sz="2800" b="1">
                <a:solidFill>
                  <a:srgbClr val="FFFF00"/>
                </a:solidFill>
                <a:ea typeface="黑体" pitchFamily="2" charset="-122"/>
              </a:rPr>
              <a:t>Existing Problems of Disaster Prevention Sign System</a:t>
            </a:r>
            <a:r>
              <a:rPr lang="en-US" altLang="zh-CN" sz="3200" b="1">
                <a:solidFill>
                  <a:srgbClr val="FFFF00"/>
                </a:solidFill>
                <a:ea typeface="黑体" pitchFamily="2" charset="-122"/>
              </a:rPr>
              <a:t> </a:t>
            </a:r>
            <a:endParaRPr lang="zh-CN" altLang="en-US" sz="3200" b="1">
              <a:solidFill>
                <a:srgbClr val="FFFF00"/>
              </a:solidFill>
              <a:ea typeface="黑体" pitchFamily="2" charset="-122"/>
            </a:endParaRPr>
          </a:p>
          <a:p>
            <a:pPr marL="571500" indent="-571500" algn="ctr" eaLnBrk="0" hangingPunct="0">
              <a:buFont typeface="Arial" charset="0"/>
              <a:buNone/>
            </a:pPr>
            <a:endParaRPr lang="en-US" altLang="zh-CN" sz="3200" b="1">
              <a:solidFill>
                <a:srgbClr val="FFFF00"/>
              </a:solidFill>
              <a:ea typeface="黑体" pitchFamily="2" charset="-122"/>
            </a:endParaRPr>
          </a:p>
        </p:txBody>
      </p:sp>
      <p:sp>
        <p:nvSpPr>
          <p:cNvPr id="60422" name="Text Box 18"/>
          <p:cNvSpPr txBox="1">
            <a:spLocks noChangeArrowheads="1"/>
          </p:cNvSpPr>
          <p:nvPr/>
        </p:nvSpPr>
        <p:spPr bwMode="auto">
          <a:xfrm>
            <a:off x="836613" y="4191000"/>
            <a:ext cx="458787" cy="2362200"/>
          </a:xfrm>
          <a:prstGeom prst="rect">
            <a:avLst/>
          </a:prstGeom>
          <a:noFill/>
          <a:ln w="9525">
            <a:noFill/>
            <a:miter lim="800000"/>
            <a:headEnd/>
            <a:tailEnd/>
          </a:ln>
        </p:spPr>
        <p:txBody>
          <a:bodyPr vert="eaVert">
            <a:spAutoFit/>
          </a:bodyPr>
          <a:lstStyle/>
          <a:p>
            <a:pPr>
              <a:spcBef>
                <a:spcPct val="50000"/>
              </a:spcBef>
            </a:pPr>
            <a:endParaRPr lang="zh-CN" altLang="zh-CN" sz="1800">
              <a:latin typeface="Calibri" pitchFamily="34" charset="0"/>
            </a:endParaRPr>
          </a:p>
        </p:txBody>
      </p:sp>
      <p:sp>
        <p:nvSpPr>
          <p:cNvPr id="60423" name="Text Box 20"/>
          <p:cNvSpPr txBox="1">
            <a:spLocks noChangeArrowheads="1"/>
          </p:cNvSpPr>
          <p:nvPr/>
        </p:nvSpPr>
        <p:spPr bwMode="auto">
          <a:xfrm>
            <a:off x="179388" y="3573463"/>
            <a:ext cx="4535487" cy="336550"/>
          </a:xfrm>
          <a:prstGeom prst="rect">
            <a:avLst/>
          </a:prstGeom>
          <a:noFill/>
          <a:ln w="9525">
            <a:noFill/>
            <a:miter lim="800000"/>
            <a:headEnd/>
            <a:tailEnd/>
          </a:ln>
        </p:spPr>
        <p:txBody>
          <a:bodyPr>
            <a:spAutoFit/>
          </a:bodyPr>
          <a:lstStyle/>
          <a:p>
            <a:pPr>
              <a:spcBef>
                <a:spcPct val="50000"/>
              </a:spcBef>
            </a:pPr>
            <a:r>
              <a:rPr lang="en-US" altLang="zh-CN" b="1"/>
              <a:t>The influence of advertising on marking system </a:t>
            </a:r>
            <a:endParaRPr lang="zh-CN" altLang="en-US" b="1"/>
          </a:p>
        </p:txBody>
      </p:sp>
      <p:grpSp>
        <p:nvGrpSpPr>
          <p:cNvPr id="60424" name="Group 21"/>
          <p:cNvGrpSpPr>
            <a:grpSpLocks/>
          </p:cNvGrpSpPr>
          <p:nvPr/>
        </p:nvGrpSpPr>
        <p:grpSpPr bwMode="auto">
          <a:xfrm>
            <a:off x="827088" y="4005263"/>
            <a:ext cx="7467600" cy="2286000"/>
            <a:chOff x="432" y="2160"/>
            <a:chExt cx="3936" cy="1005"/>
          </a:xfrm>
        </p:grpSpPr>
        <p:pic>
          <p:nvPicPr>
            <p:cNvPr id="60426" name="Picture 22" descr="11"/>
            <p:cNvPicPr>
              <a:picLocks noChangeAspect="1" noChangeArrowheads="1"/>
            </p:cNvPicPr>
            <p:nvPr/>
          </p:nvPicPr>
          <p:blipFill>
            <a:blip r:embed="rId4"/>
            <a:srcRect/>
            <a:stretch>
              <a:fillRect/>
            </a:stretch>
          </p:blipFill>
          <p:spPr bwMode="auto">
            <a:xfrm>
              <a:off x="432" y="2160"/>
              <a:ext cx="3936" cy="1005"/>
            </a:xfrm>
            <a:prstGeom prst="rect">
              <a:avLst/>
            </a:prstGeom>
            <a:noFill/>
            <a:ln w="9525">
              <a:noFill/>
              <a:miter lim="800000"/>
              <a:headEnd/>
              <a:tailEnd/>
            </a:ln>
          </p:spPr>
        </p:pic>
        <p:sp>
          <p:nvSpPr>
            <p:cNvPr id="60427" name="Oval 23"/>
            <p:cNvSpPr>
              <a:spLocks noChangeArrowheads="1"/>
            </p:cNvSpPr>
            <p:nvPr/>
          </p:nvSpPr>
          <p:spPr bwMode="auto">
            <a:xfrm>
              <a:off x="816" y="2448"/>
              <a:ext cx="384" cy="240"/>
            </a:xfrm>
            <a:prstGeom prst="ellipse">
              <a:avLst/>
            </a:prstGeom>
            <a:noFill/>
            <a:ln w="25400" algn="ctr">
              <a:solidFill>
                <a:srgbClr val="FF0000"/>
              </a:solidFill>
              <a:round/>
              <a:headEnd/>
              <a:tailEnd/>
            </a:ln>
          </p:spPr>
          <p:txBody>
            <a:bodyPr wrap="none" anchor="ctr"/>
            <a:lstStyle/>
            <a:p>
              <a:endParaRPr lang="zh-CN" altLang="en-US" sz="1800">
                <a:latin typeface="Calibri" pitchFamily="34" charset="0"/>
              </a:endParaRPr>
            </a:p>
          </p:txBody>
        </p:sp>
        <p:sp>
          <p:nvSpPr>
            <p:cNvPr id="60428" name="Oval 24"/>
            <p:cNvSpPr>
              <a:spLocks noChangeArrowheads="1"/>
            </p:cNvSpPr>
            <p:nvPr/>
          </p:nvSpPr>
          <p:spPr bwMode="auto">
            <a:xfrm>
              <a:off x="2112" y="2448"/>
              <a:ext cx="384" cy="240"/>
            </a:xfrm>
            <a:prstGeom prst="ellipse">
              <a:avLst/>
            </a:prstGeom>
            <a:noFill/>
            <a:ln w="25400" algn="ctr">
              <a:solidFill>
                <a:srgbClr val="FF0000"/>
              </a:solidFill>
              <a:round/>
              <a:headEnd/>
              <a:tailEnd/>
            </a:ln>
          </p:spPr>
          <p:txBody>
            <a:bodyPr wrap="none" anchor="ctr"/>
            <a:lstStyle/>
            <a:p>
              <a:endParaRPr lang="zh-CN" altLang="en-US" sz="1800">
                <a:latin typeface="Calibri" pitchFamily="34" charset="0"/>
              </a:endParaRPr>
            </a:p>
          </p:txBody>
        </p:sp>
        <p:sp>
          <p:nvSpPr>
            <p:cNvPr id="60429" name="Oval 25"/>
            <p:cNvSpPr>
              <a:spLocks noChangeArrowheads="1"/>
            </p:cNvSpPr>
            <p:nvPr/>
          </p:nvSpPr>
          <p:spPr bwMode="auto">
            <a:xfrm>
              <a:off x="3504" y="2352"/>
              <a:ext cx="384" cy="240"/>
            </a:xfrm>
            <a:prstGeom prst="ellipse">
              <a:avLst/>
            </a:prstGeom>
            <a:noFill/>
            <a:ln w="25400" algn="ctr">
              <a:solidFill>
                <a:srgbClr val="FF0000"/>
              </a:solidFill>
              <a:round/>
              <a:headEnd/>
              <a:tailEnd/>
            </a:ln>
          </p:spPr>
          <p:txBody>
            <a:bodyPr wrap="none" anchor="ctr"/>
            <a:lstStyle/>
            <a:p>
              <a:endParaRPr lang="zh-CN" altLang="en-US" sz="1800">
                <a:latin typeface="Calibri" pitchFamily="34" charset="0"/>
              </a:endParaRPr>
            </a:p>
          </p:txBody>
        </p:sp>
      </p:grpSp>
      <p:sp>
        <p:nvSpPr>
          <p:cNvPr id="60425" name="Text Box 26"/>
          <p:cNvSpPr txBox="1">
            <a:spLocks noChangeArrowheads="1"/>
          </p:cNvSpPr>
          <p:nvPr/>
        </p:nvSpPr>
        <p:spPr bwMode="auto">
          <a:xfrm>
            <a:off x="3124200" y="6400800"/>
            <a:ext cx="3463925" cy="336550"/>
          </a:xfrm>
          <a:prstGeom prst="rect">
            <a:avLst/>
          </a:prstGeom>
          <a:noFill/>
          <a:ln w="9525">
            <a:noFill/>
            <a:miter lim="800000"/>
            <a:headEnd/>
            <a:tailEnd/>
          </a:ln>
        </p:spPr>
        <p:txBody>
          <a:bodyPr>
            <a:spAutoFit/>
          </a:bodyPr>
          <a:lstStyle/>
          <a:p>
            <a:pPr>
              <a:spcBef>
                <a:spcPct val="50000"/>
              </a:spcBef>
            </a:pPr>
            <a:r>
              <a:rPr lang="en-US" altLang="zh-CN" b="1"/>
              <a:t>Identification is not uniform</a:t>
            </a:r>
            <a:endParaRPr lang="zh-CN" altLang="en-US" b="1"/>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ChangeArrowheads="1"/>
          </p:cNvSpPr>
          <p:nvPr/>
        </p:nvSpPr>
        <p:spPr bwMode="auto">
          <a:xfrm>
            <a:off x="1588" y="0"/>
            <a:ext cx="9142412" cy="1152525"/>
          </a:xfrm>
          <a:prstGeom prst="rect">
            <a:avLst/>
          </a:prstGeom>
          <a:solidFill>
            <a:srgbClr val="0000FF"/>
          </a:solidFill>
          <a:ln w="9525" algn="ctr">
            <a:noFill/>
            <a:miter lim="800000"/>
            <a:headEnd/>
            <a:tailEnd/>
          </a:ln>
        </p:spPr>
        <p:txBody>
          <a:bodyPr anchor="ctr"/>
          <a:lstStyle/>
          <a:p>
            <a:pPr marL="571500" indent="-571500" algn="ctr" eaLnBrk="0" hangingPunct="0">
              <a:buFont typeface="Arial" charset="0"/>
              <a:buNone/>
            </a:pPr>
            <a:endParaRPr lang="zh-CN" altLang="en-US" sz="32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3200" b="1">
                <a:solidFill>
                  <a:srgbClr val="FFFF00"/>
                </a:solidFill>
                <a:ea typeface="黑体" pitchFamily="2" charset="-122"/>
                <a:sym typeface="Times New Roman" pitchFamily="18" charset="0"/>
              </a:rPr>
              <a:t>（</a:t>
            </a:r>
            <a:r>
              <a:rPr lang="en-US" altLang="zh-CN" sz="3200" b="1">
                <a:solidFill>
                  <a:srgbClr val="FFFF00"/>
                </a:solidFill>
                <a:ea typeface="黑体" pitchFamily="2" charset="-122"/>
                <a:sym typeface="Times New Roman" pitchFamily="18" charset="0"/>
              </a:rPr>
              <a:t>1</a:t>
            </a:r>
            <a:r>
              <a:rPr lang="zh-CN" altLang="en-US" sz="3200" b="1">
                <a:solidFill>
                  <a:srgbClr val="FFFF00"/>
                </a:solidFill>
                <a:ea typeface="黑体" pitchFamily="2" charset="-122"/>
                <a:sym typeface="Times New Roman" pitchFamily="18" charset="0"/>
              </a:rPr>
              <a:t>）中国的地震与火山</a:t>
            </a:r>
          </a:p>
          <a:p>
            <a:pPr marL="571500" indent="-571500" algn="ctr" eaLnBrk="0" hangingPunct="0">
              <a:buFont typeface="Arial" charset="0"/>
              <a:buNone/>
            </a:pPr>
            <a:r>
              <a:rPr lang="en-US" altLang="zh-CN" sz="3200" b="1">
                <a:solidFill>
                  <a:srgbClr val="FFFF00"/>
                </a:solidFill>
                <a:ea typeface="黑体" pitchFamily="2" charset="-122"/>
                <a:sym typeface="黑体" pitchFamily="2" charset="-122"/>
              </a:rPr>
              <a:t>Earthquakes and Volcanoes in China</a:t>
            </a:r>
            <a:endParaRPr lang="zh-CN" altLang="en-US" sz="3200" b="1">
              <a:solidFill>
                <a:srgbClr val="FFFF00"/>
              </a:solidFill>
              <a:ea typeface="黑体" pitchFamily="2" charset="-122"/>
              <a:sym typeface="Times New Roman" pitchFamily="18" charset="0"/>
            </a:endParaRPr>
          </a:p>
          <a:p>
            <a:pPr marL="571500" indent="-571500" algn="ctr" eaLnBrk="0" hangingPunct="0">
              <a:buFont typeface="Arial" charset="0"/>
              <a:buNone/>
            </a:pPr>
            <a:endParaRPr lang="en-US" altLang="zh-CN" sz="3200" b="1">
              <a:solidFill>
                <a:srgbClr val="FFFF00"/>
              </a:solidFill>
              <a:ea typeface="黑体" pitchFamily="2" charset="-122"/>
              <a:sym typeface="Times New Roman" pitchFamily="18" charset="0"/>
            </a:endParaRPr>
          </a:p>
        </p:txBody>
      </p:sp>
      <p:sp>
        <p:nvSpPr>
          <p:cNvPr id="22530" name="Rectangle 22"/>
          <p:cNvSpPr>
            <a:spLocks noChangeArrowheads="1"/>
          </p:cNvSpPr>
          <p:nvPr/>
        </p:nvSpPr>
        <p:spPr bwMode="auto">
          <a:xfrm flipV="1">
            <a:off x="0" y="-366713"/>
            <a:ext cx="9144000" cy="366713"/>
          </a:xfrm>
          <a:prstGeom prst="rect">
            <a:avLst/>
          </a:prstGeom>
          <a:noFill/>
          <a:ln w="9525">
            <a:noFill/>
            <a:miter lim="800000"/>
            <a:headEnd/>
            <a:tailEnd/>
          </a:ln>
        </p:spPr>
        <p:txBody>
          <a:bodyPr rot="10800000" anchor="ctr">
            <a:spAutoFit/>
          </a:bodyPr>
          <a:lstStyle/>
          <a:p>
            <a:endParaRPr lang="zh-CN" altLang="en-US" sz="1800">
              <a:solidFill>
                <a:srgbClr val="000000"/>
              </a:solidFill>
              <a:latin typeface="Calibri" pitchFamily="34" charset="0"/>
              <a:sym typeface="宋体" charset="-122"/>
            </a:endParaRPr>
          </a:p>
        </p:txBody>
      </p:sp>
      <p:sp>
        <p:nvSpPr>
          <p:cNvPr id="22531" name="TextBox 2"/>
          <p:cNvSpPr>
            <a:spLocks noChangeArrowheads="1"/>
          </p:cNvSpPr>
          <p:nvPr/>
        </p:nvSpPr>
        <p:spPr bwMode="auto">
          <a:xfrm>
            <a:off x="0" y="1341438"/>
            <a:ext cx="9144000" cy="727075"/>
          </a:xfrm>
          <a:prstGeom prst="rect">
            <a:avLst/>
          </a:prstGeom>
          <a:noFill/>
          <a:ln w="9525">
            <a:noFill/>
            <a:miter lim="800000"/>
            <a:headEnd/>
            <a:tailEnd/>
          </a:ln>
        </p:spPr>
        <p:txBody>
          <a:bodyPr>
            <a:spAutoFit/>
          </a:bodyPr>
          <a:lstStyle/>
          <a:p>
            <a:pPr>
              <a:lnSpc>
                <a:spcPct val="130000"/>
              </a:lnSpc>
            </a:pPr>
            <a:r>
              <a:rPr lang="en-US" altLang="zh-CN">
                <a:latin typeface="Arial" charset="0"/>
                <a:sym typeface="黑体" pitchFamily="2" charset="-122"/>
              </a:rPr>
              <a:t>Volcano in China mainly include the Changbai mountain volcano (1668, 1702), Wudalianchi volcanoes (1720, 1721), Tengchong volcano (1609), North Volcanoes in Hainan Island (1883).</a:t>
            </a:r>
          </a:p>
        </p:txBody>
      </p:sp>
      <p:sp>
        <p:nvSpPr>
          <p:cNvPr id="22532" name="TextBox 15"/>
          <p:cNvSpPr>
            <a:spLocks noChangeArrowheads="1"/>
          </p:cNvSpPr>
          <p:nvPr/>
        </p:nvSpPr>
        <p:spPr bwMode="auto">
          <a:xfrm>
            <a:off x="4356100" y="6434138"/>
            <a:ext cx="1262063" cy="307975"/>
          </a:xfrm>
          <a:prstGeom prst="rect">
            <a:avLst/>
          </a:prstGeom>
          <a:noFill/>
          <a:ln w="9525">
            <a:noFill/>
            <a:miter lim="800000"/>
            <a:headEnd/>
            <a:tailEnd/>
          </a:ln>
        </p:spPr>
        <p:txBody>
          <a:bodyPr wrap="none">
            <a:spAutoFit/>
          </a:bodyPr>
          <a:lstStyle/>
          <a:p>
            <a:r>
              <a:rPr lang="zh-CN" altLang="en-US" sz="1400">
                <a:solidFill>
                  <a:srgbClr val="000000"/>
                </a:solidFill>
                <a:latin typeface="黑体" pitchFamily="2" charset="-122"/>
                <a:ea typeface="黑体" pitchFamily="2" charset="-122"/>
                <a:sym typeface="Segoe UI"/>
              </a:rPr>
              <a:t>城市洪涝灾害</a:t>
            </a:r>
            <a:endParaRPr lang="zh-CN" altLang="en-US" sz="1800">
              <a:latin typeface="Calibri" pitchFamily="34" charset="0"/>
            </a:endParaRPr>
          </a:p>
        </p:txBody>
      </p:sp>
      <p:sp>
        <p:nvSpPr>
          <p:cNvPr id="22533" name="TextBox 15"/>
          <p:cNvSpPr>
            <a:spLocks noChangeArrowheads="1"/>
          </p:cNvSpPr>
          <p:nvPr/>
        </p:nvSpPr>
        <p:spPr bwMode="auto">
          <a:xfrm>
            <a:off x="7451725" y="6434138"/>
            <a:ext cx="903288" cy="307975"/>
          </a:xfrm>
          <a:prstGeom prst="rect">
            <a:avLst/>
          </a:prstGeom>
          <a:noFill/>
          <a:ln w="9525">
            <a:noFill/>
            <a:miter lim="800000"/>
            <a:headEnd/>
            <a:tailEnd/>
          </a:ln>
        </p:spPr>
        <p:txBody>
          <a:bodyPr wrap="none">
            <a:spAutoFit/>
          </a:bodyPr>
          <a:lstStyle/>
          <a:p>
            <a:r>
              <a:rPr lang="zh-CN" altLang="en-US" sz="1400">
                <a:solidFill>
                  <a:srgbClr val="000000"/>
                </a:solidFill>
                <a:latin typeface="黑体" pitchFamily="2" charset="-122"/>
                <a:ea typeface="黑体" pitchFamily="2" charset="-122"/>
                <a:sym typeface="Segoe UI"/>
              </a:rPr>
              <a:t>城市火灾</a:t>
            </a:r>
            <a:endParaRPr lang="zh-CN" altLang="en-US" sz="1800">
              <a:latin typeface="Calibri" pitchFamily="34" charset="0"/>
            </a:endParaRPr>
          </a:p>
        </p:txBody>
      </p:sp>
      <p:pic>
        <p:nvPicPr>
          <p:cNvPr id="22534" name="Picture 4" descr="http://amuseum.cdstm.cn/AMuseum/earthquak/images/2j-1-8-6_clip_image002.gif"/>
          <p:cNvPicPr>
            <a:picLocks noChangeAspect="1" noChangeArrowheads="1"/>
          </p:cNvPicPr>
          <p:nvPr/>
        </p:nvPicPr>
        <p:blipFill>
          <a:blip r:embed="rId2"/>
          <a:srcRect/>
          <a:stretch>
            <a:fillRect/>
          </a:stretch>
        </p:blipFill>
        <p:spPr bwMode="auto">
          <a:xfrm>
            <a:off x="0" y="3284538"/>
            <a:ext cx="2773363" cy="2000250"/>
          </a:xfrm>
          <a:prstGeom prst="rect">
            <a:avLst/>
          </a:prstGeom>
          <a:noFill/>
          <a:ln w="9525">
            <a:noFill/>
            <a:miter lim="800000"/>
            <a:headEnd/>
            <a:tailEnd/>
          </a:ln>
        </p:spPr>
      </p:pic>
      <p:pic>
        <p:nvPicPr>
          <p:cNvPr id="22535" name="Picture 11"/>
          <p:cNvPicPr>
            <a:picLocks noChangeAspect="1" noChangeArrowheads="1"/>
          </p:cNvPicPr>
          <p:nvPr/>
        </p:nvPicPr>
        <p:blipFill>
          <a:blip r:embed="rId3"/>
          <a:srcRect l="35938" t="33334" r="24806" b="12498"/>
          <a:stretch>
            <a:fillRect/>
          </a:stretch>
        </p:blipFill>
        <p:spPr bwMode="auto">
          <a:xfrm>
            <a:off x="2771775" y="2089150"/>
            <a:ext cx="6143625" cy="47688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3"/>
          <p:cNvSpPr txBox="1">
            <a:spLocks noChangeArrowheads="1"/>
          </p:cNvSpPr>
          <p:nvPr/>
        </p:nvSpPr>
        <p:spPr bwMode="auto">
          <a:xfrm>
            <a:off x="0" y="0"/>
            <a:ext cx="9144000" cy="946150"/>
          </a:xfrm>
          <a:prstGeom prst="rect">
            <a:avLst/>
          </a:prstGeom>
          <a:solidFill>
            <a:srgbClr val="0000FF"/>
          </a:solidFill>
          <a:ln w="9525" algn="ctr">
            <a:noFill/>
            <a:miter lim="800000"/>
            <a:headEnd/>
            <a:tailEnd/>
          </a:ln>
        </p:spPr>
        <p:txBody>
          <a:bodyPr>
            <a:spAutoFit/>
          </a:bodyPr>
          <a:lstStyle/>
          <a:p>
            <a:pPr algn="ctr"/>
            <a:r>
              <a:rPr lang="zh-CN" altLang="en-US" sz="2800" b="1">
                <a:solidFill>
                  <a:srgbClr val="FFFF00"/>
                </a:solidFill>
                <a:ea typeface="黑体" pitchFamily="2" charset="-122"/>
              </a:rPr>
              <a:t>图书馆类防灾标识调查实例分析</a:t>
            </a:r>
          </a:p>
          <a:p>
            <a:pPr algn="ctr"/>
            <a:r>
              <a:rPr lang="en-US" altLang="zh-CN" sz="2800" b="1">
                <a:solidFill>
                  <a:srgbClr val="FFFF00"/>
                </a:solidFill>
                <a:ea typeface="黑体" pitchFamily="2" charset="-122"/>
              </a:rPr>
              <a:t>Survey Analysis of Library Disaster Prevention Signs </a:t>
            </a:r>
          </a:p>
        </p:txBody>
      </p:sp>
      <p:pic>
        <p:nvPicPr>
          <p:cNvPr id="61442" name="Picture 3" descr="DSC09339"/>
          <p:cNvPicPr>
            <a:picLocks noChangeAspect="1" noChangeArrowheads="1"/>
          </p:cNvPicPr>
          <p:nvPr/>
        </p:nvPicPr>
        <p:blipFill>
          <a:blip r:embed="rId2"/>
          <a:srcRect/>
          <a:stretch>
            <a:fillRect/>
          </a:stretch>
        </p:blipFill>
        <p:spPr bwMode="auto">
          <a:xfrm>
            <a:off x="179388" y="1617663"/>
            <a:ext cx="2879725" cy="2376487"/>
          </a:xfrm>
          <a:prstGeom prst="rect">
            <a:avLst/>
          </a:prstGeom>
          <a:noFill/>
          <a:ln w="9525">
            <a:noFill/>
            <a:miter lim="800000"/>
            <a:headEnd/>
            <a:tailEnd/>
          </a:ln>
        </p:spPr>
      </p:pic>
      <p:sp>
        <p:nvSpPr>
          <p:cNvPr id="61443" name="Rectangle 4"/>
          <p:cNvSpPr>
            <a:spLocks noChangeArrowheads="1"/>
          </p:cNvSpPr>
          <p:nvPr/>
        </p:nvSpPr>
        <p:spPr bwMode="auto">
          <a:xfrm>
            <a:off x="179388" y="4437063"/>
            <a:ext cx="4745037" cy="366712"/>
          </a:xfrm>
          <a:prstGeom prst="rect">
            <a:avLst/>
          </a:prstGeom>
          <a:noFill/>
          <a:ln w="9525">
            <a:noFill/>
            <a:miter lim="800000"/>
            <a:headEnd/>
            <a:tailEnd/>
          </a:ln>
        </p:spPr>
        <p:txBody>
          <a:bodyPr wrap="none" anchor="ctr">
            <a:spAutoFit/>
          </a:bodyPr>
          <a:lstStyle/>
          <a:p>
            <a:r>
              <a:rPr lang="en-US" altLang="zh-CN" sz="1800" b="1">
                <a:latin typeface="Arial" charset="0"/>
              </a:rPr>
              <a:t>The characteristics of library facilities</a:t>
            </a:r>
            <a:r>
              <a:rPr lang="zh-CN" altLang="en-US" sz="1800" b="1">
                <a:latin typeface="黑体" pitchFamily="2" charset="-122"/>
              </a:rPr>
              <a:t>：</a:t>
            </a:r>
            <a:r>
              <a:rPr lang="zh-CN" altLang="en-US" sz="1800">
                <a:latin typeface="黑体" pitchFamily="2" charset="-122"/>
              </a:rPr>
              <a:t>  </a:t>
            </a:r>
          </a:p>
        </p:txBody>
      </p:sp>
      <p:sp>
        <p:nvSpPr>
          <p:cNvPr id="61444" name="Rectangle 5"/>
          <p:cNvSpPr>
            <a:spLocks noChangeArrowheads="1"/>
          </p:cNvSpPr>
          <p:nvPr/>
        </p:nvSpPr>
        <p:spPr bwMode="auto">
          <a:xfrm>
            <a:off x="250825" y="4868863"/>
            <a:ext cx="3063875" cy="336550"/>
          </a:xfrm>
          <a:prstGeom prst="rect">
            <a:avLst/>
          </a:prstGeom>
          <a:noFill/>
          <a:ln w="9525">
            <a:noFill/>
            <a:miter lim="800000"/>
            <a:headEnd/>
            <a:tailEnd/>
          </a:ln>
        </p:spPr>
        <p:txBody>
          <a:bodyPr wrap="none" anchor="ctr">
            <a:spAutoFit/>
          </a:bodyPr>
          <a:lstStyle/>
          <a:p>
            <a:r>
              <a:rPr lang="en-US" altLang="zh-CN"/>
              <a:t>①Layout and structure is complex </a:t>
            </a:r>
            <a:endParaRPr lang="zh-CN" altLang="en-US"/>
          </a:p>
        </p:txBody>
      </p:sp>
      <p:sp>
        <p:nvSpPr>
          <p:cNvPr id="61445" name="Rectangle 6"/>
          <p:cNvSpPr>
            <a:spLocks noChangeArrowheads="1"/>
          </p:cNvSpPr>
          <p:nvPr/>
        </p:nvSpPr>
        <p:spPr bwMode="auto">
          <a:xfrm>
            <a:off x="250825" y="5300663"/>
            <a:ext cx="3668713" cy="366712"/>
          </a:xfrm>
          <a:prstGeom prst="rect">
            <a:avLst/>
          </a:prstGeom>
          <a:noFill/>
          <a:ln w="9525">
            <a:noFill/>
            <a:miter lim="800000"/>
            <a:headEnd/>
            <a:tailEnd/>
          </a:ln>
        </p:spPr>
        <p:txBody>
          <a:bodyPr anchor="ctr">
            <a:spAutoFit/>
          </a:bodyPr>
          <a:lstStyle/>
          <a:p>
            <a:r>
              <a:rPr lang="en-US" altLang="zh-CN"/>
              <a:t>②High density of people</a:t>
            </a:r>
            <a:r>
              <a:rPr lang="en-US" altLang="zh-CN" sz="1800">
                <a:latin typeface="Arial" charset="0"/>
              </a:rPr>
              <a:t> </a:t>
            </a:r>
            <a:r>
              <a:rPr lang="en-US" altLang="zh-CN"/>
              <a:t>and big flow  </a:t>
            </a:r>
            <a:endParaRPr lang="zh-CN" altLang="en-US"/>
          </a:p>
        </p:txBody>
      </p:sp>
      <p:sp>
        <p:nvSpPr>
          <p:cNvPr id="61446" name="Rectangle 7"/>
          <p:cNvSpPr>
            <a:spLocks noChangeArrowheads="1"/>
          </p:cNvSpPr>
          <p:nvPr/>
        </p:nvSpPr>
        <p:spPr bwMode="auto">
          <a:xfrm>
            <a:off x="250825" y="5768975"/>
            <a:ext cx="4103688" cy="581025"/>
          </a:xfrm>
          <a:prstGeom prst="rect">
            <a:avLst/>
          </a:prstGeom>
          <a:noFill/>
          <a:ln w="9525">
            <a:noFill/>
            <a:miter lim="800000"/>
            <a:headEnd/>
            <a:tailEnd/>
          </a:ln>
        </p:spPr>
        <p:txBody>
          <a:bodyPr wrap="none" anchor="ctr">
            <a:spAutoFit/>
          </a:bodyPr>
          <a:lstStyle/>
          <a:p>
            <a:r>
              <a:rPr lang="en-US" altLang="zh-CN"/>
              <a:t>③Local environment is crowded, path length of</a:t>
            </a:r>
          </a:p>
          <a:p>
            <a:r>
              <a:rPr lang="en-US" altLang="zh-CN"/>
              <a:t>    evacuation is long</a:t>
            </a:r>
            <a:endParaRPr lang="zh-CN" altLang="en-US"/>
          </a:p>
        </p:txBody>
      </p:sp>
      <p:sp>
        <p:nvSpPr>
          <p:cNvPr id="61447" name="Rectangle 8"/>
          <p:cNvSpPr>
            <a:spLocks noChangeArrowheads="1"/>
          </p:cNvSpPr>
          <p:nvPr/>
        </p:nvSpPr>
        <p:spPr bwMode="auto">
          <a:xfrm>
            <a:off x="5580063" y="5157788"/>
            <a:ext cx="2808287" cy="825500"/>
          </a:xfrm>
          <a:prstGeom prst="rect">
            <a:avLst/>
          </a:prstGeom>
          <a:noFill/>
          <a:ln w="9525">
            <a:noFill/>
            <a:miter lim="800000"/>
            <a:headEnd/>
            <a:tailEnd/>
          </a:ln>
        </p:spPr>
        <p:txBody>
          <a:bodyPr anchor="ctr">
            <a:spAutoFit/>
          </a:bodyPr>
          <a:lstStyle/>
          <a:p>
            <a:pPr algn="just"/>
            <a:r>
              <a:rPr lang="en-US" altLang="zh-CN" b="1"/>
              <a:t>The settings of disaster identification is important to the security of  library . </a:t>
            </a:r>
            <a:endParaRPr lang="zh-CN" altLang="en-US" b="1"/>
          </a:p>
        </p:txBody>
      </p:sp>
      <p:sp>
        <p:nvSpPr>
          <p:cNvPr id="61448" name="Rectangle 9"/>
          <p:cNvSpPr>
            <a:spLocks noChangeArrowheads="1"/>
          </p:cNvSpPr>
          <p:nvPr/>
        </p:nvSpPr>
        <p:spPr bwMode="auto">
          <a:xfrm>
            <a:off x="3059113" y="1412875"/>
            <a:ext cx="5468937" cy="336550"/>
          </a:xfrm>
          <a:prstGeom prst="rect">
            <a:avLst/>
          </a:prstGeom>
          <a:noFill/>
          <a:ln w="9525">
            <a:noFill/>
            <a:miter lim="800000"/>
            <a:headEnd/>
            <a:tailEnd/>
          </a:ln>
        </p:spPr>
        <p:txBody>
          <a:bodyPr wrap="none" anchor="ctr">
            <a:spAutoFit/>
          </a:bodyPr>
          <a:lstStyle/>
          <a:p>
            <a:r>
              <a:rPr lang="en-US" altLang="zh-CN" b="1">
                <a:latin typeface="Arial" charset="0"/>
              </a:rPr>
              <a:t>The main disaster characteristics of library facilities</a:t>
            </a:r>
            <a:r>
              <a:rPr lang="zh-CN" altLang="en-US" b="1">
                <a:latin typeface="Arial" charset="0"/>
              </a:rPr>
              <a:t>： </a:t>
            </a:r>
          </a:p>
        </p:txBody>
      </p:sp>
      <p:sp>
        <p:nvSpPr>
          <p:cNvPr id="61449" name="Rectangle 10"/>
          <p:cNvSpPr>
            <a:spLocks noChangeArrowheads="1"/>
          </p:cNvSpPr>
          <p:nvPr/>
        </p:nvSpPr>
        <p:spPr bwMode="auto">
          <a:xfrm>
            <a:off x="3168650" y="1773238"/>
            <a:ext cx="5975350" cy="336550"/>
          </a:xfrm>
          <a:prstGeom prst="rect">
            <a:avLst/>
          </a:prstGeom>
          <a:noFill/>
          <a:ln w="9525">
            <a:noFill/>
            <a:miter lim="800000"/>
            <a:headEnd/>
            <a:tailEnd/>
          </a:ln>
        </p:spPr>
        <p:txBody>
          <a:bodyPr wrap="none" anchor="ctr">
            <a:spAutoFit/>
          </a:bodyPr>
          <a:lstStyle/>
          <a:p>
            <a:r>
              <a:rPr lang="en-US" altLang="zh-CN"/>
              <a:t>①Poor ventilation, drying and other reasons, fire prone characteristics.</a:t>
            </a:r>
            <a:endParaRPr lang="zh-CN" altLang="en-US"/>
          </a:p>
        </p:txBody>
      </p:sp>
      <p:sp>
        <p:nvSpPr>
          <p:cNvPr id="61450" name="Rectangle 11"/>
          <p:cNvSpPr>
            <a:spLocks noChangeArrowheads="1"/>
          </p:cNvSpPr>
          <p:nvPr/>
        </p:nvSpPr>
        <p:spPr bwMode="auto">
          <a:xfrm>
            <a:off x="3132138" y="2133600"/>
            <a:ext cx="5537200" cy="336550"/>
          </a:xfrm>
          <a:prstGeom prst="rect">
            <a:avLst/>
          </a:prstGeom>
          <a:noFill/>
          <a:ln w="9525">
            <a:noFill/>
            <a:miter lim="800000"/>
            <a:headEnd/>
            <a:tailEnd/>
          </a:ln>
        </p:spPr>
        <p:txBody>
          <a:bodyPr wrap="none" anchor="ctr">
            <a:spAutoFit/>
          </a:bodyPr>
          <a:lstStyle/>
          <a:p>
            <a:r>
              <a:rPr lang="en-US" altLang="zh-CN"/>
              <a:t>②</a:t>
            </a:r>
            <a:r>
              <a:rPr lang="en-US" altLang="en-US"/>
              <a:t>Electrical equipment focus</a:t>
            </a:r>
            <a:r>
              <a:rPr lang="en-US" altLang="zh-CN"/>
              <a:t> and fire hazards can not be ignored.</a:t>
            </a:r>
            <a:endParaRPr lang="zh-CN" altLang="en-US"/>
          </a:p>
        </p:txBody>
      </p:sp>
      <p:sp>
        <p:nvSpPr>
          <p:cNvPr id="61451" name="Rectangle 12"/>
          <p:cNvSpPr>
            <a:spLocks noChangeArrowheads="1"/>
          </p:cNvSpPr>
          <p:nvPr/>
        </p:nvSpPr>
        <p:spPr bwMode="auto">
          <a:xfrm>
            <a:off x="2954338" y="2443163"/>
            <a:ext cx="5535612" cy="581025"/>
          </a:xfrm>
          <a:prstGeom prst="rect">
            <a:avLst/>
          </a:prstGeom>
          <a:noFill/>
          <a:ln w="9525">
            <a:noFill/>
            <a:miter lim="800000"/>
            <a:headEnd/>
            <a:tailEnd/>
          </a:ln>
        </p:spPr>
        <p:txBody>
          <a:bodyPr wrap="none" anchor="ctr">
            <a:spAutoFit/>
          </a:bodyPr>
          <a:lstStyle/>
          <a:p>
            <a:r>
              <a:rPr lang="en-US" altLang="zh-CN"/>
              <a:t>   ③Entrance and exit of is narrow, evacuation path is long, is not</a:t>
            </a:r>
          </a:p>
          <a:p>
            <a:r>
              <a:rPr lang="en-US" altLang="zh-CN"/>
              <a:t>        conducive to the personnel evacuation.</a:t>
            </a:r>
            <a:endParaRPr lang="zh-CN" altLang="en-US"/>
          </a:p>
        </p:txBody>
      </p:sp>
      <p:sp>
        <p:nvSpPr>
          <p:cNvPr id="61452" name="Rectangle 13"/>
          <p:cNvSpPr>
            <a:spLocks noChangeArrowheads="1"/>
          </p:cNvSpPr>
          <p:nvPr/>
        </p:nvSpPr>
        <p:spPr bwMode="auto">
          <a:xfrm>
            <a:off x="3132138" y="2997200"/>
            <a:ext cx="5581650" cy="581025"/>
          </a:xfrm>
          <a:prstGeom prst="rect">
            <a:avLst/>
          </a:prstGeom>
          <a:noFill/>
          <a:ln w="9525">
            <a:noFill/>
            <a:miter lim="800000"/>
            <a:headEnd/>
            <a:tailEnd/>
          </a:ln>
        </p:spPr>
        <p:txBody>
          <a:bodyPr wrap="none" anchor="ctr">
            <a:spAutoFit/>
          </a:bodyPr>
          <a:lstStyle/>
          <a:p>
            <a:r>
              <a:rPr lang="en-US" altLang="zh-CN"/>
              <a:t>④The use of non-combustible material, flame retardant materials </a:t>
            </a:r>
          </a:p>
          <a:p>
            <a:r>
              <a:rPr lang="en-US" altLang="zh-CN"/>
              <a:t>    increase the hazard.</a:t>
            </a:r>
            <a:endParaRPr lang="zh-CN" altLang="en-US"/>
          </a:p>
        </p:txBody>
      </p:sp>
      <p:sp>
        <p:nvSpPr>
          <p:cNvPr id="61453" name="Rectangle 14"/>
          <p:cNvSpPr>
            <a:spLocks noChangeArrowheads="1"/>
          </p:cNvSpPr>
          <p:nvPr/>
        </p:nvSpPr>
        <p:spPr bwMode="auto">
          <a:xfrm>
            <a:off x="3132138" y="3573463"/>
            <a:ext cx="3492500" cy="336550"/>
          </a:xfrm>
          <a:prstGeom prst="rect">
            <a:avLst/>
          </a:prstGeom>
          <a:noFill/>
          <a:ln w="9525">
            <a:noFill/>
            <a:miter lim="800000"/>
            <a:headEnd/>
            <a:tailEnd/>
          </a:ln>
        </p:spPr>
        <p:txBody>
          <a:bodyPr wrap="none" anchor="ctr">
            <a:spAutoFit/>
          </a:bodyPr>
          <a:lstStyle/>
          <a:p>
            <a:r>
              <a:rPr lang="en-US" altLang="zh-CN"/>
              <a:t>⑤Fuel is more, safe flight time is short .</a:t>
            </a:r>
            <a:endParaRPr lang="zh-CN" altLang="en-US"/>
          </a:p>
        </p:txBody>
      </p:sp>
      <p:sp>
        <p:nvSpPr>
          <p:cNvPr id="61454" name="Rectangle 15"/>
          <p:cNvSpPr>
            <a:spLocks noChangeArrowheads="1"/>
          </p:cNvSpPr>
          <p:nvPr/>
        </p:nvSpPr>
        <p:spPr bwMode="auto">
          <a:xfrm>
            <a:off x="3132138" y="3860800"/>
            <a:ext cx="4618037" cy="336550"/>
          </a:xfrm>
          <a:prstGeom prst="rect">
            <a:avLst/>
          </a:prstGeom>
          <a:noFill/>
          <a:ln w="9525">
            <a:noFill/>
            <a:miter lim="800000"/>
            <a:headEnd/>
            <a:tailEnd/>
          </a:ln>
        </p:spPr>
        <p:txBody>
          <a:bodyPr wrap="none" anchor="ctr">
            <a:spAutoFit/>
          </a:bodyPr>
          <a:lstStyle/>
          <a:p>
            <a:r>
              <a:rPr lang="en-US" altLang="zh-CN"/>
              <a:t>⑥Evacuation is difficult in the stereo space structure. </a:t>
            </a:r>
            <a:endParaRPr lang="zh-CN" altLang="en-US"/>
          </a:p>
        </p:txBody>
      </p:sp>
      <p:sp>
        <p:nvSpPr>
          <p:cNvPr id="61455" name="AutoShape 16"/>
          <p:cNvSpPr>
            <a:spLocks noChangeArrowheads="1"/>
          </p:cNvSpPr>
          <p:nvPr/>
        </p:nvSpPr>
        <p:spPr bwMode="auto">
          <a:xfrm rot="5400000">
            <a:off x="6335712" y="4402138"/>
            <a:ext cx="720725" cy="647700"/>
          </a:xfrm>
          <a:prstGeom prst="rightArrow">
            <a:avLst>
              <a:gd name="adj1" fmla="val 50000"/>
              <a:gd name="adj2" fmla="val 27819"/>
            </a:avLst>
          </a:prstGeom>
          <a:solidFill>
            <a:srgbClr val="0033CC">
              <a:alpha val="41960"/>
            </a:srgbClr>
          </a:solidFill>
          <a:ln w="9525">
            <a:solidFill>
              <a:srgbClr val="0033CC"/>
            </a:solidFill>
            <a:miter lim="800000"/>
            <a:headEnd/>
            <a:tailEnd/>
          </a:ln>
        </p:spPr>
        <p:txBody>
          <a:bodyPr wrap="none" anchor="ctr"/>
          <a:lstStyle/>
          <a:p>
            <a:endParaRPr lang="zh-CN" altLang="zh-CN" sz="1800">
              <a:solidFill>
                <a:srgbClr val="FF3300"/>
              </a:solidFill>
              <a:latin typeface="Arial" charset="0"/>
            </a:endParaRPr>
          </a:p>
        </p:txBody>
      </p:sp>
      <p:sp>
        <p:nvSpPr>
          <p:cNvPr id="61456" name="AutoShape 17"/>
          <p:cNvSpPr>
            <a:spLocks noChangeArrowheads="1"/>
          </p:cNvSpPr>
          <p:nvPr/>
        </p:nvSpPr>
        <p:spPr bwMode="auto">
          <a:xfrm>
            <a:off x="4500563" y="5229225"/>
            <a:ext cx="865187" cy="647700"/>
          </a:xfrm>
          <a:prstGeom prst="rightArrow">
            <a:avLst>
              <a:gd name="adj1" fmla="val 50000"/>
              <a:gd name="adj2" fmla="val 33395"/>
            </a:avLst>
          </a:prstGeom>
          <a:solidFill>
            <a:srgbClr val="0033CC">
              <a:alpha val="36862"/>
            </a:srgbClr>
          </a:solidFill>
          <a:ln w="9525">
            <a:solidFill>
              <a:srgbClr val="0033CC"/>
            </a:solidFill>
            <a:miter lim="800000"/>
            <a:headEnd/>
            <a:tailEnd/>
          </a:ln>
        </p:spPr>
        <p:txBody>
          <a:bodyPr wrap="none" anchor="ctr"/>
          <a:lstStyle/>
          <a:p>
            <a:endParaRPr lang="zh-CN" altLang="zh-CN" sz="1800">
              <a:solidFill>
                <a:srgbClr val="FF3300"/>
              </a:solidFill>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3"/>
          <p:cNvSpPr txBox="1">
            <a:spLocks noChangeArrowheads="1"/>
          </p:cNvSpPr>
          <p:nvPr/>
        </p:nvSpPr>
        <p:spPr bwMode="auto">
          <a:xfrm>
            <a:off x="0" y="0"/>
            <a:ext cx="9144000" cy="946150"/>
          </a:xfrm>
          <a:prstGeom prst="rect">
            <a:avLst/>
          </a:prstGeom>
          <a:solidFill>
            <a:srgbClr val="0000FF"/>
          </a:solidFill>
          <a:ln w="9525" algn="ctr">
            <a:noFill/>
            <a:miter lim="800000"/>
            <a:headEnd/>
            <a:tailEnd/>
          </a:ln>
        </p:spPr>
        <p:txBody>
          <a:bodyPr>
            <a:spAutoFit/>
          </a:bodyPr>
          <a:lstStyle/>
          <a:p>
            <a:pPr algn="ctr"/>
            <a:r>
              <a:rPr lang="zh-CN" altLang="en-US" sz="2800" b="1">
                <a:solidFill>
                  <a:srgbClr val="FFFF00"/>
                </a:solidFill>
                <a:ea typeface="黑体" pitchFamily="2" charset="-122"/>
              </a:rPr>
              <a:t>图书馆防灾标识调查</a:t>
            </a:r>
          </a:p>
          <a:p>
            <a:pPr algn="ctr"/>
            <a:r>
              <a:rPr lang="en-US" altLang="zh-CN" sz="2800" b="1">
                <a:solidFill>
                  <a:srgbClr val="FFFF00"/>
                </a:solidFill>
                <a:ea typeface="黑体" pitchFamily="2" charset="-122"/>
              </a:rPr>
              <a:t>Investigation of  Library Disaster Prevention Signs</a:t>
            </a:r>
          </a:p>
        </p:txBody>
      </p:sp>
      <p:pic>
        <p:nvPicPr>
          <p:cNvPr id="62466" name="Picture 3" descr="DSC09091"/>
          <p:cNvPicPr preferRelativeResize="0">
            <a:picLocks noChangeAspect="1" noChangeArrowheads="1"/>
          </p:cNvPicPr>
          <p:nvPr/>
        </p:nvPicPr>
        <p:blipFill>
          <a:blip r:embed="rId2"/>
          <a:srcRect/>
          <a:stretch>
            <a:fillRect/>
          </a:stretch>
        </p:blipFill>
        <p:spPr bwMode="auto">
          <a:xfrm>
            <a:off x="323850" y="1268413"/>
            <a:ext cx="2590800" cy="2057400"/>
          </a:xfrm>
          <a:prstGeom prst="rect">
            <a:avLst/>
          </a:prstGeom>
          <a:noFill/>
          <a:ln w="9525">
            <a:noFill/>
            <a:miter lim="800000"/>
            <a:headEnd/>
            <a:tailEnd/>
          </a:ln>
        </p:spPr>
      </p:pic>
      <p:sp>
        <p:nvSpPr>
          <p:cNvPr id="62467" name="Rectangle 4"/>
          <p:cNvSpPr>
            <a:spLocks noChangeArrowheads="1"/>
          </p:cNvSpPr>
          <p:nvPr/>
        </p:nvSpPr>
        <p:spPr bwMode="auto">
          <a:xfrm>
            <a:off x="0" y="3429000"/>
            <a:ext cx="2916238" cy="581025"/>
          </a:xfrm>
          <a:prstGeom prst="rect">
            <a:avLst/>
          </a:prstGeom>
          <a:noFill/>
          <a:ln w="9525">
            <a:noFill/>
            <a:miter lim="800000"/>
            <a:headEnd/>
            <a:tailEnd/>
          </a:ln>
        </p:spPr>
        <p:txBody>
          <a:bodyPr anchor="ctr">
            <a:spAutoFit/>
          </a:bodyPr>
          <a:lstStyle/>
          <a:p>
            <a:pPr algn="ctr"/>
            <a:r>
              <a:rPr lang="en-US" altLang="zh-CN" b="1"/>
              <a:t>The lack of library</a:t>
            </a:r>
          </a:p>
          <a:p>
            <a:pPr algn="ctr"/>
            <a:r>
              <a:rPr lang="en-US" altLang="zh-CN" b="1"/>
              <a:t> index map </a:t>
            </a:r>
            <a:endParaRPr lang="zh-CN" altLang="en-US" b="1"/>
          </a:p>
        </p:txBody>
      </p:sp>
      <p:pic>
        <p:nvPicPr>
          <p:cNvPr id="62468" name="Picture 5"/>
          <p:cNvPicPr>
            <a:picLocks noChangeAspect="1" noChangeArrowheads="1"/>
          </p:cNvPicPr>
          <p:nvPr/>
        </p:nvPicPr>
        <p:blipFill>
          <a:blip r:embed="rId3"/>
          <a:srcRect/>
          <a:stretch>
            <a:fillRect/>
          </a:stretch>
        </p:blipFill>
        <p:spPr bwMode="auto">
          <a:xfrm>
            <a:off x="3059113" y="1268413"/>
            <a:ext cx="2667000" cy="2135187"/>
          </a:xfrm>
          <a:prstGeom prst="rect">
            <a:avLst/>
          </a:prstGeom>
          <a:noFill/>
          <a:ln w="9525">
            <a:noFill/>
            <a:miter lim="800000"/>
            <a:headEnd/>
            <a:tailEnd/>
          </a:ln>
        </p:spPr>
      </p:pic>
      <p:sp>
        <p:nvSpPr>
          <p:cNvPr id="62469" name="Rectangle 6"/>
          <p:cNvSpPr>
            <a:spLocks noChangeArrowheads="1"/>
          </p:cNvSpPr>
          <p:nvPr/>
        </p:nvSpPr>
        <p:spPr bwMode="auto">
          <a:xfrm>
            <a:off x="2916238" y="3429000"/>
            <a:ext cx="2984500" cy="611188"/>
          </a:xfrm>
          <a:prstGeom prst="rect">
            <a:avLst/>
          </a:prstGeom>
          <a:noFill/>
          <a:ln w="9525">
            <a:noFill/>
            <a:miter lim="800000"/>
            <a:headEnd/>
            <a:tailEnd/>
          </a:ln>
        </p:spPr>
        <p:txBody>
          <a:bodyPr wrap="none" anchor="ctr">
            <a:spAutoFit/>
          </a:bodyPr>
          <a:lstStyle/>
          <a:p>
            <a:r>
              <a:rPr lang="en-US" altLang="zh-CN" b="1"/>
              <a:t>Long and narrow corridor lacks</a:t>
            </a:r>
          </a:p>
          <a:p>
            <a:r>
              <a:rPr lang="en-US" altLang="zh-CN" b="1"/>
              <a:t> of suggestive identification</a:t>
            </a:r>
            <a:r>
              <a:rPr lang="en-US" altLang="zh-CN" sz="1800">
                <a:latin typeface="Arial" charset="0"/>
              </a:rPr>
              <a:t>  </a:t>
            </a:r>
            <a:endParaRPr lang="zh-CN" altLang="en-US" sz="1800">
              <a:latin typeface="Arial" charset="0"/>
            </a:endParaRPr>
          </a:p>
        </p:txBody>
      </p:sp>
      <p:pic>
        <p:nvPicPr>
          <p:cNvPr id="62470" name="Picture 7" descr="DSC09196"/>
          <p:cNvPicPr preferRelativeResize="0">
            <a:picLocks noChangeArrowheads="1"/>
          </p:cNvPicPr>
          <p:nvPr/>
        </p:nvPicPr>
        <p:blipFill>
          <a:blip r:embed="rId4"/>
          <a:srcRect/>
          <a:stretch>
            <a:fillRect/>
          </a:stretch>
        </p:blipFill>
        <p:spPr bwMode="auto">
          <a:xfrm>
            <a:off x="5940425" y="1268413"/>
            <a:ext cx="2743200" cy="2133600"/>
          </a:xfrm>
          <a:prstGeom prst="rect">
            <a:avLst/>
          </a:prstGeom>
          <a:noFill/>
          <a:ln w="9525">
            <a:noFill/>
            <a:miter lim="800000"/>
            <a:headEnd/>
            <a:tailEnd/>
          </a:ln>
        </p:spPr>
      </p:pic>
      <p:sp>
        <p:nvSpPr>
          <p:cNvPr id="62471" name="Rectangle 8"/>
          <p:cNvSpPr>
            <a:spLocks noChangeArrowheads="1"/>
          </p:cNvSpPr>
          <p:nvPr/>
        </p:nvSpPr>
        <p:spPr bwMode="auto">
          <a:xfrm>
            <a:off x="5940425" y="3429000"/>
            <a:ext cx="2735263" cy="581025"/>
          </a:xfrm>
          <a:prstGeom prst="rect">
            <a:avLst/>
          </a:prstGeom>
          <a:noFill/>
          <a:ln w="9525">
            <a:noFill/>
            <a:miter lim="800000"/>
            <a:headEnd/>
            <a:tailEnd/>
          </a:ln>
        </p:spPr>
        <p:txBody>
          <a:bodyPr anchor="ctr">
            <a:spAutoFit/>
          </a:bodyPr>
          <a:lstStyle/>
          <a:p>
            <a:pPr algn="ctr"/>
            <a:r>
              <a:rPr lang="en-US" altLang="zh-CN" b="1"/>
              <a:t>The stairs lacks of relational identification</a:t>
            </a:r>
            <a:endParaRPr lang="zh-CN" altLang="en-US" b="1"/>
          </a:p>
        </p:txBody>
      </p:sp>
      <p:pic>
        <p:nvPicPr>
          <p:cNvPr id="62472" name="Picture 9" descr="DSC09094"/>
          <p:cNvPicPr preferRelativeResize="0">
            <a:picLocks noChangeAspect="1" noChangeArrowheads="1"/>
          </p:cNvPicPr>
          <p:nvPr/>
        </p:nvPicPr>
        <p:blipFill>
          <a:blip r:embed="rId5"/>
          <a:srcRect/>
          <a:stretch>
            <a:fillRect/>
          </a:stretch>
        </p:blipFill>
        <p:spPr bwMode="auto">
          <a:xfrm>
            <a:off x="323850" y="4221163"/>
            <a:ext cx="2590800" cy="2089150"/>
          </a:xfrm>
          <a:prstGeom prst="rect">
            <a:avLst/>
          </a:prstGeom>
          <a:noFill/>
          <a:ln w="9525">
            <a:noFill/>
            <a:miter lim="800000"/>
            <a:headEnd/>
            <a:tailEnd/>
          </a:ln>
        </p:spPr>
      </p:pic>
      <p:sp>
        <p:nvSpPr>
          <p:cNvPr id="62473" name="Rectangle 10"/>
          <p:cNvSpPr>
            <a:spLocks noChangeArrowheads="1"/>
          </p:cNvSpPr>
          <p:nvPr/>
        </p:nvSpPr>
        <p:spPr bwMode="auto">
          <a:xfrm>
            <a:off x="395288" y="6278563"/>
            <a:ext cx="2305050" cy="611187"/>
          </a:xfrm>
          <a:prstGeom prst="rect">
            <a:avLst/>
          </a:prstGeom>
          <a:noFill/>
          <a:ln w="9525">
            <a:noFill/>
            <a:miter lim="800000"/>
            <a:headEnd/>
            <a:tailEnd/>
          </a:ln>
        </p:spPr>
        <p:txBody>
          <a:bodyPr anchor="ctr">
            <a:spAutoFit/>
          </a:bodyPr>
          <a:lstStyle/>
          <a:p>
            <a:pPr algn="ctr"/>
            <a:r>
              <a:rPr lang="en-US" altLang="zh-CN" b="1"/>
              <a:t>The identity of the floor </a:t>
            </a:r>
          </a:p>
          <a:p>
            <a:pPr algn="ctr"/>
            <a:r>
              <a:rPr lang="en-US" altLang="zh-CN" b="1"/>
              <a:t>is not clear</a:t>
            </a:r>
            <a:r>
              <a:rPr lang="en-US" altLang="zh-CN" sz="1800">
                <a:latin typeface="Arial" charset="0"/>
              </a:rPr>
              <a:t> </a:t>
            </a:r>
            <a:endParaRPr lang="zh-CN" altLang="en-US" sz="1800">
              <a:latin typeface="Arial" charset="0"/>
            </a:endParaRPr>
          </a:p>
        </p:txBody>
      </p:sp>
      <p:pic>
        <p:nvPicPr>
          <p:cNvPr id="62474" name="Picture 11" descr="DSC09208"/>
          <p:cNvPicPr>
            <a:picLocks noChangeAspect="1" noChangeArrowheads="1"/>
          </p:cNvPicPr>
          <p:nvPr/>
        </p:nvPicPr>
        <p:blipFill>
          <a:blip r:embed="rId6"/>
          <a:srcRect/>
          <a:stretch>
            <a:fillRect/>
          </a:stretch>
        </p:blipFill>
        <p:spPr bwMode="auto">
          <a:xfrm>
            <a:off x="5867400" y="4267200"/>
            <a:ext cx="2819400" cy="2035175"/>
          </a:xfrm>
          <a:prstGeom prst="rect">
            <a:avLst/>
          </a:prstGeom>
          <a:noFill/>
          <a:ln w="9525">
            <a:noFill/>
            <a:miter lim="800000"/>
            <a:headEnd/>
            <a:tailEnd/>
          </a:ln>
        </p:spPr>
      </p:pic>
      <p:sp>
        <p:nvSpPr>
          <p:cNvPr id="62475" name="Rectangle 12"/>
          <p:cNvSpPr>
            <a:spLocks noChangeArrowheads="1"/>
          </p:cNvSpPr>
          <p:nvPr/>
        </p:nvSpPr>
        <p:spPr bwMode="auto">
          <a:xfrm>
            <a:off x="6011863" y="6207125"/>
            <a:ext cx="2209800" cy="825500"/>
          </a:xfrm>
          <a:prstGeom prst="rect">
            <a:avLst/>
          </a:prstGeom>
          <a:noFill/>
          <a:ln w="9525">
            <a:noFill/>
            <a:miter lim="800000"/>
            <a:headEnd/>
            <a:tailEnd/>
          </a:ln>
        </p:spPr>
        <p:txBody>
          <a:bodyPr anchor="ctr">
            <a:spAutoFit/>
          </a:bodyPr>
          <a:lstStyle/>
          <a:p>
            <a:pPr algn="ctr"/>
            <a:r>
              <a:rPr lang="en-US" altLang="zh-CN" b="1"/>
              <a:t>Outside library lack of </a:t>
            </a:r>
          </a:p>
          <a:p>
            <a:pPr algn="ctr"/>
            <a:r>
              <a:rPr lang="en-US" altLang="zh-CN" b="1"/>
              <a:t> refuge identification</a:t>
            </a:r>
            <a:endParaRPr lang="zh-CN" altLang="en-US" b="1"/>
          </a:p>
          <a:p>
            <a:pPr algn="ctr"/>
            <a:r>
              <a:rPr lang="en-US" altLang="zh-CN" b="1"/>
              <a:t> </a:t>
            </a:r>
            <a:endParaRPr lang="zh-CN" altLang="en-US" b="1"/>
          </a:p>
        </p:txBody>
      </p:sp>
      <p:sp>
        <p:nvSpPr>
          <p:cNvPr id="62476" name="Rectangle 13"/>
          <p:cNvSpPr>
            <a:spLocks noChangeArrowheads="1"/>
          </p:cNvSpPr>
          <p:nvPr/>
        </p:nvSpPr>
        <p:spPr bwMode="auto">
          <a:xfrm>
            <a:off x="3203575" y="6323013"/>
            <a:ext cx="2622550" cy="581025"/>
          </a:xfrm>
          <a:prstGeom prst="rect">
            <a:avLst/>
          </a:prstGeom>
          <a:noFill/>
          <a:ln w="9525">
            <a:noFill/>
            <a:miter lim="800000"/>
            <a:headEnd/>
            <a:tailEnd/>
          </a:ln>
        </p:spPr>
        <p:txBody>
          <a:bodyPr anchor="ctr">
            <a:spAutoFit/>
          </a:bodyPr>
          <a:lstStyle/>
          <a:p>
            <a:pPr algn="ctr"/>
            <a:r>
              <a:rPr lang="en-US" altLang="zh-CN" b="1"/>
              <a:t>Outside the library is lack </a:t>
            </a:r>
          </a:p>
          <a:p>
            <a:pPr algn="ctr"/>
            <a:r>
              <a:rPr lang="en-US" altLang="zh-CN" b="1"/>
              <a:t>of identification</a:t>
            </a:r>
            <a:endParaRPr lang="zh-CN" altLang="en-US" b="1"/>
          </a:p>
        </p:txBody>
      </p:sp>
      <p:pic>
        <p:nvPicPr>
          <p:cNvPr id="62477" name="Picture 14" descr="DSC09205"/>
          <p:cNvPicPr>
            <a:picLocks noChangeAspect="1" noChangeArrowheads="1"/>
          </p:cNvPicPr>
          <p:nvPr/>
        </p:nvPicPr>
        <p:blipFill>
          <a:blip r:embed="rId7"/>
          <a:srcRect/>
          <a:stretch>
            <a:fillRect/>
          </a:stretch>
        </p:blipFill>
        <p:spPr bwMode="auto">
          <a:xfrm>
            <a:off x="3124200" y="4267200"/>
            <a:ext cx="2590800" cy="206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p:cNvSpPr txBox="1">
            <a:spLocks noChangeArrowheads="1"/>
          </p:cNvSpPr>
          <p:nvPr/>
        </p:nvSpPr>
        <p:spPr bwMode="auto">
          <a:xfrm>
            <a:off x="468313" y="1196975"/>
            <a:ext cx="7991475" cy="1739900"/>
          </a:xfrm>
          <a:prstGeom prst="rect">
            <a:avLst/>
          </a:prstGeom>
          <a:noFill/>
          <a:ln w="9525">
            <a:noFill/>
            <a:miter lim="800000"/>
            <a:headEnd/>
            <a:tailEnd/>
          </a:ln>
        </p:spPr>
        <p:txBody>
          <a:bodyPr>
            <a:spAutoFit/>
          </a:bodyPr>
          <a:lstStyle/>
          <a:p>
            <a:pPr algn="just" fontAlgn="t">
              <a:spcBef>
                <a:spcPct val="50000"/>
              </a:spcBef>
            </a:pPr>
            <a:r>
              <a:rPr lang="en-US" altLang="zh-CN" sz="1800"/>
              <a:t>   University gymnasium is located in the middle of the whole campus and connected to the stadium, gymnasium and playground surrounding dormitories for students and teachers bring stadium is located in the west side of sports venues, can be used as a disaster personnel shelter when the accident occurred between the stadium and gymnasium has a broad  square, can be used as a evacuation passageway into the stadium from gymnasium. </a:t>
            </a:r>
            <a:endParaRPr lang="zh-CN" altLang="en-US" sz="1800"/>
          </a:p>
        </p:txBody>
      </p:sp>
      <p:sp>
        <p:nvSpPr>
          <p:cNvPr id="63490" name="Text Box 3"/>
          <p:cNvSpPr txBox="1">
            <a:spLocks noChangeArrowheads="1"/>
          </p:cNvSpPr>
          <p:nvPr/>
        </p:nvSpPr>
        <p:spPr bwMode="auto">
          <a:xfrm>
            <a:off x="0" y="0"/>
            <a:ext cx="9144000" cy="946150"/>
          </a:xfrm>
          <a:prstGeom prst="rect">
            <a:avLst/>
          </a:prstGeom>
          <a:solidFill>
            <a:srgbClr val="0000FF"/>
          </a:solidFill>
          <a:ln w="9525" algn="ctr">
            <a:noFill/>
            <a:miter lim="800000"/>
            <a:headEnd/>
            <a:tailEnd/>
          </a:ln>
        </p:spPr>
        <p:txBody>
          <a:bodyPr>
            <a:spAutoFit/>
          </a:bodyPr>
          <a:lstStyle/>
          <a:p>
            <a:pPr algn="ctr"/>
            <a:r>
              <a:rPr lang="zh-CN" altLang="en-US" sz="2800" b="1">
                <a:solidFill>
                  <a:srgbClr val="FFFF00"/>
                </a:solidFill>
                <a:ea typeface="黑体" pitchFamily="2" charset="-122"/>
              </a:rPr>
              <a:t>作为避难场所设施的周边标识系统</a:t>
            </a:r>
          </a:p>
          <a:p>
            <a:pPr algn="ctr"/>
            <a:r>
              <a:rPr lang="en-US" altLang="zh-CN" sz="2800" b="1">
                <a:solidFill>
                  <a:srgbClr val="FFFF00"/>
                </a:solidFill>
                <a:ea typeface="黑体" pitchFamily="2" charset="-122"/>
              </a:rPr>
              <a:t>Surrounding Sign System of Evacuation Shelter</a:t>
            </a:r>
          </a:p>
        </p:txBody>
      </p:sp>
      <p:sp>
        <p:nvSpPr>
          <p:cNvPr id="63491" name="Text Box 4"/>
          <p:cNvSpPr txBox="1">
            <a:spLocks noChangeArrowheads="1"/>
          </p:cNvSpPr>
          <p:nvPr/>
        </p:nvSpPr>
        <p:spPr bwMode="auto">
          <a:xfrm>
            <a:off x="5257800" y="6172200"/>
            <a:ext cx="2914650" cy="641350"/>
          </a:xfrm>
          <a:prstGeom prst="rect">
            <a:avLst/>
          </a:prstGeom>
          <a:noFill/>
          <a:ln w="9525" algn="ctr">
            <a:noFill/>
            <a:miter lim="800000"/>
            <a:headEnd/>
            <a:tailEnd/>
          </a:ln>
        </p:spPr>
        <p:txBody>
          <a:bodyPr>
            <a:spAutoFit/>
          </a:bodyPr>
          <a:lstStyle/>
          <a:p>
            <a:pPr algn="ctr">
              <a:spcBef>
                <a:spcPct val="50000"/>
              </a:spcBef>
            </a:pPr>
            <a:r>
              <a:rPr lang="en-US" altLang="zh-CN" sz="1800" b="1"/>
              <a:t>Surrounding environment of the stadium</a:t>
            </a:r>
            <a:r>
              <a:rPr lang="en-US" altLang="zh-CN" sz="1800" b="1">
                <a:latin typeface="Arial" charset="0"/>
              </a:rPr>
              <a:t> </a:t>
            </a:r>
            <a:endParaRPr lang="zh-CN" altLang="en-US" sz="1800" b="1">
              <a:latin typeface="Arial" charset="0"/>
            </a:endParaRPr>
          </a:p>
        </p:txBody>
      </p:sp>
      <p:sp>
        <p:nvSpPr>
          <p:cNvPr id="63492" name="Text Box 5"/>
          <p:cNvSpPr txBox="1">
            <a:spLocks noChangeArrowheads="1"/>
          </p:cNvSpPr>
          <p:nvPr/>
        </p:nvSpPr>
        <p:spPr bwMode="auto">
          <a:xfrm>
            <a:off x="179388" y="6172200"/>
            <a:ext cx="3816350" cy="641350"/>
          </a:xfrm>
          <a:prstGeom prst="rect">
            <a:avLst/>
          </a:prstGeom>
          <a:noFill/>
          <a:ln w="9525" algn="ctr">
            <a:noFill/>
            <a:miter lim="800000"/>
            <a:headEnd/>
            <a:tailEnd/>
          </a:ln>
        </p:spPr>
        <p:txBody>
          <a:bodyPr>
            <a:spAutoFit/>
          </a:bodyPr>
          <a:lstStyle/>
          <a:p>
            <a:pPr algn="ctr">
              <a:spcBef>
                <a:spcPct val="50000"/>
              </a:spcBef>
            </a:pPr>
            <a:r>
              <a:rPr lang="en-US" altLang="zh-CN" sz="1800" b="1"/>
              <a:t>Beijing Science and Technology University Gymnasium</a:t>
            </a:r>
            <a:r>
              <a:rPr lang="en-US" altLang="zh-CN" sz="1800"/>
              <a:t> </a:t>
            </a:r>
            <a:endParaRPr lang="zh-CN" altLang="en-US" sz="1800"/>
          </a:p>
        </p:txBody>
      </p:sp>
      <p:pic>
        <p:nvPicPr>
          <p:cNvPr id="63493" name="Picture 6" descr="IMG_0502"/>
          <p:cNvPicPr>
            <a:picLocks noChangeAspect="1" noChangeArrowheads="1"/>
          </p:cNvPicPr>
          <p:nvPr/>
        </p:nvPicPr>
        <p:blipFill>
          <a:blip r:embed="rId2">
            <a:lum bright="12000"/>
          </a:blip>
          <a:srcRect/>
          <a:stretch>
            <a:fillRect/>
          </a:stretch>
        </p:blipFill>
        <p:spPr bwMode="auto">
          <a:xfrm>
            <a:off x="468313" y="3213100"/>
            <a:ext cx="3840162" cy="2879725"/>
          </a:xfrm>
          <a:prstGeom prst="rect">
            <a:avLst/>
          </a:prstGeom>
          <a:noFill/>
          <a:ln w="9525">
            <a:noFill/>
            <a:miter lim="800000"/>
            <a:headEnd/>
            <a:tailEnd/>
          </a:ln>
        </p:spPr>
      </p:pic>
      <p:grpSp>
        <p:nvGrpSpPr>
          <p:cNvPr id="63494" name="Group 7"/>
          <p:cNvGrpSpPr>
            <a:grpSpLocks/>
          </p:cNvGrpSpPr>
          <p:nvPr/>
        </p:nvGrpSpPr>
        <p:grpSpPr bwMode="auto">
          <a:xfrm>
            <a:off x="4572000" y="3200400"/>
            <a:ext cx="4191000" cy="2879725"/>
            <a:chOff x="1080" y="4560"/>
            <a:chExt cx="5760" cy="3765"/>
          </a:xfrm>
        </p:grpSpPr>
        <p:grpSp>
          <p:nvGrpSpPr>
            <p:cNvPr id="63495" name="Group 8"/>
            <p:cNvGrpSpPr>
              <a:grpSpLocks/>
            </p:cNvGrpSpPr>
            <p:nvPr/>
          </p:nvGrpSpPr>
          <p:grpSpPr bwMode="auto">
            <a:xfrm>
              <a:off x="1080" y="4560"/>
              <a:ext cx="5760" cy="3765"/>
              <a:chOff x="900" y="4560"/>
              <a:chExt cx="5760" cy="3765"/>
            </a:xfrm>
          </p:grpSpPr>
          <p:pic>
            <p:nvPicPr>
              <p:cNvPr id="63498" name="Picture 9" descr="床設置用蓄光・避難口誘導標識 避難経路 1F 360×300 ＜824-201＞"/>
              <p:cNvPicPr>
                <a:picLocks noChangeAspect="1" noChangeArrowheads="1"/>
              </p:cNvPicPr>
              <p:nvPr/>
            </p:nvPicPr>
            <p:blipFill>
              <a:blip r:embed="rId3"/>
              <a:srcRect/>
              <a:stretch>
                <a:fillRect/>
              </a:stretch>
            </p:blipFill>
            <p:spPr bwMode="auto">
              <a:xfrm>
                <a:off x="4860" y="6432"/>
                <a:ext cx="1800" cy="1800"/>
              </a:xfrm>
              <a:prstGeom prst="rect">
                <a:avLst/>
              </a:prstGeom>
              <a:noFill/>
              <a:ln w="9525">
                <a:noFill/>
                <a:miter lim="800000"/>
                <a:headEnd/>
                <a:tailEnd/>
              </a:ln>
            </p:spPr>
          </p:pic>
          <p:pic>
            <p:nvPicPr>
              <p:cNvPr id="63499" name="Picture 10" descr="../Application%20Data/Tencent/Users/114028925/QQ/WinTemp/RichOle/6%7b$B%7dGAH%5b%6097KN%259FPE@3CB.jpg"/>
              <p:cNvPicPr>
                <a:picLocks noChangeAspect="1" noChangeArrowheads="1"/>
              </p:cNvPicPr>
              <p:nvPr/>
            </p:nvPicPr>
            <p:blipFill>
              <a:blip r:embed="rId4" r:link="rId5"/>
              <a:srcRect/>
              <a:stretch>
                <a:fillRect/>
              </a:stretch>
            </p:blipFill>
            <p:spPr bwMode="auto">
              <a:xfrm>
                <a:off x="900" y="4560"/>
                <a:ext cx="3870" cy="3765"/>
              </a:xfrm>
              <a:prstGeom prst="rect">
                <a:avLst/>
              </a:prstGeom>
              <a:noFill/>
              <a:ln w="9525">
                <a:noFill/>
                <a:miter lim="800000"/>
                <a:headEnd/>
                <a:tailEnd/>
              </a:ln>
            </p:spPr>
          </p:pic>
          <p:pic>
            <p:nvPicPr>
              <p:cNvPr id="63500" name="Picture 11" descr="反射看板 避難場所 900×600 ＜824-74＞"/>
              <p:cNvPicPr>
                <a:picLocks noChangeAspect="1" noChangeArrowheads="1"/>
              </p:cNvPicPr>
              <p:nvPr/>
            </p:nvPicPr>
            <p:blipFill>
              <a:blip r:embed="rId6"/>
              <a:srcRect/>
              <a:stretch>
                <a:fillRect/>
              </a:stretch>
            </p:blipFill>
            <p:spPr bwMode="auto">
              <a:xfrm>
                <a:off x="4860" y="4560"/>
                <a:ext cx="1800" cy="1800"/>
              </a:xfrm>
              <a:prstGeom prst="rect">
                <a:avLst/>
              </a:prstGeom>
              <a:noFill/>
              <a:ln w="9525">
                <a:noFill/>
                <a:miter lim="800000"/>
                <a:headEnd/>
                <a:tailEnd/>
              </a:ln>
            </p:spPr>
          </p:pic>
        </p:grpSp>
        <p:sp>
          <p:nvSpPr>
            <p:cNvPr id="63496" name="Line 12"/>
            <p:cNvSpPr>
              <a:spLocks noChangeShapeType="1"/>
            </p:cNvSpPr>
            <p:nvPr/>
          </p:nvSpPr>
          <p:spPr bwMode="auto">
            <a:xfrm>
              <a:off x="3960" y="6588"/>
              <a:ext cx="1080" cy="624"/>
            </a:xfrm>
            <a:prstGeom prst="line">
              <a:avLst/>
            </a:prstGeom>
            <a:noFill/>
            <a:ln w="9525">
              <a:solidFill>
                <a:srgbClr val="000000"/>
              </a:solidFill>
              <a:round/>
              <a:headEnd/>
              <a:tailEnd type="triangle" w="med" len="med"/>
            </a:ln>
          </p:spPr>
          <p:txBody>
            <a:bodyPr/>
            <a:lstStyle/>
            <a:p>
              <a:endParaRPr lang="zh-CN" altLang="en-US"/>
            </a:p>
          </p:txBody>
        </p:sp>
        <p:sp>
          <p:nvSpPr>
            <p:cNvPr id="63497" name="Line 13"/>
            <p:cNvSpPr>
              <a:spLocks noChangeShapeType="1"/>
            </p:cNvSpPr>
            <p:nvPr/>
          </p:nvSpPr>
          <p:spPr bwMode="auto">
            <a:xfrm flipV="1">
              <a:off x="3060" y="5496"/>
              <a:ext cx="1800" cy="624"/>
            </a:xfrm>
            <a:prstGeom prst="line">
              <a:avLst/>
            </a:prstGeom>
            <a:noFill/>
            <a:ln w="9525">
              <a:solidFill>
                <a:srgbClr val="000000"/>
              </a:solidFill>
              <a:round/>
              <a:headEnd/>
              <a:tailEnd type="triangle" w="med" len="med"/>
            </a:ln>
          </p:spPr>
          <p:txBody>
            <a:bodyPr/>
            <a:lstStyle/>
            <a:p>
              <a:endParaRPr lang="zh-CN" altLang="en-US"/>
            </a:p>
          </p:txBody>
        </p:sp>
      </p:gr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IMG_0473"/>
          <p:cNvPicPr>
            <a:picLocks noChangeAspect="1" noChangeArrowheads="1"/>
          </p:cNvPicPr>
          <p:nvPr/>
        </p:nvPicPr>
        <p:blipFill>
          <a:blip r:embed="rId2"/>
          <a:srcRect/>
          <a:stretch>
            <a:fillRect/>
          </a:stretch>
        </p:blipFill>
        <p:spPr bwMode="auto">
          <a:xfrm>
            <a:off x="539750" y="2060575"/>
            <a:ext cx="2592388" cy="1835150"/>
          </a:xfrm>
          <a:prstGeom prst="rect">
            <a:avLst/>
          </a:prstGeom>
          <a:noFill/>
          <a:ln w="9525">
            <a:noFill/>
            <a:miter lim="800000"/>
            <a:headEnd/>
            <a:tailEnd/>
          </a:ln>
        </p:spPr>
      </p:pic>
      <p:sp>
        <p:nvSpPr>
          <p:cNvPr id="64514" name="Rectangle 3"/>
          <p:cNvSpPr>
            <a:spLocks noChangeArrowheads="1"/>
          </p:cNvSpPr>
          <p:nvPr/>
        </p:nvSpPr>
        <p:spPr bwMode="auto">
          <a:xfrm>
            <a:off x="323850" y="3933825"/>
            <a:ext cx="3281363" cy="336550"/>
          </a:xfrm>
          <a:prstGeom prst="rect">
            <a:avLst/>
          </a:prstGeom>
          <a:noFill/>
          <a:ln w="9525" algn="ctr">
            <a:noFill/>
            <a:miter lim="800000"/>
            <a:headEnd/>
            <a:tailEnd/>
          </a:ln>
        </p:spPr>
        <p:txBody>
          <a:bodyPr>
            <a:spAutoFit/>
          </a:bodyPr>
          <a:lstStyle/>
          <a:p>
            <a:pPr>
              <a:spcBef>
                <a:spcPct val="50000"/>
              </a:spcBef>
            </a:pPr>
            <a:r>
              <a:rPr lang="en-US" altLang="zh-CN" b="1"/>
              <a:t>No evacuation signs in the corridor </a:t>
            </a:r>
            <a:endParaRPr lang="zh-CN" altLang="en-US" b="1"/>
          </a:p>
        </p:txBody>
      </p:sp>
      <p:pic>
        <p:nvPicPr>
          <p:cNvPr id="64515" name="Picture 4" descr="IMG_0474"/>
          <p:cNvPicPr>
            <a:picLocks noChangeAspect="1" noChangeArrowheads="1"/>
          </p:cNvPicPr>
          <p:nvPr/>
        </p:nvPicPr>
        <p:blipFill>
          <a:blip r:embed="rId3">
            <a:lum bright="18000"/>
          </a:blip>
          <a:srcRect r="6148"/>
          <a:stretch>
            <a:fillRect/>
          </a:stretch>
        </p:blipFill>
        <p:spPr bwMode="auto">
          <a:xfrm>
            <a:off x="539750" y="4508500"/>
            <a:ext cx="2592388" cy="1797050"/>
          </a:xfrm>
          <a:prstGeom prst="rect">
            <a:avLst/>
          </a:prstGeom>
          <a:noFill/>
          <a:ln w="9525">
            <a:noFill/>
            <a:miter lim="800000"/>
            <a:headEnd/>
            <a:tailEnd/>
          </a:ln>
        </p:spPr>
      </p:pic>
      <p:sp>
        <p:nvSpPr>
          <p:cNvPr id="64516" name="Rectangle 5"/>
          <p:cNvSpPr>
            <a:spLocks noChangeArrowheads="1"/>
          </p:cNvSpPr>
          <p:nvPr/>
        </p:nvSpPr>
        <p:spPr bwMode="auto">
          <a:xfrm>
            <a:off x="539750" y="6327775"/>
            <a:ext cx="2622550" cy="336550"/>
          </a:xfrm>
          <a:prstGeom prst="rect">
            <a:avLst/>
          </a:prstGeom>
          <a:noFill/>
          <a:ln w="9525" algn="ctr">
            <a:noFill/>
            <a:miter lim="800000"/>
            <a:headEnd/>
            <a:tailEnd/>
          </a:ln>
        </p:spPr>
        <p:txBody>
          <a:bodyPr anchor="ctr">
            <a:spAutoFit/>
          </a:bodyPr>
          <a:lstStyle/>
          <a:p>
            <a:r>
              <a:rPr lang="en-US" altLang="zh-CN" b="1"/>
              <a:t>Safety exit signs set too high</a:t>
            </a:r>
            <a:endParaRPr lang="zh-CN" altLang="en-US" b="1"/>
          </a:p>
        </p:txBody>
      </p:sp>
      <p:sp>
        <p:nvSpPr>
          <p:cNvPr id="64517" name="Rectangle 6"/>
          <p:cNvSpPr>
            <a:spLocks noChangeArrowheads="1"/>
          </p:cNvSpPr>
          <p:nvPr/>
        </p:nvSpPr>
        <p:spPr bwMode="auto">
          <a:xfrm>
            <a:off x="323850" y="1196975"/>
            <a:ext cx="8443913" cy="641350"/>
          </a:xfrm>
          <a:prstGeom prst="rect">
            <a:avLst/>
          </a:prstGeom>
          <a:noFill/>
          <a:ln w="9525" algn="ctr">
            <a:noFill/>
            <a:miter lim="800000"/>
            <a:headEnd/>
            <a:tailEnd/>
          </a:ln>
        </p:spPr>
        <p:txBody>
          <a:bodyPr>
            <a:spAutoFit/>
          </a:bodyPr>
          <a:lstStyle/>
          <a:p>
            <a:pPr algn="just">
              <a:spcBef>
                <a:spcPct val="50000"/>
              </a:spcBef>
            </a:pPr>
            <a:r>
              <a:rPr lang="zh-CN" altLang="en-US" sz="1800"/>
              <a:t> </a:t>
            </a:r>
            <a:r>
              <a:rPr lang="en-US" altLang="zh-CN" sz="1800"/>
              <a:t>The type and quantity of the identification setting is insufficient, especially the evacuation identification out of the venues is not perfect. </a:t>
            </a:r>
            <a:endParaRPr lang="zh-CN" altLang="en-US" sz="1800"/>
          </a:p>
        </p:txBody>
      </p:sp>
      <p:pic>
        <p:nvPicPr>
          <p:cNvPr id="64518" name="Picture 7" descr="IMG_0499"/>
          <p:cNvPicPr>
            <a:picLocks noChangeAspect="1" noChangeArrowheads="1"/>
          </p:cNvPicPr>
          <p:nvPr/>
        </p:nvPicPr>
        <p:blipFill>
          <a:blip r:embed="rId4"/>
          <a:srcRect/>
          <a:stretch>
            <a:fillRect/>
          </a:stretch>
        </p:blipFill>
        <p:spPr bwMode="auto">
          <a:xfrm>
            <a:off x="6227763" y="2060575"/>
            <a:ext cx="2663825" cy="1835150"/>
          </a:xfrm>
          <a:prstGeom prst="rect">
            <a:avLst/>
          </a:prstGeom>
          <a:noFill/>
          <a:ln w="9525">
            <a:noFill/>
            <a:miter lim="800000"/>
            <a:headEnd/>
            <a:tailEnd/>
          </a:ln>
        </p:spPr>
      </p:pic>
      <p:sp>
        <p:nvSpPr>
          <p:cNvPr id="64519" name="Text Box 8"/>
          <p:cNvSpPr txBox="1">
            <a:spLocks noChangeArrowheads="1"/>
          </p:cNvSpPr>
          <p:nvPr/>
        </p:nvSpPr>
        <p:spPr bwMode="auto">
          <a:xfrm>
            <a:off x="4953000" y="3886200"/>
            <a:ext cx="3435350" cy="641350"/>
          </a:xfrm>
          <a:prstGeom prst="rect">
            <a:avLst/>
          </a:prstGeom>
          <a:noFill/>
          <a:ln w="9525" algn="ctr">
            <a:noFill/>
            <a:miter lim="800000"/>
            <a:headEnd/>
            <a:tailEnd/>
          </a:ln>
        </p:spPr>
        <p:txBody>
          <a:bodyPr>
            <a:spAutoFit/>
          </a:bodyPr>
          <a:lstStyle/>
          <a:p>
            <a:pPr algn="ctr">
              <a:spcBef>
                <a:spcPct val="50000"/>
              </a:spcBef>
            </a:pPr>
            <a:r>
              <a:rPr lang="en-US" altLang="zh-CN" b="1"/>
              <a:t>The stadium lack of external</a:t>
            </a:r>
            <a:r>
              <a:rPr lang="en-US" altLang="zh-CN" sz="1800">
                <a:latin typeface="Arial" charset="0"/>
              </a:rPr>
              <a:t> </a:t>
            </a:r>
            <a:r>
              <a:rPr lang="en-US" altLang="zh-CN" b="1"/>
              <a:t>identification</a:t>
            </a:r>
            <a:r>
              <a:rPr lang="en-US" altLang="zh-CN" sz="1800">
                <a:latin typeface="Arial" charset="0"/>
              </a:rPr>
              <a:t> </a:t>
            </a:r>
            <a:r>
              <a:rPr lang="en-US" altLang="zh-CN" b="1"/>
              <a:t>system </a:t>
            </a:r>
            <a:endParaRPr lang="zh-CN" altLang="en-US" b="1"/>
          </a:p>
        </p:txBody>
      </p:sp>
      <p:pic>
        <p:nvPicPr>
          <p:cNvPr id="64520" name="Picture 10" descr="IMG_0501"/>
          <p:cNvPicPr>
            <a:picLocks noChangeAspect="1" noChangeArrowheads="1"/>
          </p:cNvPicPr>
          <p:nvPr/>
        </p:nvPicPr>
        <p:blipFill>
          <a:blip r:embed="rId5">
            <a:lum bright="18000"/>
          </a:blip>
          <a:srcRect/>
          <a:stretch>
            <a:fillRect/>
          </a:stretch>
        </p:blipFill>
        <p:spPr bwMode="auto">
          <a:xfrm>
            <a:off x="3492500" y="2060575"/>
            <a:ext cx="2638425" cy="1835150"/>
          </a:xfrm>
          <a:prstGeom prst="rect">
            <a:avLst/>
          </a:prstGeom>
          <a:noFill/>
          <a:ln w="9525">
            <a:noFill/>
            <a:miter lim="800000"/>
            <a:headEnd/>
            <a:tailEnd/>
          </a:ln>
        </p:spPr>
      </p:pic>
      <p:grpSp>
        <p:nvGrpSpPr>
          <p:cNvPr id="64521" name="Group 12"/>
          <p:cNvGrpSpPr>
            <a:grpSpLocks/>
          </p:cNvGrpSpPr>
          <p:nvPr/>
        </p:nvGrpSpPr>
        <p:grpSpPr bwMode="auto">
          <a:xfrm>
            <a:off x="6227763" y="4508500"/>
            <a:ext cx="2654300" cy="1836738"/>
            <a:chOff x="4500" y="7212"/>
            <a:chExt cx="5760" cy="4313"/>
          </a:xfrm>
        </p:grpSpPr>
        <p:grpSp>
          <p:nvGrpSpPr>
            <p:cNvPr id="64525" name="Group 13"/>
            <p:cNvGrpSpPr>
              <a:grpSpLocks/>
            </p:cNvGrpSpPr>
            <p:nvPr/>
          </p:nvGrpSpPr>
          <p:grpSpPr bwMode="auto">
            <a:xfrm>
              <a:off x="4500" y="7212"/>
              <a:ext cx="5760" cy="4313"/>
              <a:chOff x="3780" y="6120"/>
              <a:chExt cx="5760" cy="4313"/>
            </a:xfrm>
          </p:grpSpPr>
          <p:pic>
            <p:nvPicPr>
              <p:cNvPr id="64527" name="Picture 14" descr="IMG_0470"/>
              <p:cNvPicPr>
                <a:picLocks noChangeAspect="1" noChangeArrowheads="1"/>
              </p:cNvPicPr>
              <p:nvPr/>
            </p:nvPicPr>
            <p:blipFill>
              <a:blip r:embed="rId6"/>
              <a:srcRect/>
              <a:stretch>
                <a:fillRect/>
              </a:stretch>
            </p:blipFill>
            <p:spPr bwMode="auto">
              <a:xfrm>
                <a:off x="3780" y="6120"/>
                <a:ext cx="5760" cy="4313"/>
              </a:xfrm>
              <a:prstGeom prst="rect">
                <a:avLst/>
              </a:prstGeom>
              <a:noFill/>
              <a:ln w="9525">
                <a:noFill/>
                <a:miter lim="800000"/>
                <a:headEnd/>
                <a:tailEnd/>
              </a:ln>
            </p:spPr>
          </p:pic>
          <p:pic>
            <p:nvPicPr>
              <p:cNvPr id="64528" name="Picture 15" descr="楼梯上下标识2"/>
              <p:cNvPicPr>
                <a:picLocks noChangeAspect="1" noChangeArrowheads="1"/>
              </p:cNvPicPr>
              <p:nvPr/>
            </p:nvPicPr>
            <p:blipFill>
              <a:blip r:embed="rId7"/>
              <a:srcRect/>
              <a:stretch>
                <a:fillRect/>
              </a:stretch>
            </p:blipFill>
            <p:spPr bwMode="auto">
              <a:xfrm>
                <a:off x="3780" y="7836"/>
                <a:ext cx="1080" cy="1016"/>
              </a:xfrm>
              <a:prstGeom prst="rect">
                <a:avLst/>
              </a:prstGeom>
              <a:noFill/>
              <a:ln w="9525">
                <a:noFill/>
                <a:miter lim="800000"/>
                <a:headEnd/>
                <a:tailEnd/>
              </a:ln>
            </p:spPr>
          </p:pic>
          <p:pic>
            <p:nvPicPr>
              <p:cNvPr id="64529" name="Picture 16" descr="楼梯上下标识"/>
              <p:cNvPicPr>
                <a:picLocks noChangeAspect="1" noChangeArrowheads="1"/>
              </p:cNvPicPr>
              <p:nvPr/>
            </p:nvPicPr>
            <p:blipFill>
              <a:blip r:embed="rId8"/>
              <a:srcRect/>
              <a:stretch>
                <a:fillRect/>
              </a:stretch>
            </p:blipFill>
            <p:spPr bwMode="auto">
              <a:xfrm rot="-346944">
                <a:off x="5400" y="8304"/>
                <a:ext cx="386" cy="113"/>
              </a:xfrm>
              <a:prstGeom prst="rect">
                <a:avLst/>
              </a:prstGeom>
              <a:noFill/>
              <a:ln w="9525">
                <a:noFill/>
                <a:miter lim="800000"/>
                <a:headEnd/>
                <a:tailEnd/>
              </a:ln>
            </p:spPr>
          </p:pic>
          <p:pic>
            <p:nvPicPr>
              <p:cNvPr id="64530" name="Picture 17" descr="楼梯上下标识"/>
              <p:cNvPicPr>
                <a:picLocks noChangeAspect="1" noChangeArrowheads="1"/>
              </p:cNvPicPr>
              <p:nvPr/>
            </p:nvPicPr>
            <p:blipFill>
              <a:blip r:embed="rId8"/>
              <a:srcRect/>
              <a:stretch>
                <a:fillRect/>
              </a:stretch>
            </p:blipFill>
            <p:spPr bwMode="auto">
              <a:xfrm rot="-346944">
                <a:off x="5640" y="8544"/>
                <a:ext cx="386" cy="113"/>
              </a:xfrm>
              <a:prstGeom prst="rect">
                <a:avLst/>
              </a:prstGeom>
              <a:noFill/>
              <a:ln w="9525">
                <a:noFill/>
                <a:miter lim="800000"/>
                <a:headEnd/>
                <a:tailEnd/>
              </a:ln>
            </p:spPr>
          </p:pic>
          <p:pic>
            <p:nvPicPr>
              <p:cNvPr id="64531" name="Picture 18" descr="楼梯上下标识"/>
              <p:cNvPicPr>
                <a:picLocks noChangeAspect="1" noChangeArrowheads="1"/>
              </p:cNvPicPr>
              <p:nvPr/>
            </p:nvPicPr>
            <p:blipFill>
              <a:blip r:embed="rId8"/>
              <a:srcRect/>
              <a:stretch>
                <a:fillRect/>
              </a:stretch>
            </p:blipFill>
            <p:spPr bwMode="auto">
              <a:xfrm rot="-346944">
                <a:off x="5880" y="8784"/>
                <a:ext cx="386" cy="113"/>
              </a:xfrm>
              <a:prstGeom prst="rect">
                <a:avLst/>
              </a:prstGeom>
              <a:noFill/>
              <a:ln w="9525">
                <a:noFill/>
                <a:miter lim="800000"/>
                <a:headEnd/>
                <a:tailEnd/>
              </a:ln>
            </p:spPr>
          </p:pic>
          <p:pic>
            <p:nvPicPr>
              <p:cNvPr id="64532" name="Picture 19" descr="楼梯上下标识"/>
              <p:cNvPicPr>
                <a:picLocks noChangeAspect="1" noChangeArrowheads="1"/>
              </p:cNvPicPr>
              <p:nvPr/>
            </p:nvPicPr>
            <p:blipFill>
              <a:blip r:embed="rId8"/>
              <a:srcRect/>
              <a:stretch>
                <a:fillRect/>
              </a:stretch>
            </p:blipFill>
            <p:spPr bwMode="auto">
              <a:xfrm rot="-346944">
                <a:off x="6120" y="9024"/>
                <a:ext cx="386" cy="113"/>
              </a:xfrm>
              <a:prstGeom prst="rect">
                <a:avLst/>
              </a:prstGeom>
              <a:noFill/>
              <a:ln w="9525">
                <a:noFill/>
                <a:miter lim="800000"/>
                <a:headEnd/>
                <a:tailEnd/>
              </a:ln>
            </p:spPr>
          </p:pic>
          <p:pic>
            <p:nvPicPr>
              <p:cNvPr id="64533" name="Picture 20" descr="楼梯上下标识"/>
              <p:cNvPicPr>
                <a:picLocks noChangeAspect="1" noChangeArrowheads="1"/>
              </p:cNvPicPr>
              <p:nvPr/>
            </p:nvPicPr>
            <p:blipFill>
              <a:blip r:embed="rId8"/>
              <a:srcRect/>
              <a:stretch>
                <a:fillRect/>
              </a:stretch>
            </p:blipFill>
            <p:spPr bwMode="auto">
              <a:xfrm rot="-346944">
                <a:off x="6360" y="9264"/>
                <a:ext cx="386" cy="113"/>
              </a:xfrm>
              <a:prstGeom prst="rect">
                <a:avLst/>
              </a:prstGeom>
              <a:noFill/>
              <a:ln w="9525">
                <a:noFill/>
                <a:miter lim="800000"/>
                <a:headEnd/>
                <a:tailEnd/>
              </a:ln>
            </p:spPr>
          </p:pic>
          <p:pic>
            <p:nvPicPr>
              <p:cNvPr id="64534" name="Picture 21" descr="楼梯上下标识"/>
              <p:cNvPicPr>
                <a:picLocks noChangeAspect="1" noChangeArrowheads="1"/>
              </p:cNvPicPr>
              <p:nvPr/>
            </p:nvPicPr>
            <p:blipFill>
              <a:blip r:embed="rId8"/>
              <a:srcRect/>
              <a:stretch>
                <a:fillRect/>
              </a:stretch>
            </p:blipFill>
            <p:spPr bwMode="auto">
              <a:xfrm rot="-346944">
                <a:off x="6600" y="9504"/>
                <a:ext cx="386" cy="113"/>
              </a:xfrm>
              <a:prstGeom prst="rect">
                <a:avLst/>
              </a:prstGeom>
              <a:noFill/>
              <a:ln w="9525">
                <a:noFill/>
                <a:miter lim="800000"/>
                <a:headEnd/>
                <a:tailEnd/>
              </a:ln>
            </p:spPr>
          </p:pic>
          <p:pic>
            <p:nvPicPr>
              <p:cNvPr id="64535" name="Picture 22" descr="楼梯上下标识"/>
              <p:cNvPicPr>
                <a:picLocks noChangeAspect="1" noChangeArrowheads="1"/>
              </p:cNvPicPr>
              <p:nvPr/>
            </p:nvPicPr>
            <p:blipFill>
              <a:blip r:embed="rId8"/>
              <a:srcRect/>
              <a:stretch>
                <a:fillRect/>
              </a:stretch>
            </p:blipFill>
            <p:spPr bwMode="auto">
              <a:xfrm rot="-346944">
                <a:off x="6840" y="9744"/>
                <a:ext cx="386" cy="113"/>
              </a:xfrm>
              <a:prstGeom prst="rect">
                <a:avLst/>
              </a:prstGeom>
              <a:noFill/>
              <a:ln w="9525">
                <a:noFill/>
                <a:miter lim="800000"/>
                <a:headEnd/>
                <a:tailEnd/>
              </a:ln>
            </p:spPr>
          </p:pic>
          <p:pic>
            <p:nvPicPr>
              <p:cNvPr id="64536" name="Picture 23" descr="楼梯上下标识"/>
              <p:cNvPicPr>
                <a:picLocks noChangeAspect="1" noChangeArrowheads="1"/>
              </p:cNvPicPr>
              <p:nvPr/>
            </p:nvPicPr>
            <p:blipFill>
              <a:blip r:embed="rId8"/>
              <a:srcRect/>
              <a:stretch>
                <a:fillRect/>
              </a:stretch>
            </p:blipFill>
            <p:spPr bwMode="auto">
              <a:xfrm rot="-346944">
                <a:off x="7080" y="9984"/>
                <a:ext cx="386" cy="113"/>
              </a:xfrm>
              <a:prstGeom prst="rect">
                <a:avLst/>
              </a:prstGeom>
              <a:noFill/>
              <a:ln w="9525">
                <a:noFill/>
                <a:miter lim="800000"/>
                <a:headEnd/>
                <a:tailEnd/>
              </a:ln>
            </p:spPr>
          </p:pic>
        </p:grpSp>
        <p:pic>
          <p:nvPicPr>
            <p:cNvPr id="64526" name="Picture 24" descr="C:\Documents and Settings\dell\Application Data\Tencent\Users\114028925\QQ\WinTemp\RichOle\84{6$IV($8RZBR]H7SMNER4.jpg"/>
            <p:cNvPicPr>
              <a:picLocks noChangeAspect="1" noChangeArrowheads="1"/>
            </p:cNvPicPr>
            <p:nvPr/>
          </p:nvPicPr>
          <p:blipFill>
            <a:blip r:embed="rId9" r:link="rId10"/>
            <a:srcRect/>
            <a:stretch>
              <a:fillRect/>
            </a:stretch>
          </p:blipFill>
          <p:spPr bwMode="auto">
            <a:xfrm>
              <a:off x="4500" y="8148"/>
              <a:ext cx="900" cy="735"/>
            </a:xfrm>
            <a:prstGeom prst="rect">
              <a:avLst/>
            </a:prstGeom>
            <a:noFill/>
            <a:ln w="9525">
              <a:noFill/>
              <a:miter lim="800000"/>
              <a:headEnd/>
              <a:tailEnd/>
            </a:ln>
          </p:spPr>
        </p:pic>
      </p:grpSp>
      <p:pic>
        <p:nvPicPr>
          <p:cNvPr id="64522" name="Picture 25" descr="IMG_0470"/>
          <p:cNvPicPr>
            <a:picLocks noChangeAspect="1" noChangeArrowheads="1"/>
          </p:cNvPicPr>
          <p:nvPr/>
        </p:nvPicPr>
        <p:blipFill>
          <a:blip r:embed="rId11"/>
          <a:srcRect/>
          <a:stretch>
            <a:fillRect/>
          </a:stretch>
        </p:blipFill>
        <p:spPr bwMode="auto">
          <a:xfrm>
            <a:off x="3563938" y="4508500"/>
            <a:ext cx="2590800" cy="1800225"/>
          </a:xfrm>
          <a:prstGeom prst="rect">
            <a:avLst/>
          </a:prstGeom>
          <a:noFill/>
          <a:ln w="9525">
            <a:noFill/>
            <a:miter lim="800000"/>
            <a:headEnd/>
            <a:tailEnd/>
          </a:ln>
        </p:spPr>
      </p:pic>
      <p:sp>
        <p:nvSpPr>
          <p:cNvPr id="64523" name="Text Box 26"/>
          <p:cNvSpPr txBox="1">
            <a:spLocks noChangeArrowheads="1"/>
          </p:cNvSpPr>
          <p:nvPr/>
        </p:nvSpPr>
        <p:spPr bwMode="auto">
          <a:xfrm>
            <a:off x="5292725" y="6308725"/>
            <a:ext cx="2951163" cy="611188"/>
          </a:xfrm>
          <a:prstGeom prst="rect">
            <a:avLst/>
          </a:prstGeom>
          <a:noFill/>
          <a:ln w="9525" algn="ctr">
            <a:noFill/>
            <a:miter lim="800000"/>
            <a:headEnd/>
            <a:tailEnd/>
          </a:ln>
        </p:spPr>
        <p:txBody>
          <a:bodyPr>
            <a:spAutoFit/>
          </a:bodyPr>
          <a:lstStyle/>
          <a:p>
            <a:pPr algn="ctr">
              <a:spcBef>
                <a:spcPct val="50000"/>
              </a:spcBef>
            </a:pPr>
            <a:r>
              <a:rPr lang="en-US" altLang="zh-CN" b="1"/>
              <a:t>The audience channel identify should be added</a:t>
            </a:r>
            <a:r>
              <a:rPr lang="en-US" altLang="zh-CN" sz="1800">
                <a:latin typeface="Arial" charset="0"/>
              </a:rPr>
              <a:t> </a:t>
            </a:r>
            <a:endParaRPr lang="zh-CN" altLang="en-US" sz="1800">
              <a:latin typeface="Arial" charset="0"/>
            </a:endParaRPr>
          </a:p>
        </p:txBody>
      </p:sp>
      <p:sp>
        <p:nvSpPr>
          <p:cNvPr id="64524" name="Text Box 3"/>
          <p:cNvSpPr txBox="1">
            <a:spLocks noChangeArrowheads="1"/>
          </p:cNvSpPr>
          <p:nvPr/>
        </p:nvSpPr>
        <p:spPr bwMode="auto">
          <a:xfrm>
            <a:off x="0" y="0"/>
            <a:ext cx="9144000" cy="946150"/>
          </a:xfrm>
          <a:prstGeom prst="rect">
            <a:avLst/>
          </a:prstGeom>
          <a:solidFill>
            <a:srgbClr val="0000FF"/>
          </a:solidFill>
          <a:ln w="9525" algn="ctr">
            <a:noFill/>
            <a:miter lim="800000"/>
            <a:headEnd/>
            <a:tailEnd/>
          </a:ln>
        </p:spPr>
        <p:txBody>
          <a:bodyPr>
            <a:spAutoFit/>
          </a:bodyPr>
          <a:lstStyle/>
          <a:p>
            <a:pPr algn="ctr"/>
            <a:r>
              <a:rPr lang="zh-CN" altLang="en-US" sz="2800" b="1">
                <a:solidFill>
                  <a:srgbClr val="FFFF00"/>
                </a:solidFill>
                <a:ea typeface="黑体" pitchFamily="2" charset="-122"/>
              </a:rPr>
              <a:t>标识系统存在的问题</a:t>
            </a:r>
          </a:p>
          <a:p>
            <a:pPr algn="ctr"/>
            <a:r>
              <a:rPr lang="en-US" altLang="zh-CN" sz="2800" b="1">
                <a:solidFill>
                  <a:srgbClr val="FFFF00"/>
                </a:solidFill>
                <a:ea typeface="黑体" pitchFamily="2" charset="-122"/>
              </a:rPr>
              <a:t>Existing Problems of Sign System</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3"/>
          <p:cNvSpPr txBox="1">
            <a:spLocks noChangeArrowheads="1"/>
          </p:cNvSpPr>
          <p:nvPr/>
        </p:nvSpPr>
        <p:spPr bwMode="auto">
          <a:xfrm>
            <a:off x="0" y="0"/>
            <a:ext cx="9144000" cy="1006475"/>
          </a:xfrm>
          <a:prstGeom prst="rect">
            <a:avLst/>
          </a:prstGeom>
          <a:solidFill>
            <a:srgbClr val="0000FF"/>
          </a:solidFill>
          <a:ln w="9525">
            <a:noFill/>
            <a:miter lim="800000"/>
            <a:headEnd/>
            <a:tailEnd/>
          </a:ln>
        </p:spPr>
        <p:txBody>
          <a:bodyPr>
            <a:spAutoFit/>
          </a:bodyPr>
          <a:lstStyle/>
          <a:p>
            <a:pPr algn="ctr"/>
            <a:r>
              <a:rPr lang="zh-CN" altLang="en-US" sz="3200" b="1">
                <a:solidFill>
                  <a:srgbClr val="FFFF00"/>
                </a:solidFill>
                <a:ea typeface="黑体" pitchFamily="2" charset="-122"/>
              </a:rPr>
              <a:t>避难场所标识不清会导致的问题</a:t>
            </a:r>
          </a:p>
          <a:p>
            <a:pPr algn="ctr"/>
            <a:r>
              <a:rPr lang="en-US" altLang="zh-CN" sz="2800" b="1">
                <a:solidFill>
                  <a:srgbClr val="FFFF00"/>
                </a:solidFill>
                <a:ea typeface="黑体" pitchFamily="2" charset="-122"/>
              </a:rPr>
              <a:t>Shelter Sign is Unclear will Causes Problems</a:t>
            </a:r>
            <a:r>
              <a:rPr lang="en-US" altLang="zh-CN"/>
              <a:t>    </a:t>
            </a:r>
            <a:endParaRPr lang="zh-CN" altLang="en-US" sz="3200" b="1">
              <a:solidFill>
                <a:srgbClr val="FFFF00"/>
              </a:solidFill>
              <a:ea typeface="黑体" pitchFamily="2" charset="-122"/>
            </a:endParaRPr>
          </a:p>
        </p:txBody>
      </p:sp>
      <p:pic>
        <p:nvPicPr>
          <p:cNvPr id="65538" name="Picture 3"/>
          <p:cNvPicPr>
            <a:picLocks noChangeAspect="1" noChangeArrowheads="1"/>
          </p:cNvPicPr>
          <p:nvPr/>
        </p:nvPicPr>
        <p:blipFill>
          <a:blip r:embed="rId2"/>
          <a:srcRect/>
          <a:stretch>
            <a:fillRect/>
          </a:stretch>
        </p:blipFill>
        <p:spPr bwMode="auto">
          <a:xfrm>
            <a:off x="685800" y="2362200"/>
            <a:ext cx="4038600" cy="2743200"/>
          </a:xfrm>
          <a:prstGeom prst="rect">
            <a:avLst/>
          </a:prstGeom>
          <a:noFill/>
          <a:ln w="9525">
            <a:noFill/>
            <a:miter lim="800000"/>
            <a:headEnd/>
            <a:tailEnd/>
          </a:ln>
        </p:spPr>
      </p:pic>
      <p:sp>
        <p:nvSpPr>
          <p:cNvPr id="65539" name="Rectangle 4"/>
          <p:cNvSpPr>
            <a:spLocks noChangeArrowheads="1"/>
          </p:cNvSpPr>
          <p:nvPr/>
        </p:nvSpPr>
        <p:spPr bwMode="auto">
          <a:xfrm>
            <a:off x="609600" y="1265238"/>
            <a:ext cx="8001000" cy="915987"/>
          </a:xfrm>
          <a:prstGeom prst="rect">
            <a:avLst/>
          </a:prstGeom>
          <a:noFill/>
          <a:ln w="9525" algn="ctr">
            <a:noFill/>
            <a:miter lim="800000"/>
            <a:headEnd/>
            <a:tailEnd/>
          </a:ln>
        </p:spPr>
        <p:txBody>
          <a:bodyPr anchor="ctr">
            <a:spAutoFit/>
          </a:bodyPr>
          <a:lstStyle/>
          <a:p>
            <a:pPr algn="just"/>
            <a:r>
              <a:rPr lang="en-US" altLang="zh-CN" sz="1800"/>
              <a:t>       Shanghai expo planning land scope of 5.28 square kilometers, the Pudong section of 3.93 square kilometers, Puxi is 1.35 square kilometers. The meeting place were divided into ABCDE five zones.</a:t>
            </a:r>
            <a:r>
              <a:rPr lang="en-US" altLang="zh-CN"/>
              <a:t> </a:t>
            </a:r>
            <a:endParaRPr lang="zh-CN" altLang="en-US"/>
          </a:p>
        </p:txBody>
      </p:sp>
      <p:sp>
        <p:nvSpPr>
          <p:cNvPr id="65540" name="Rectangle 5"/>
          <p:cNvSpPr>
            <a:spLocks noChangeArrowheads="1"/>
          </p:cNvSpPr>
          <p:nvPr/>
        </p:nvSpPr>
        <p:spPr bwMode="auto">
          <a:xfrm>
            <a:off x="1619250" y="5157788"/>
            <a:ext cx="2317750" cy="366712"/>
          </a:xfrm>
          <a:prstGeom prst="rect">
            <a:avLst/>
          </a:prstGeom>
          <a:noFill/>
          <a:ln w="9525" algn="ctr">
            <a:noFill/>
            <a:miter lim="800000"/>
            <a:headEnd/>
            <a:tailEnd/>
          </a:ln>
        </p:spPr>
        <p:txBody>
          <a:bodyPr wrap="none" anchor="ctr">
            <a:spAutoFit/>
          </a:bodyPr>
          <a:lstStyle/>
          <a:p>
            <a:r>
              <a:rPr lang="en-US" altLang="zh-CN" sz="1800" b="1">
                <a:latin typeface="Arial" charset="0"/>
              </a:rPr>
              <a:t>Expo overview map</a:t>
            </a:r>
            <a:endParaRPr lang="zh-CN" altLang="en-US" sz="1800" b="1">
              <a:latin typeface="Arial" charset="0"/>
            </a:endParaRPr>
          </a:p>
        </p:txBody>
      </p:sp>
      <p:sp>
        <p:nvSpPr>
          <p:cNvPr id="175110" name="Rectangle 6"/>
          <p:cNvSpPr>
            <a:spLocks noChangeArrowheads="1"/>
          </p:cNvSpPr>
          <p:nvPr/>
        </p:nvSpPr>
        <p:spPr bwMode="auto">
          <a:xfrm>
            <a:off x="0" y="5661025"/>
            <a:ext cx="4868863" cy="825500"/>
          </a:xfrm>
          <a:prstGeom prst="rect">
            <a:avLst/>
          </a:prstGeom>
          <a:noFill/>
          <a:ln w="9525" algn="ctr">
            <a:noFill/>
            <a:miter lim="800000"/>
            <a:headEnd/>
            <a:tailEnd/>
          </a:ln>
        </p:spPr>
        <p:txBody>
          <a:bodyPr wrap="none" anchor="ctr">
            <a:spAutoFit/>
          </a:bodyPr>
          <a:lstStyle/>
          <a:p>
            <a:r>
              <a:rPr lang="zh-CN" altLang="en-US"/>
              <a:t>（</a:t>
            </a:r>
            <a:r>
              <a:rPr lang="en-US" altLang="zh-CN"/>
              <a:t>1</a:t>
            </a:r>
            <a:r>
              <a:rPr lang="zh-CN" altLang="en-US"/>
              <a:t>）</a:t>
            </a:r>
            <a:r>
              <a:rPr lang="en-US" altLang="zh-CN"/>
              <a:t>The park is large in scale, complex zoning</a:t>
            </a:r>
            <a:endParaRPr lang="zh-CN" altLang="en-US"/>
          </a:p>
          <a:p>
            <a:endParaRPr lang="zh-CN" altLang="en-US"/>
          </a:p>
          <a:p>
            <a:r>
              <a:rPr lang="zh-CN" altLang="en-US"/>
              <a:t>（</a:t>
            </a:r>
            <a:r>
              <a:rPr lang="en-US" altLang="zh-CN"/>
              <a:t>2</a:t>
            </a:r>
            <a:r>
              <a:rPr lang="zh-CN" altLang="en-US"/>
              <a:t>）</a:t>
            </a:r>
            <a:r>
              <a:rPr lang="en-US" altLang="zh-CN"/>
              <a:t>Large flow of visitors, personnel demand diversity </a:t>
            </a:r>
            <a:endParaRPr lang="zh-CN" altLang="en-US"/>
          </a:p>
        </p:txBody>
      </p:sp>
      <p:sp>
        <p:nvSpPr>
          <p:cNvPr id="175111" name="AutoShape 7"/>
          <p:cNvSpPr>
            <a:spLocks noChangeArrowheads="1"/>
          </p:cNvSpPr>
          <p:nvPr/>
        </p:nvSpPr>
        <p:spPr bwMode="auto">
          <a:xfrm>
            <a:off x="4716463" y="5734050"/>
            <a:ext cx="914400" cy="650875"/>
          </a:xfrm>
          <a:prstGeom prst="rightArrow">
            <a:avLst>
              <a:gd name="adj1" fmla="val 50000"/>
              <a:gd name="adj2" fmla="val 35122"/>
            </a:avLst>
          </a:prstGeom>
          <a:solidFill>
            <a:srgbClr val="0000FF">
              <a:alpha val="30980"/>
            </a:srgbClr>
          </a:solidFill>
          <a:ln w="9525" algn="ctr">
            <a:solidFill>
              <a:srgbClr val="0033CC"/>
            </a:solidFill>
            <a:miter lim="800000"/>
            <a:headEnd/>
            <a:tailEnd/>
          </a:ln>
        </p:spPr>
        <p:txBody>
          <a:bodyPr anchor="ctr">
            <a:spAutoFit/>
          </a:bodyPr>
          <a:lstStyle/>
          <a:p>
            <a:endParaRPr lang="zh-CN" altLang="en-US" sz="1800">
              <a:latin typeface="Calibri" pitchFamily="34" charset="0"/>
            </a:endParaRPr>
          </a:p>
        </p:txBody>
      </p:sp>
      <p:sp>
        <p:nvSpPr>
          <p:cNvPr id="175112" name="Rectangle 8"/>
          <p:cNvSpPr>
            <a:spLocks noChangeArrowheads="1"/>
          </p:cNvSpPr>
          <p:nvPr/>
        </p:nvSpPr>
        <p:spPr bwMode="auto">
          <a:xfrm>
            <a:off x="5724525" y="5937250"/>
            <a:ext cx="3124200" cy="244475"/>
          </a:xfrm>
          <a:prstGeom prst="rect">
            <a:avLst/>
          </a:prstGeom>
          <a:noFill/>
          <a:ln w="9525" algn="ctr">
            <a:noFill/>
            <a:miter lim="800000"/>
            <a:headEnd/>
            <a:tailEnd/>
          </a:ln>
        </p:spPr>
        <p:txBody>
          <a:bodyPr lIns="0" tIns="0" rIns="0" bIns="0" anchor="ctr">
            <a:spAutoFit/>
          </a:bodyPr>
          <a:lstStyle/>
          <a:p>
            <a:r>
              <a:rPr lang="en-US" altLang="zh-CN" b="1"/>
              <a:t>Disaster prevention sign system</a:t>
            </a:r>
          </a:p>
        </p:txBody>
      </p:sp>
      <p:pic>
        <p:nvPicPr>
          <p:cNvPr id="65544" name="Picture 9" descr="p_bb6f241ab5ad42048113c9c991a86927"/>
          <p:cNvPicPr>
            <a:picLocks noChangeAspect="1" noChangeArrowheads="1"/>
          </p:cNvPicPr>
          <p:nvPr/>
        </p:nvPicPr>
        <p:blipFill>
          <a:blip r:embed="rId3"/>
          <a:srcRect/>
          <a:stretch>
            <a:fillRect/>
          </a:stretch>
        </p:blipFill>
        <p:spPr bwMode="auto">
          <a:xfrm>
            <a:off x="4876800" y="2362200"/>
            <a:ext cx="3581400" cy="2743200"/>
          </a:xfrm>
          <a:prstGeom prst="rect">
            <a:avLst/>
          </a:prstGeom>
          <a:noFill/>
          <a:ln w="9525">
            <a:noFill/>
            <a:miter lim="800000"/>
            <a:headEnd/>
            <a:tailEnd/>
          </a:ln>
        </p:spPr>
      </p:pic>
      <p:sp>
        <p:nvSpPr>
          <p:cNvPr id="65545" name="Rectangle 10"/>
          <p:cNvSpPr>
            <a:spLocks noChangeArrowheads="1"/>
          </p:cNvSpPr>
          <p:nvPr/>
        </p:nvSpPr>
        <p:spPr bwMode="auto">
          <a:xfrm>
            <a:off x="6019800" y="5181600"/>
            <a:ext cx="1752600" cy="274638"/>
          </a:xfrm>
          <a:prstGeom prst="rect">
            <a:avLst/>
          </a:prstGeom>
          <a:noFill/>
          <a:ln w="9525" algn="ctr">
            <a:noFill/>
            <a:miter lim="800000"/>
            <a:headEnd/>
            <a:tailEnd/>
          </a:ln>
        </p:spPr>
        <p:txBody>
          <a:bodyPr lIns="0" tIns="0" rIns="0" bIns="0" anchor="ctr">
            <a:spAutoFit/>
          </a:bodyPr>
          <a:lstStyle/>
          <a:p>
            <a:r>
              <a:rPr lang="en-US" altLang="zh-CN" sz="1800" b="1">
                <a:latin typeface="Arial" charset="0"/>
              </a:rPr>
              <a:t>Crowd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5110"/>
                                        </p:tgtEl>
                                        <p:attrNameLst>
                                          <p:attrName>style.visibility</p:attrName>
                                        </p:attrNameLst>
                                      </p:cBhvr>
                                      <p:to>
                                        <p:strVal val="visible"/>
                                      </p:to>
                                    </p:set>
                                    <p:animEffect transition="in" filter="box(in)">
                                      <p:cBhvr>
                                        <p:cTn id="7" dur="500"/>
                                        <p:tgtEl>
                                          <p:spTgt spid="1751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75111"/>
                                        </p:tgtEl>
                                        <p:attrNameLst>
                                          <p:attrName>style.visibility</p:attrName>
                                        </p:attrNameLst>
                                      </p:cBhvr>
                                      <p:to>
                                        <p:strVal val="visible"/>
                                      </p:to>
                                    </p:set>
                                    <p:animEffect transition="in" filter="diamond(in)">
                                      <p:cBhvr>
                                        <p:cTn id="12" dur="2000"/>
                                        <p:tgtEl>
                                          <p:spTgt spid="1751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5112"/>
                                        </p:tgtEl>
                                        <p:attrNameLst>
                                          <p:attrName>style.visibility</p:attrName>
                                        </p:attrNameLst>
                                      </p:cBhvr>
                                      <p:to>
                                        <p:strVal val="visible"/>
                                      </p:to>
                                    </p:set>
                                    <p:animEffect transition="in" filter="checkerboard(across)">
                                      <p:cBhvr>
                                        <p:cTn id="17" dur="500"/>
                                        <p:tgtEl>
                                          <p:spTgt spid="175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p:bldP spid="175111" grpId="0" animBg="1"/>
      <p:bldP spid="1751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0" y="0"/>
            <a:ext cx="9144000" cy="1066800"/>
          </a:xfrm>
          <a:prstGeom prst="rect">
            <a:avLst/>
          </a:prstGeom>
          <a:solidFill>
            <a:srgbClr val="0000FF"/>
          </a:solidFill>
          <a:ln w="9525">
            <a:noFill/>
            <a:miter lim="800000"/>
            <a:headEnd/>
            <a:tailEnd/>
          </a:ln>
        </p:spPr>
        <p:txBody>
          <a:bodyPr>
            <a:spAutoFit/>
          </a:bodyPr>
          <a:lstStyle/>
          <a:p>
            <a:pPr algn="ctr"/>
            <a:r>
              <a:rPr lang="zh-CN" altLang="en-US" sz="3200" b="1">
                <a:solidFill>
                  <a:srgbClr val="FFFF00"/>
                </a:solidFill>
                <a:ea typeface="黑体" pitchFamily="2" charset="-122"/>
              </a:rPr>
              <a:t>标识应具备的要求</a:t>
            </a:r>
          </a:p>
          <a:p>
            <a:pPr algn="ctr"/>
            <a:r>
              <a:rPr lang="en-US" altLang="zh-CN" sz="3200" b="1">
                <a:solidFill>
                  <a:srgbClr val="FFFF00"/>
                </a:solidFill>
                <a:ea typeface="黑体" pitchFamily="2" charset="-122"/>
              </a:rPr>
              <a:t>Necessary Requirements of Sign</a:t>
            </a:r>
            <a:r>
              <a:rPr lang="en-US" altLang="zh-CN"/>
              <a:t> </a:t>
            </a:r>
            <a:endParaRPr lang="en-US" altLang="zh-CN" sz="3200">
              <a:solidFill>
                <a:schemeClr val="bg1"/>
              </a:solidFill>
              <a:latin typeface="Arial" charset="0"/>
            </a:endParaRPr>
          </a:p>
        </p:txBody>
      </p:sp>
      <p:pic>
        <p:nvPicPr>
          <p:cNvPr id="69656" name="Picture 24"/>
          <p:cNvPicPr>
            <a:picLocks noChangeAspect="1" noChangeArrowheads="1"/>
          </p:cNvPicPr>
          <p:nvPr/>
        </p:nvPicPr>
        <p:blipFill>
          <a:blip r:embed="rId2"/>
          <a:srcRect/>
          <a:stretch>
            <a:fillRect/>
          </a:stretch>
        </p:blipFill>
        <p:spPr bwMode="auto">
          <a:xfrm>
            <a:off x="0" y="2997200"/>
            <a:ext cx="2514600" cy="1909763"/>
          </a:xfrm>
          <a:prstGeom prst="rect">
            <a:avLst/>
          </a:prstGeom>
          <a:noFill/>
          <a:ln w="9525">
            <a:noFill/>
            <a:miter lim="800000"/>
            <a:headEnd/>
            <a:tailEnd/>
          </a:ln>
        </p:spPr>
      </p:pic>
      <p:sp>
        <p:nvSpPr>
          <p:cNvPr id="69657" name="Text Box 25"/>
          <p:cNvSpPr txBox="1">
            <a:spLocks noChangeArrowheads="1"/>
          </p:cNvSpPr>
          <p:nvPr/>
        </p:nvSpPr>
        <p:spPr bwMode="auto">
          <a:xfrm>
            <a:off x="250825" y="5157788"/>
            <a:ext cx="1954213" cy="641350"/>
          </a:xfrm>
          <a:prstGeom prst="rect">
            <a:avLst/>
          </a:prstGeom>
          <a:noFill/>
          <a:ln w="9525">
            <a:noFill/>
            <a:miter lim="800000"/>
            <a:headEnd/>
            <a:tailEnd/>
          </a:ln>
        </p:spPr>
        <p:txBody>
          <a:bodyPr>
            <a:spAutoFit/>
          </a:bodyPr>
          <a:lstStyle/>
          <a:p>
            <a:pPr algn="ctr">
              <a:spcBef>
                <a:spcPct val="50000"/>
              </a:spcBef>
            </a:pPr>
            <a:r>
              <a:rPr lang="en-US" altLang="zh-CN" sz="1800" b="1"/>
              <a:t>Indicator sign interrupt </a:t>
            </a:r>
            <a:endParaRPr lang="zh-CN" altLang="en-US" sz="1800" b="1"/>
          </a:p>
        </p:txBody>
      </p:sp>
      <p:sp>
        <p:nvSpPr>
          <p:cNvPr id="69660" name="Text Box 28"/>
          <p:cNvSpPr txBox="1">
            <a:spLocks noChangeArrowheads="1"/>
          </p:cNvSpPr>
          <p:nvPr/>
        </p:nvSpPr>
        <p:spPr bwMode="auto">
          <a:xfrm>
            <a:off x="2411413" y="6276975"/>
            <a:ext cx="1981200" cy="336550"/>
          </a:xfrm>
          <a:prstGeom prst="rect">
            <a:avLst/>
          </a:prstGeom>
          <a:noFill/>
          <a:ln w="9525">
            <a:noFill/>
            <a:miter lim="800000"/>
            <a:headEnd/>
            <a:tailEnd/>
          </a:ln>
        </p:spPr>
        <p:txBody>
          <a:bodyPr>
            <a:spAutoFit/>
          </a:bodyPr>
          <a:lstStyle/>
          <a:p>
            <a:pPr algn="ctr">
              <a:spcBef>
                <a:spcPct val="50000"/>
              </a:spcBef>
            </a:pPr>
            <a:r>
              <a:rPr lang="en-US" altLang="zh-CN" b="1">
                <a:latin typeface="Arial" charset="0"/>
              </a:rPr>
              <a:t>Exit sign mistakes</a:t>
            </a:r>
          </a:p>
        </p:txBody>
      </p:sp>
      <p:pic>
        <p:nvPicPr>
          <p:cNvPr id="69661" name="Picture 29" descr="4"/>
          <p:cNvPicPr>
            <a:picLocks noChangeArrowheads="1"/>
          </p:cNvPicPr>
          <p:nvPr/>
        </p:nvPicPr>
        <p:blipFill>
          <a:blip r:embed="rId3"/>
          <a:srcRect/>
          <a:stretch>
            <a:fillRect/>
          </a:stretch>
        </p:blipFill>
        <p:spPr bwMode="auto">
          <a:xfrm>
            <a:off x="2268538" y="4292600"/>
            <a:ext cx="2209800" cy="1752600"/>
          </a:xfrm>
          <a:prstGeom prst="rect">
            <a:avLst/>
          </a:prstGeom>
          <a:noFill/>
          <a:ln w="9525">
            <a:noFill/>
            <a:miter lim="800000"/>
            <a:headEnd/>
            <a:tailEnd/>
          </a:ln>
        </p:spPr>
      </p:pic>
      <p:sp>
        <p:nvSpPr>
          <p:cNvPr id="69662" name="Text Box 30"/>
          <p:cNvSpPr txBox="1">
            <a:spLocks noChangeArrowheads="1"/>
          </p:cNvSpPr>
          <p:nvPr/>
        </p:nvSpPr>
        <p:spPr bwMode="auto">
          <a:xfrm>
            <a:off x="2971800" y="5181600"/>
            <a:ext cx="1219200" cy="457200"/>
          </a:xfrm>
          <a:prstGeom prst="rect">
            <a:avLst/>
          </a:prstGeom>
          <a:noFill/>
          <a:ln w="9525">
            <a:noFill/>
            <a:miter lim="800000"/>
            <a:headEnd/>
            <a:tailEnd/>
          </a:ln>
        </p:spPr>
        <p:txBody>
          <a:bodyPr>
            <a:spAutoFit/>
          </a:bodyPr>
          <a:lstStyle/>
          <a:p>
            <a:pPr>
              <a:spcBef>
                <a:spcPct val="50000"/>
              </a:spcBef>
            </a:pPr>
            <a:r>
              <a:rPr lang="en-US" altLang="zh-CN" sz="2400" b="1">
                <a:solidFill>
                  <a:srgbClr val="FF3300"/>
                </a:solidFill>
                <a:latin typeface="Arial" charset="0"/>
              </a:rPr>
              <a:t>Exit</a:t>
            </a:r>
            <a:r>
              <a:rPr lang="zh-CN" altLang="en-US" sz="2400" b="1">
                <a:solidFill>
                  <a:srgbClr val="FF3300"/>
                </a:solidFill>
                <a:latin typeface="Arial" charset="0"/>
              </a:rPr>
              <a:t>？</a:t>
            </a:r>
          </a:p>
        </p:txBody>
      </p:sp>
      <p:pic>
        <p:nvPicPr>
          <p:cNvPr id="69663" name="Picture 31" descr="../Local%20Settings/Temporary%20Internet%20Files/Content.IE5/Application%20Data/Tencent/Users/114028925/QQ/WinTemp/RichOle/M9E5$K~P%5bF_PN921JJ41CC2.jpg"/>
          <p:cNvPicPr>
            <a:picLocks noChangeAspect="1" noChangeArrowheads="1"/>
          </p:cNvPicPr>
          <p:nvPr/>
        </p:nvPicPr>
        <p:blipFill>
          <a:blip r:embed="rId4" r:link="rId5"/>
          <a:srcRect/>
          <a:stretch>
            <a:fillRect/>
          </a:stretch>
        </p:blipFill>
        <p:spPr bwMode="auto">
          <a:xfrm>
            <a:off x="4267200" y="4038600"/>
            <a:ext cx="2438400" cy="1911350"/>
          </a:xfrm>
          <a:prstGeom prst="rect">
            <a:avLst/>
          </a:prstGeom>
          <a:noFill/>
          <a:ln w="9525">
            <a:noFill/>
            <a:miter lim="800000"/>
            <a:headEnd/>
            <a:tailEnd/>
          </a:ln>
        </p:spPr>
      </p:pic>
      <p:sp>
        <p:nvSpPr>
          <p:cNvPr id="69664" name="Text Box 32"/>
          <p:cNvSpPr txBox="1">
            <a:spLocks noChangeArrowheads="1"/>
          </p:cNvSpPr>
          <p:nvPr/>
        </p:nvSpPr>
        <p:spPr bwMode="auto">
          <a:xfrm>
            <a:off x="4787900" y="6246813"/>
            <a:ext cx="1495425" cy="611187"/>
          </a:xfrm>
          <a:prstGeom prst="rect">
            <a:avLst/>
          </a:prstGeom>
          <a:noFill/>
          <a:ln w="9525">
            <a:noFill/>
            <a:miter lim="800000"/>
            <a:headEnd/>
            <a:tailEnd/>
          </a:ln>
        </p:spPr>
        <p:txBody>
          <a:bodyPr>
            <a:spAutoFit/>
          </a:bodyPr>
          <a:lstStyle/>
          <a:p>
            <a:pPr algn="ctr">
              <a:spcBef>
                <a:spcPct val="50000"/>
              </a:spcBef>
            </a:pPr>
            <a:r>
              <a:rPr lang="en-US" altLang="zh-CN" b="1">
                <a:latin typeface="Arial" charset="0"/>
              </a:rPr>
              <a:t>Too much information</a:t>
            </a:r>
            <a:r>
              <a:rPr lang="en-US" altLang="zh-CN" sz="1800">
                <a:latin typeface="Arial" charset="0"/>
              </a:rPr>
              <a:t> </a:t>
            </a:r>
            <a:endParaRPr lang="zh-CN" altLang="en-US" sz="1800">
              <a:latin typeface="Arial" charset="0"/>
            </a:endParaRPr>
          </a:p>
        </p:txBody>
      </p:sp>
      <p:pic>
        <p:nvPicPr>
          <p:cNvPr id="69665" name="Picture 33" descr="P1000167"/>
          <p:cNvPicPr>
            <a:picLocks noChangeAspect="1" noChangeArrowheads="1"/>
          </p:cNvPicPr>
          <p:nvPr/>
        </p:nvPicPr>
        <p:blipFill>
          <a:blip r:embed="rId6">
            <a:lum bright="12000"/>
          </a:blip>
          <a:srcRect/>
          <a:stretch>
            <a:fillRect/>
          </a:stretch>
        </p:blipFill>
        <p:spPr bwMode="auto">
          <a:xfrm>
            <a:off x="6516688" y="4508500"/>
            <a:ext cx="2286000" cy="1778000"/>
          </a:xfrm>
          <a:prstGeom prst="rect">
            <a:avLst/>
          </a:prstGeom>
          <a:noFill/>
          <a:ln w="9525">
            <a:noFill/>
            <a:miter lim="800000"/>
            <a:headEnd/>
            <a:tailEnd/>
          </a:ln>
        </p:spPr>
      </p:pic>
      <p:sp>
        <p:nvSpPr>
          <p:cNvPr id="69666" name="Text Box 34"/>
          <p:cNvSpPr txBox="1">
            <a:spLocks noChangeArrowheads="1"/>
          </p:cNvSpPr>
          <p:nvPr/>
        </p:nvSpPr>
        <p:spPr bwMode="auto">
          <a:xfrm>
            <a:off x="6732588" y="6216650"/>
            <a:ext cx="2209800" cy="641350"/>
          </a:xfrm>
          <a:prstGeom prst="rect">
            <a:avLst/>
          </a:prstGeom>
          <a:noFill/>
          <a:ln w="9525">
            <a:noFill/>
            <a:miter lim="800000"/>
            <a:headEnd/>
            <a:tailEnd/>
          </a:ln>
        </p:spPr>
        <p:txBody>
          <a:bodyPr>
            <a:spAutoFit/>
          </a:bodyPr>
          <a:lstStyle/>
          <a:p>
            <a:pPr algn="ctr">
              <a:spcBef>
                <a:spcPct val="50000"/>
              </a:spcBef>
            </a:pPr>
            <a:r>
              <a:rPr lang="zh-CN" altLang="en-US" sz="1800">
                <a:latin typeface="Arial" charset="0"/>
              </a:rPr>
              <a:t> </a:t>
            </a:r>
            <a:r>
              <a:rPr lang="en-US" altLang="zh-CN" b="1">
                <a:latin typeface="Arial" charset="0"/>
              </a:rPr>
              <a:t>Signs are  blocked by advertising</a:t>
            </a:r>
            <a:r>
              <a:rPr lang="en-US" altLang="zh-CN" sz="1800">
                <a:latin typeface="Arial" charset="0"/>
              </a:rPr>
              <a:t> </a:t>
            </a:r>
            <a:endParaRPr lang="zh-CN" altLang="en-US" sz="1800">
              <a:latin typeface="Arial" charset="0"/>
            </a:endParaRPr>
          </a:p>
        </p:txBody>
      </p:sp>
      <p:pic>
        <p:nvPicPr>
          <p:cNvPr id="69653" name="Picture 21" descr="../Local%20Settings/Temporary%20Internet%20Files/Content.IE5/Application%20Data/Tencent/Users/114028925/QQ/WinTemp/RichOle/~J_%606K_6_NK8S0JEBT(J0%606.jpg"/>
          <p:cNvPicPr>
            <a:picLocks noChangeAspect="1" noChangeArrowheads="1"/>
          </p:cNvPicPr>
          <p:nvPr/>
        </p:nvPicPr>
        <p:blipFill>
          <a:blip r:embed="rId7" r:link="rId8">
            <a:clrChange>
              <a:clrFrom>
                <a:srgbClr val="FFFFFF"/>
              </a:clrFrom>
              <a:clrTo>
                <a:srgbClr val="FFFFFF">
                  <a:alpha val="0"/>
                </a:srgbClr>
              </a:clrTo>
            </a:clrChange>
          </a:blip>
          <a:srcRect/>
          <a:stretch>
            <a:fillRect/>
          </a:stretch>
        </p:blipFill>
        <p:spPr bwMode="auto">
          <a:xfrm>
            <a:off x="4211638" y="1341438"/>
            <a:ext cx="3505200" cy="2505075"/>
          </a:xfrm>
          <a:prstGeom prst="rect">
            <a:avLst/>
          </a:prstGeom>
          <a:noFill/>
          <a:ln w="9525">
            <a:noFill/>
            <a:miter lim="800000"/>
            <a:headEnd/>
            <a:tailEnd/>
          </a:ln>
        </p:spPr>
      </p:pic>
      <p:sp>
        <p:nvSpPr>
          <p:cNvPr id="69669" name="Text Box 37"/>
          <p:cNvSpPr txBox="1">
            <a:spLocks noChangeArrowheads="1"/>
          </p:cNvSpPr>
          <p:nvPr/>
        </p:nvSpPr>
        <p:spPr bwMode="auto">
          <a:xfrm>
            <a:off x="1908175" y="1412875"/>
            <a:ext cx="2560638" cy="396875"/>
          </a:xfrm>
          <a:prstGeom prst="rect">
            <a:avLst/>
          </a:prstGeom>
          <a:noFill/>
          <a:ln w="9525">
            <a:noFill/>
            <a:miter lim="800000"/>
            <a:headEnd/>
            <a:tailEnd/>
          </a:ln>
        </p:spPr>
        <p:txBody>
          <a:bodyPr>
            <a:spAutoFit/>
          </a:bodyPr>
          <a:lstStyle/>
          <a:p>
            <a:pPr>
              <a:spcBef>
                <a:spcPct val="50000"/>
              </a:spcBef>
            </a:pPr>
            <a:r>
              <a:rPr lang="en-US" altLang="zh-CN" sz="2000" b="1"/>
              <a:t>The sign should have</a:t>
            </a:r>
            <a:r>
              <a:rPr lang="zh-CN" altLang="en-US" sz="2000">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656"/>
                                        </p:tgtEl>
                                        <p:attrNameLst>
                                          <p:attrName>style.visibility</p:attrName>
                                        </p:attrNameLst>
                                      </p:cBhvr>
                                      <p:to>
                                        <p:strVal val="visible"/>
                                      </p:to>
                                    </p:set>
                                    <p:anim calcmode="lin" valueType="num">
                                      <p:cBhvr additive="base">
                                        <p:cTn id="7" dur="500" fill="hold"/>
                                        <p:tgtEl>
                                          <p:spTgt spid="69656"/>
                                        </p:tgtEl>
                                        <p:attrNameLst>
                                          <p:attrName>ppt_x</p:attrName>
                                        </p:attrNameLst>
                                      </p:cBhvr>
                                      <p:tavLst>
                                        <p:tav tm="0">
                                          <p:val>
                                            <p:strVal val="#ppt_x"/>
                                          </p:val>
                                        </p:tav>
                                        <p:tav tm="100000">
                                          <p:val>
                                            <p:strVal val="#ppt_x"/>
                                          </p:val>
                                        </p:tav>
                                      </p:tavLst>
                                    </p:anim>
                                    <p:anim calcmode="lin" valueType="num">
                                      <p:cBhvr additive="base">
                                        <p:cTn id="8" dur="500" fill="hold"/>
                                        <p:tgtEl>
                                          <p:spTgt spid="696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657"/>
                                        </p:tgtEl>
                                        <p:attrNameLst>
                                          <p:attrName>style.visibility</p:attrName>
                                        </p:attrNameLst>
                                      </p:cBhvr>
                                      <p:to>
                                        <p:strVal val="visible"/>
                                      </p:to>
                                    </p:set>
                                    <p:anim calcmode="lin" valueType="num">
                                      <p:cBhvr additive="base">
                                        <p:cTn id="11" dur="500" fill="hold"/>
                                        <p:tgtEl>
                                          <p:spTgt spid="69657"/>
                                        </p:tgtEl>
                                        <p:attrNameLst>
                                          <p:attrName>ppt_x</p:attrName>
                                        </p:attrNameLst>
                                      </p:cBhvr>
                                      <p:tavLst>
                                        <p:tav tm="0">
                                          <p:val>
                                            <p:strVal val="#ppt_x"/>
                                          </p:val>
                                        </p:tav>
                                        <p:tav tm="100000">
                                          <p:val>
                                            <p:strVal val="#ppt_x"/>
                                          </p:val>
                                        </p:tav>
                                      </p:tavLst>
                                    </p:anim>
                                    <p:anim calcmode="lin" valueType="num">
                                      <p:cBhvr additive="base">
                                        <p:cTn id="12" dur="500" fill="hold"/>
                                        <p:tgtEl>
                                          <p:spTgt spid="696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9661"/>
                                        </p:tgtEl>
                                        <p:attrNameLst>
                                          <p:attrName>style.visibility</p:attrName>
                                        </p:attrNameLst>
                                      </p:cBhvr>
                                      <p:to>
                                        <p:strVal val="visible"/>
                                      </p:to>
                                    </p:set>
                                    <p:anim calcmode="lin" valueType="num">
                                      <p:cBhvr additive="base">
                                        <p:cTn id="17" dur="500" fill="hold"/>
                                        <p:tgtEl>
                                          <p:spTgt spid="69661"/>
                                        </p:tgtEl>
                                        <p:attrNameLst>
                                          <p:attrName>ppt_x</p:attrName>
                                        </p:attrNameLst>
                                      </p:cBhvr>
                                      <p:tavLst>
                                        <p:tav tm="0">
                                          <p:val>
                                            <p:strVal val="#ppt_x"/>
                                          </p:val>
                                        </p:tav>
                                        <p:tav tm="100000">
                                          <p:val>
                                            <p:strVal val="#ppt_x"/>
                                          </p:val>
                                        </p:tav>
                                      </p:tavLst>
                                    </p:anim>
                                    <p:anim calcmode="lin" valueType="num">
                                      <p:cBhvr additive="base">
                                        <p:cTn id="18" dur="500" fill="hold"/>
                                        <p:tgtEl>
                                          <p:spTgt spid="6966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9662"/>
                                        </p:tgtEl>
                                        <p:attrNameLst>
                                          <p:attrName>style.visibility</p:attrName>
                                        </p:attrNameLst>
                                      </p:cBhvr>
                                      <p:to>
                                        <p:strVal val="visible"/>
                                      </p:to>
                                    </p:set>
                                    <p:anim calcmode="lin" valueType="num">
                                      <p:cBhvr additive="base">
                                        <p:cTn id="21" dur="500" fill="hold"/>
                                        <p:tgtEl>
                                          <p:spTgt spid="69662"/>
                                        </p:tgtEl>
                                        <p:attrNameLst>
                                          <p:attrName>ppt_x</p:attrName>
                                        </p:attrNameLst>
                                      </p:cBhvr>
                                      <p:tavLst>
                                        <p:tav tm="0">
                                          <p:val>
                                            <p:strVal val="#ppt_x"/>
                                          </p:val>
                                        </p:tav>
                                        <p:tav tm="100000">
                                          <p:val>
                                            <p:strVal val="#ppt_x"/>
                                          </p:val>
                                        </p:tav>
                                      </p:tavLst>
                                    </p:anim>
                                    <p:anim calcmode="lin" valueType="num">
                                      <p:cBhvr additive="base">
                                        <p:cTn id="22" dur="500" fill="hold"/>
                                        <p:tgtEl>
                                          <p:spTgt spid="6966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9660"/>
                                        </p:tgtEl>
                                        <p:attrNameLst>
                                          <p:attrName>style.visibility</p:attrName>
                                        </p:attrNameLst>
                                      </p:cBhvr>
                                      <p:to>
                                        <p:strVal val="visible"/>
                                      </p:to>
                                    </p:set>
                                    <p:anim calcmode="lin" valueType="num">
                                      <p:cBhvr additive="base">
                                        <p:cTn id="25" dur="500" fill="hold"/>
                                        <p:tgtEl>
                                          <p:spTgt spid="69660"/>
                                        </p:tgtEl>
                                        <p:attrNameLst>
                                          <p:attrName>ppt_x</p:attrName>
                                        </p:attrNameLst>
                                      </p:cBhvr>
                                      <p:tavLst>
                                        <p:tav tm="0">
                                          <p:val>
                                            <p:strVal val="#ppt_x"/>
                                          </p:val>
                                        </p:tav>
                                        <p:tav tm="100000">
                                          <p:val>
                                            <p:strVal val="#ppt_x"/>
                                          </p:val>
                                        </p:tav>
                                      </p:tavLst>
                                    </p:anim>
                                    <p:anim calcmode="lin" valueType="num">
                                      <p:cBhvr additive="base">
                                        <p:cTn id="26" dur="500" fill="hold"/>
                                        <p:tgtEl>
                                          <p:spTgt spid="696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9663"/>
                                        </p:tgtEl>
                                        <p:attrNameLst>
                                          <p:attrName>style.visibility</p:attrName>
                                        </p:attrNameLst>
                                      </p:cBhvr>
                                      <p:to>
                                        <p:strVal val="visible"/>
                                      </p:to>
                                    </p:set>
                                    <p:anim calcmode="lin" valueType="num">
                                      <p:cBhvr additive="base">
                                        <p:cTn id="31" dur="500" fill="hold"/>
                                        <p:tgtEl>
                                          <p:spTgt spid="69663"/>
                                        </p:tgtEl>
                                        <p:attrNameLst>
                                          <p:attrName>ppt_x</p:attrName>
                                        </p:attrNameLst>
                                      </p:cBhvr>
                                      <p:tavLst>
                                        <p:tav tm="0">
                                          <p:val>
                                            <p:strVal val="#ppt_x"/>
                                          </p:val>
                                        </p:tav>
                                        <p:tav tm="100000">
                                          <p:val>
                                            <p:strVal val="#ppt_x"/>
                                          </p:val>
                                        </p:tav>
                                      </p:tavLst>
                                    </p:anim>
                                    <p:anim calcmode="lin" valueType="num">
                                      <p:cBhvr additive="base">
                                        <p:cTn id="32" dur="500" fill="hold"/>
                                        <p:tgtEl>
                                          <p:spTgt spid="6966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9664"/>
                                        </p:tgtEl>
                                        <p:attrNameLst>
                                          <p:attrName>style.visibility</p:attrName>
                                        </p:attrNameLst>
                                      </p:cBhvr>
                                      <p:to>
                                        <p:strVal val="visible"/>
                                      </p:to>
                                    </p:set>
                                    <p:anim calcmode="lin" valueType="num">
                                      <p:cBhvr additive="base">
                                        <p:cTn id="35" dur="500" fill="hold"/>
                                        <p:tgtEl>
                                          <p:spTgt spid="69664"/>
                                        </p:tgtEl>
                                        <p:attrNameLst>
                                          <p:attrName>ppt_x</p:attrName>
                                        </p:attrNameLst>
                                      </p:cBhvr>
                                      <p:tavLst>
                                        <p:tav tm="0">
                                          <p:val>
                                            <p:strVal val="#ppt_x"/>
                                          </p:val>
                                        </p:tav>
                                        <p:tav tm="100000">
                                          <p:val>
                                            <p:strVal val="#ppt_x"/>
                                          </p:val>
                                        </p:tav>
                                      </p:tavLst>
                                    </p:anim>
                                    <p:anim calcmode="lin" valueType="num">
                                      <p:cBhvr additive="base">
                                        <p:cTn id="36" dur="500" fill="hold"/>
                                        <p:tgtEl>
                                          <p:spTgt spid="6966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9665"/>
                                        </p:tgtEl>
                                        <p:attrNameLst>
                                          <p:attrName>style.visibility</p:attrName>
                                        </p:attrNameLst>
                                      </p:cBhvr>
                                      <p:to>
                                        <p:strVal val="visible"/>
                                      </p:to>
                                    </p:set>
                                    <p:anim calcmode="lin" valueType="num">
                                      <p:cBhvr additive="base">
                                        <p:cTn id="41" dur="500" fill="hold"/>
                                        <p:tgtEl>
                                          <p:spTgt spid="69665"/>
                                        </p:tgtEl>
                                        <p:attrNameLst>
                                          <p:attrName>ppt_x</p:attrName>
                                        </p:attrNameLst>
                                      </p:cBhvr>
                                      <p:tavLst>
                                        <p:tav tm="0">
                                          <p:val>
                                            <p:strVal val="#ppt_x"/>
                                          </p:val>
                                        </p:tav>
                                        <p:tav tm="100000">
                                          <p:val>
                                            <p:strVal val="#ppt_x"/>
                                          </p:val>
                                        </p:tav>
                                      </p:tavLst>
                                    </p:anim>
                                    <p:anim calcmode="lin" valueType="num">
                                      <p:cBhvr additive="base">
                                        <p:cTn id="42" dur="500" fill="hold"/>
                                        <p:tgtEl>
                                          <p:spTgt spid="6966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9666"/>
                                        </p:tgtEl>
                                        <p:attrNameLst>
                                          <p:attrName>style.visibility</p:attrName>
                                        </p:attrNameLst>
                                      </p:cBhvr>
                                      <p:to>
                                        <p:strVal val="visible"/>
                                      </p:to>
                                    </p:set>
                                    <p:anim calcmode="lin" valueType="num">
                                      <p:cBhvr additive="base">
                                        <p:cTn id="45" dur="500" fill="hold"/>
                                        <p:tgtEl>
                                          <p:spTgt spid="69666"/>
                                        </p:tgtEl>
                                        <p:attrNameLst>
                                          <p:attrName>ppt_x</p:attrName>
                                        </p:attrNameLst>
                                      </p:cBhvr>
                                      <p:tavLst>
                                        <p:tav tm="0">
                                          <p:val>
                                            <p:strVal val="#ppt_x"/>
                                          </p:val>
                                        </p:tav>
                                        <p:tav tm="100000">
                                          <p:val>
                                            <p:strVal val="#ppt_x"/>
                                          </p:val>
                                        </p:tav>
                                      </p:tavLst>
                                    </p:anim>
                                    <p:anim calcmode="lin" valueType="num">
                                      <p:cBhvr additive="base">
                                        <p:cTn id="46" dur="500" fill="hold"/>
                                        <p:tgtEl>
                                          <p:spTgt spid="6966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9653"/>
                                        </p:tgtEl>
                                        <p:attrNameLst>
                                          <p:attrName>style.visibility</p:attrName>
                                        </p:attrNameLst>
                                      </p:cBhvr>
                                      <p:to>
                                        <p:strVal val="visible"/>
                                      </p:to>
                                    </p:set>
                                    <p:anim calcmode="lin" valueType="num">
                                      <p:cBhvr additive="base">
                                        <p:cTn id="51" dur="500" fill="hold"/>
                                        <p:tgtEl>
                                          <p:spTgt spid="69653"/>
                                        </p:tgtEl>
                                        <p:attrNameLst>
                                          <p:attrName>ppt_x</p:attrName>
                                        </p:attrNameLst>
                                      </p:cBhvr>
                                      <p:tavLst>
                                        <p:tav tm="0">
                                          <p:val>
                                            <p:strVal val="#ppt_x"/>
                                          </p:val>
                                        </p:tav>
                                        <p:tav tm="100000">
                                          <p:val>
                                            <p:strVal val="#ppt_x"/>
                                          </p:val>
                                        </p:tav>
                                      </p:tavLst>
                                    </p:anim>
                                    <p:anim calcmode="lin" valueType="num">
                                      <p:cBhvr additive="base">
                                        <p:cTn id="52" dur="500" fill="hold"/>
                                        <p:tgtEl>
                                          <p:spTgt spid="6965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9669"/>
                                        </p:tgtEl>
                                        <p:attrNameLst>
                                          <p:attrName>style.visibility</p:attrName>
                                        </p:attrNameLst>
                                      </p:cBhvr>
                                      <p:to>
                                        <p:strVal val="visible"/>
                                      </p:to>
                                    </p:set>
                                    <p:anim calcmode="lin" valueType="num">
                                      <p:cBhvr additive="base">
                                        <p:cTn id="55" dur="500" fill="hold"/>
                                        <p:tgtEl>
                                          <p:spTgt spid="69669"/>
                                        </p:tgtEl>
                                        <p:attrNameLst>
                                          <p:attrName>ppt_x</p:attrName>
                                        </p:attrNameLst>
                                      </p:cBhvr>
                                      <p:tavLst>
                                        <p:tav tm="0">
                                          <p:val>
                                            <p:strVal val="#ppt_x"/>
                                          </p:val>
                                        </p:tav>
                                        <p:tav tm="100000">
                                          <p:val>
                                            <p:strVal val="#ppt_x"/>
                                          </p:val>
                                        </p:tav>
                                      </p:tavLst>
                                    </p:anim>
                                    <p:anim calcmode="lin" valueType="num">
                                      <p:cBhvr additive="base">
                                        <p:cTn id="56" dur="500" fill="hold"/>
                                        <p:tgtEl>
                                          <p:spTgt spid="69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57" grpId="0"/>
      <p:bldP spid="69660" grpId="0"/>
      <p:bldP spid="69662" grpId="0"/>
      <p:bldP spid="69664" grpId="0"/>
      <p:bldP spid="69666" grpId="0"/>
      <p:bldP spid="6966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0" y="0"/>
            <a:ext cx="9144000" cy="1066800"/>
          </a:xfrm>
          <a:solidFill>
            <a:srgbClr val="0000FF"/>
          </a:solidFill>
        </p:spPr>
        <p:txBody>
          <a:bodyPr anchor="t">
            <a:spAutoFit/>
          </a:bodyPr>
          <a:lstStyle/>
          <a:p>
            <a:pPr eaLnBrk="1" hangingPunct="1"/>
            <a:r>
              <a:rPr lang="zh-CN" altLang="en-US" sz="3200" b="1" smtClean="0">
                <a:solidFill>
                  <a:srgbClr val="FFFF00"/>
                </a:solidFill>
                <a:latin typeface="Times New Roman" pitchFamily="18" charset="0"/>
                <a:ea typeface="黑体" pitchFamily="2" charset="-122"/>
              </a:rPr>
              <a:t>标识设计原则 </a:t>
            </a:r>
            <a:br>
              <a:rPr lang="zh-CN" altLang="en-US" sz="3200" b="1" smtClean="0">
                <a:solidFill>
                  <a:srgbClr val="FFFF00"/>
                </a:solidFill>
                <a:latin typeface="Times New Roman" pitchFamily="18" charset="0"/>
                <a:ea typeface="黑体" pitchFamily="2" charset="-122"/>
              </a:rPr>
            </a:br>
            <a:r>
              <a:rPr lang="en-US" altLang="zh-CN" sz="3200" b="1" smtClean="0">
                <a:solidFill>
                  <a:srgbClr val="FFFF00"/>
                </a:solidFill>
                <a:latin typeface="Times New Roman" pitchFamily="18" charset="0"/>
                <a:ea typeface="黑体" pitchFamily="2" charset="-122"/>
              </a:rPr>
              <a:t>Signs Design Principles </a:t>
            </a:r>
            <a:endParaRPr lang="zh-CN" altLang="en-US" sz="3200" b="1" smtClean="0">
              <a:solidFill>
                <a:srgbClr val="FFFF00"/>
              </a:solidFill>
              <a:latin typeface="Times New Roman" pitchFamily="18" charset="0"/>
              <a:ea typeface="黑体" pitchFamily="2" charset="-122"/>
            </a:endParaRPr>
          </a:p>
        </p:txBody>
      </p:sp>
      <p:sp>
        <p:nvSpPr>
          <p:cNvPr id="67586" name="Rectangle 3"/>
          <p:cNvSpPr>
            <a:spLocks noGrp="1" noChangeArrowheads="1"/>
          </p:cNvSpPr>
          <p:nvPr>
            <p:ph type="body" sz="half" idx="1"/>
          </p:nvPr>
        </p:nvSpPr>
        <p:spPr>
          <a:xfrm>
            <a:off x="395288" y="1773238"/>
            <a:ext cx="8305800" cy="1981200"/>
          </a:xfrm>
        </p:spPr>
        <p:txBody>
          <a:bodyPr/>
          <a:lstStyle/>
          <a:p>
            <a:pPr eaLnBrk="1" hangingPunct="1">
              <a:lnSpc>
                <a:spcPct val="80000"/>
              </a:lnSpc>
              <a:buFontTx/>
              <a:buNone/>
            </a:pPr>
            <a:r>
              <a:rPr lang="en-US" altLang="zh-CN" sz="1800" b="1" smtClean="0">
                <a:latin typeface="Times New Roman" pitchFamily="18" charset="0"/>
                <a:cs typeface="Times New Roman" pitchFamily="18" charset="0"/>
              </a:rPr>
              <a:t>    (1) </a:t>
            </a:r>
            <a:r>
              <a:rPr lang="en-US" altLang="zh-CN" sz="2000" b="1" smtClean="0">
                <a:latin typeface="Times New Roman" pitchFamily="18" charset="0"/>
              </a:rPr>
              <a:t>Continuous sign system</a:t>
            </a:r>
            <a:r>
              <a:rPr lang="en-US" altLang="zh-CN" sz="2000" smtClean="0">
                <a:latin typeface="Times New Roman" pitchFamily="18" charset="0"/>
              </a:rPr>
              <a:t> </a:t>
            </a:r>
            <a:endParaRPr lang="zh-CN" altLang="en-US" sz="2000" b="1" smtClean="0">
              <a:latin typeface="Times New Roman" pitchFamily="18" charset="0"/>
            </a:endParaRPr>
          </a:p>
          <a:p>
            <a:pPr algn="just" eaLnBrk="1" hangingPunct="1">
              <a:lnSpc>
                <a:spcPct val="80000"/>
              </a:lnSpc>
              <a:buFontTx/>
              <a:buNone/>
            </a:pPr>
            <a:r>
              <a:rPr lang="zh-CN" altLang="en-US" sz="2000" b="1" smtClean="0">
                <a:latin typeface="Times New Roman" pitchFamily="18" charset="0"/>
              </a:rPr>
              <a:t>          </a:t>
            </a:r>
            <a:r>
              <a:rPr lang="en-US" altLang="zh-CN" sz="2000" smtClean="0">
                <a:latin typeface="Times New Roman" pitchFamily="18" charset="0"/>
              </a:rPr>
              <a:t>Airport, subway stations as a transit hub building has large staff mobility. Therefore, to improve the service efficiency of large public buildings, and effective disaster and normal personnel guidance is the main goal of sign system setting. Outdoor signs should strengthen the continuity of setting. </a:t>
            </a:r>
            <a:endParaRPr lang="zh-CN" altLang="en-US" sz="2000" smtClean="0">
              <a:latin typeface="Times New Roman" pitchFamily="18" charset="0"/>
            </a:endParaRPr>
          </a:p>
        </p:txBody>
      </p:sp>
      <p:pic>
        <p:nvPicPr>
          <p:cNvPr id="67587" name="Picture 8" descr="pict4"/>
          <p:cNvPicPr>
            <a:picLocks noChangeArrowheads="1"/>
          </p:cNvPicPr>
          <p:nvPr>
            <p:ph sz="quarter" idx="2"/>
          </p:nvPr>
        </p:nvPicPr>
        <p:blipFill>
          <a:blip r:embed="rId2">
            <a:lum bright="12000"/>
          </a:blip>
          <a:srcRect/>
          <a:stretch>
            <a:fillRect/>
          </a:stretch>
        </p:blipFill>
        <p:spPr>
          <a:xfrm>
            <a:off x="1066800" y="3505200"/>
            <a:ext cx="4038600" cy="3124200"/>
          </a:xfrm>
        </p:spPr>
      </p:pic>
      <p:grpSp>
        <p:nvGrpSpPr>
          <p:cNvPr id="67588" name="Group 24"/>
          <p:cNvGrpSpPr>
            <a:grpSpLocks/>
          </p:cNvGrpSpPr>
          <p:nvPr/>
        </p:nvGrpSpPr>
        <p:grpSpPr bwMode="auto">
          <a:xfrm>
            <a:off x="5638800" y="3505200"/>
            <a:ext cx="2514600" cy="3124200"/>
            <a:chOff x="3312" y="2256"/>
            <a:chExt cx="1248" cy="1584"/>
          </a:xfrm>
        </p:grpSpPr>
        <p:pic>
          <p:nvPicPr>
            <p:cNvPr id="67589" name="Picture 22" descr="http://www.saigai.signmall.jp/images/saigai/cate1/1-1_pict4.gif"/>
            <p:cNvPicPr>
              <a:picLocks noChangeAspect="1" noChangeArrowheads="1"/>
            </p:cNvPicPr>
            <p:nvPr/>
          </p:nvPicPr>
          <p:blipFill>
            <a:blip r:embed="rId3" r:link="rId4">
              <a:lum bright="18000"/>
            </a:blip>
            <a:srcRect/>
            <a:stretch>
              <a:fillRect/>
            </a:stretch>
          </p:blipFill>
          <p:spPr bwMode="auto">
            <a:xfrm>
              <a:off x="3312" y="2256"/>
              <a:ext cx="1248" cy="1584"/>
            </a:xfrm>
            <a:prstGeom prst="rect">
              <a:avLst/>
            </a:prstGeom>
            <a:noFill/>
            <a:ln w="9525">
              <a:noFill/>
              <a:miter lim="800000"/>
              <a:headEnd/>
              <a:tailEnd/>
            </a:ln>
          </p:spPr>
        </p:pic>
        <p:sp>
          <p:nvSpPr>
            <p:cNvPr id="67590" name="AutoShape 23"/>
            <p:cNvSpPr>
              <a:spLocks noChangeArrowheads="1"/>
            </p:cNvSpPr>
            <p:nvPr/>
          </p:nvSpPr>
          <p:spPr bwMode="auto">
            <a:xfrm>
              <a:off x="3600" y="3216"/>
              <a:ext cx="624" cy="288"/>
            </a:xfrm>
            <a:prstGeom prst="wedgeEllipseCallout">
              <a:avLst>
                <a:gd name="adj1" fmla="val -60579"/>
                <a:gd name="adj2" fmla="val 49306"/>
              </a:avLst>
            </a:prstGeom>
            <a:solidFill>
              <a:srgbClr val="FFFFFF"/>
            </a:solidFill>
            <a:ln w="9525">
              <a:solidFill>
                <a:srgbClr val="000000"/>
              </a:solidFill>
              <a:miter lim="800000"/>
              <a:headEnd/>
              <a:tailEnd/>
            </a:ln>
          </p:spPr>
          <p:txBody>
            <a:bodyPr/>
            <a:lstStyle/>
            <a:p>
              <a:pPr algn="just"/>
              <a:r>
                <a:rPr lang="en-US" altLang="zh-CN" sz="1800" b="1">
                  <a:latin typeface="Calibri" pitchFamily="34" charset="0"/>
                </a:rPr>
                <a:t>Exit</a:t>
              </a:r>
              <a:endParaRPr lang="en-US" altLang="zh-CN" sz="1800" b="1">
                <a:latin typeface="Arial" charset="0"/>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xfrm>
            <a:off x="0" y="0"/>
            <a:ext cx="9144000" cy="1066800"/>
          </a:xfrm>
          <a:solidFill>
            <a:srgbClr val="0000FF"/>
          </a:solidFill>
        </p:spPr>
        <p:txBody>
          <a:bodyPr anchor="t">
            <a:spAutoFit/>
          </a:bodyPr>
          <a:lstStyle/>
          <a:p>
            <a:pPr eaLnBrk="1" hangingPunct="1"/>
            <a:r>
              <a:rPr lang="zh-CN" altLang="en-US" sz="3200" b="1" smtClean="0">
                <a:solidFill>
                  <a:srgbClr val="FFFF00"/>
                </a:solidFill>
                <a:latin typeface="Times New Roman" pitchFamily="18" charset="0"/>
                <a:ea typeface="黑体" pitchFamily="2" charset="-122"/>
              </a:rPr>
              <a:t>标识设计原则</a:t>
            </a:r>
            <a:br>
              <a:rPr lang="zh-CN" altLang="en-US" sz="3200" b="1" smtClean="0">
                <a:solidFill>
                  <a:srgbClr val="FFFF00"/>
                </a:solidFill>
                <a:latin typeface="Times New Roman" pitchFamily="18" charset="0"/>
                <a:ea typeface="黑体" pitchFamily="2" charset="-122"/>
              </a:rPr>
            </a:br>
            <a:r>
              <a:rPr lang="zh-CN" altLang="en-US" sz="3200" b="1" smtClean="0">
                <a:solidFill>
                  <a:srgbClr val="FFFF00"/>
                </a:solidFill>
                <a:latin typeface="Times New Roman" pitchFamily="18" charset="0"/>
                <a:ea typeface="黑体" pitchFamily="2" charset="-122"/>
              </a:rPr>
              <a:t> </a:t>
            </a:r>
            <a:r>
              <a:rPr lang="en-US" altLang="zh-CN" sz="3200" b="1" smtClean="0">
                <a:solidFill>
                  <a:srgbClr val="FFFF00"/>
                </a:solidFill>
                <a:latin typeface="Times New Roman" pitchFamily="18" charset="0"/>
                <a:ea typeface="黑体" pitchFamily="2" charset="-122"/>
              </a:rPr>
              <a:t>Signs Design Principles</a:t>
            </a:r>
            <a:r>
              <a:rPr lang="zh-CN" altLang="en-US" sz="3200" b="1" smtClean="0">
                <a:solidFill>
                  <a:srgbClr val="FFFF00"/>
                </a:solidFill>
                <a:latin typeface="Times New Roman" pitchFamily="18" charset="0"/>
                <a:ea typeface="黑体" pitchFamily="2" charset="-122"/>
              </a:rPr>
              <a:t> </a:t>
            </a:r>
          </a:p>
        </p:txBody>
      </p:sp>
      <p:sp>
        <p:nvSpPr>
          <p:cNvPr id="26629" name="Rectangle 3"/>
          <p:cNvSpPr>
            <a:spLocks noGrp="1" noChangeArrowheads="1"/>
          </p:cNvSpPr>
          <p:nvPr>
            <p:ph type="body" sz="half" idx="1"/>
          </p:nvPr>
        </p:nvSpPr>
        <p:spPr>
          <a:xfrm>
            <a:off x="381000" y="1447800"/>
            <a:ext cx="8305800" cy="1981200"/>
          </a:xfrm>
        </p:spPr>
        <p:txBody>
          <a:bodyPr/>
          <a:lstStyle/>
          <a:p>
            <a:pPr eaLnBrk="1" hangingPunct="1">
              <a:buFontTx/>
              <a:buNone/>
            </a:pPr>
            <a:r>
              <a:rPr lang="en-US" altLang="zh-CN" sz="2000" b="1" smtClean="0">
                <a:latin typeface="Times New Roman" pitchFamily="18" charset="0"/>
              </a:rPr>
              <a:t>    (2)Sign should be recognized easy and direct-viewing</a:t>
            </a:r>
          </a:p>
          <a:p>
            <a:pPr eaLnBrk="1" hangingPunct="1">
              <a:buFontTx/>
              <a:buNone/>
            </a:pPr>
            <a:r>
              <a:rPr lang="zh-CN" altLang="en-US" sz="2000" b="1" smtClean="0"/>
              <a:t>       </a:t>
            </a:r>
            <a:r>
              <a:rPr lang="en-US" altLang="zh-CN" sz="1800" smtClean="0">
                <a:latin typeface="Times New Roman" pitchFamily="18" charset="0"/>
              </a:rPr>
              <a:t>The influencing factors of sign easily recognized mainly includes</a:t>
            </a:r>
            <a:r>
              <a:rPr lang="en-US" altLang="zh-CN" sz="2800" smtClean="0"/>
              <a:t> </a:t>
            </a:r>
            <a:r>
              <a:rPr lang="zh-CN" altLang="zh-CN" sz="2000" b="1" smtClean="0"/>
              <a:t>：</a:t>
            </a:r>
            <a:r>
              <a:rPr lang="en-US" altLang="zh-CN" sz="2000" b="1" smtClean="0">
                <a:solidFill>
                  <a:srgbClr val="FF3300"/>
                </a:solidFill>
              </a:rPr>
              <a:t>Sign itself   Surrounding environment </a:t>
            </a:r>
            <a:r>
              <a:rPr lang="zh-CN" altLang="en-US" sz="2000" b="1" smtClean="0">
                <a:solidFill>
                  <a:srgbClr val="FF3300"/>
                </a:solidFill>
              </a:rPr>
              <a:t>.</a:t>
            </a:r>
            <a:endParaRPr lang="en-US" altLang="zh-CN" sz="2000" b="1" smtClean="0">
              <a:solidFill>
                <a:srgbClr val="FF3300"/>
              </a:solidFill>
            </a:endParaRPr>
          </a:p>
          <a:p>
            <a:pPr eaLnBrk="1" hangingPunct="1">
              <a:spcBef>
                <a:spcPct val="0"/>
              </a:spcBef>
              <a:buFontTx/>
              <a:buNone/>
            </a:pPr>
            <a:r>
              <a:rPr lang="zh-CN" altLang="en-US" sz="2000" b="1" smtClean="0"/>
              <a:t>            </a:t>
            </a:r>
            <a:r>
              <a:rPr lang="en-US" altLang="zh-CN" sz="1800" smtClean="0">
                <a:latin typeface="Times New Roman" pitchFamily="18" charset="0"/>
              </a:rPr>
              <a:t>For sign itself included sign's location, size and sign setting, sign's position, size should be accord with the requirement of people . Give full consideration to people's best viewing angle on the plane and vertical direction .</a:t>
            </a:r>
            <a:r>
              <a:rPr lang="en-US" altLang="zh-CN" sz="2800" smtClean="0"/>
              <a:t> </a:t>
            </a:r>
          </a:p>
        </p:txBody>
      </p:sp>
      <p:grpSp>
        <p:nvGrpSpPr>
          <p:cNvPr id="26630" name="Group 44"/>
          <p:cNvGrpSpPr>
            <a:grpSpLocks/>
          </p:cNvGrpSpPr>
          <p:nvPr/>
        </p:nvGrpSpPr>
        <p:grpSpPr bwMode="auto">
          <a:xfrm>
            <a:off x="0" y="3789363"/>
            <a:ext cx="5435600" cy="3068637"/>
            <a:chOff x="192" y="2064"/>
            <a:chExt cx="4224" cy="2256"/>
          </a:xfrm>
        </p:grpSpPr>
        <p:sp>
          <p:nvSpPr>
            <p:cNvPr id="26632" name="AutoShape 9"/>
            <p:cNvSpPr>
              <a:spLocks noChangeAspect="1" noChangeArrowheads="1"/>
            </p:cNvSpPr>
            <p:nvPr/>
          </p:nvSpPr>
          <p:spPr bwMode="auto">
            <a:xfrm>
              <a:off x="192" y="2186"/>
              <a:ext cx="4224" cy="2134"/>
            </a:xfrm>
            <a:prstGeom prst="rect">
              <a:avLst/>
            </a:prstGeom>
            <a:noFill/>
            <a:ln w="12700">
              <a:noFill/>
              <a:miter lim="800000"/>
              <a:headEnd/>
              <a:tailEnd/>
            </a:ln>
          </p:spPr>
          <p:txBody>
            <a:bodyPr/>
            <a:lstStyle/>
            <a:p>
              <a:endParaRPr lang="zh-CN" altLang="en-US" sz="1800">
                <a:latin typeface="Calibri" pitchFamily="34" charset="0"/>
              </a:endParaRPr>
            </a:p>
          </p:txBody>
        </p:sp>
        <p:sp>
          <p:nvSpPr>
            <p:cNvPr id="26633" name="Line 10"/>
            <p:cNvSpPr>
              <a:spLocks noChangeShapeType="1"/>
            </p:cNvSpPr>
            <p:nvPr/>
          </p:nvSpPr>
          <p:spPr bwMode="auto">
            <a:xfrm>
              <a:off x="285" y="4122"/>
              <a:ext cx="4043" cy="0"/>
            </a:xfrm>
            <a:prstGeom prst="line">
              <a:avLst/>
            </a:prstGeom>
            <a:noFill/>
            <a:ln w="9525">
              <a:noFill/>
              <a:round/>
              <a:headEnd/>
              <a:tailEnd/>
            </a:ln>
          </p:spPr>
          <p:txBody>
            <a:bodyPr/>
            <a:lstStyle/>
            <a:p>
              <a:endParaRPr lang="zh-CN" altLang="en-US"/>
            </a:p>
          </p:txBody>
        </p:sp>
        <p:sp>
          <p:nvSpPr>
            <p:cNvPr id="26634" name="Rectangle 11"/>
            <p:cNvSpPr>
              <a:spLocks noChangeArrowheads="1"/>
            </p:cNvSpPr>
            <p:nvPr/>
          </p:nvSpPr>
          <p:spPr bwMode="auto">
            <a:xfrm>
              <a:off x="1164" y="2293"/>
              <a:ext cx="88" cy="381"/>
            </a:xfrm>
            <a:prstGeom prst="rect">
              <a:avLst/>
            </a:prstGeom>
            <a:solidFill>
              <a:srgbClr val="808080"/>
            </a:solidFill>
            <a:ln w="9525" algn="ctr">
              <a:solidFill>
                <a:srgbClr val="000000"/>
              </a:solidFill>
              <a:miter lim="800000"/>
              <a:headEnd/>
              <a:tailEnd/>
            </a:ln>
          </p:spPr>
          <p:txBody>
            <a:bodyPr/>
            <a:lstStyle/>
            <a:p>
              <a:endParaRPr lang="zh-CN" altLang="en-US" sz="1800">
                <a:latin typeface="Calibri" pitchFamily="34" charset="0"/>
              </a:endParaRPr>
            </a:p>
          </p:txBody>
        </p:sp>
        <p:sp>
          <p:nvSpPr>
            <p:cNvPr id="26635" name="Rectangle 12"/>
            <p:cNvSpPr>
              <a:spLocks noChangeArrowheads="1"/>
            </p:cNvSpPr>
            <p:nvPr/>
          </p:nvSpPr>
          <p:spPr bwMode="auto">
            <a:xfrm rot="2700000">
              <a:off x="1164" y="2292"/>
              <a:ext cx="87" cy="381"/>
            </a:xfrm>
            <a:prstGeom prst="rect">
              <a:avLst/>
            </a:prstGeom>
            <a:noFill/>
            <a:ln w="9525" cap="rnd" algn="ctr">
              <a:solidFill>
                <a:srgbClr val="000000"/>
              </a:solidFill>
              <a:prstDash val="sysDot"/>
              <a:miter lim="800000"/>
              <a:headEnd/>
              <a:tailEnd/>
            </a:ln>
          </p:spPr>
          <p:txBody>
            <a:bodyPr rot="10800000" vert="eaVert"/>
            <a:lstStyle/>
            <a:p>
              <a:endParaRPr lang="zh-CN" altLang="en-US" sz="1800">
                <a:latin typeface="Calibri" pitchFamily="34" charset="0"/>
              </a:endParaRPr>
            </a:p>
          </p:txBody>
        </p:sp>
        <p:sp>
          <p:nvSpPr>
            <p:cNvPr id="26636" name="Line 13"/>
            <p:cNvSpPr>
              <a:spLocks noChangeShapeType="1"/>
            </p:cNvSpPr>
            <p:nvPr/>
          </p:nvSpPr>
          <p:spPr bwMode="auto">
            <a:xfrm flipH="1">
              <a:off x="1250" y="2521"/>
              <a:ext cx="2" cy="1601"/>
            </a:xfrm>
            <a:prstGeom prst="line">
              <a:avLst/>
            </a:prstGeom>
            <a:noFill/>
            <a:ln w="9525">
              <a:solidFill>
                <a:srgbClr val="000000"/>
              </a:solidFill>
              <a:round/>
              <a:headEnd type="triangle" w="med" len="med"/>
              <a:tailEnd type="triangle" w="med" len="med"/>
            </a:ln>
          </p:spPr>
          <p:txBody>
            <a:bodyPr/>
            <a:lstStyle/>
            <a:p>
              <a:endParaRPr lang="zh-CN" altLang="en-US"/>
            </a:p>
          </p:txBody>
        </p:sp>
        <p:sp>
          <p:nvSpPr>
            <p:cNvPr id="26637" name="Line 14"/>
            <p:cNvSpPr>
              <a:spLocks noChangeShapeType="1"/>
            </p:cNvSpPr>
            <p:nvPr/>
          </p:nvSpPr>
          <p:spPr bwMode="auto">
            <a:xfrm flipH="1" flipV="1">
              <a:off x="672" y="4128"/>
              <a:ext cx="3740" cy="1"/>
            </a:xfrm>
            <a:prstGeom prst="line">
              <a:avLst/>
            </a:prstGeom>
            <a:noFill/>
            <a:ln w="9525">
              <a:solidFill>
                <a:srgbClr val="000000"/>
              </a:solidFill>
              <a:round/>
              <a:headEnd/>
              <a:tailEnd/>
            </a:ln>
          </p:spPr>
          <p:txBody>
            <a:bodyPr/>
            <a:lstStyle/>
            <a:p>
              <a:endParaRPr lang="zh-CN" altLang="en-US"/>
            </a:p>
          </p:txBody>
        </p:sp>
        <p:sp>
          <p:nvSpPr>
            <p:cNvPr id="26638" name="Oval 15"/>
            <p:cNvSpPr>
              <a:spLocks noChangeArrowheads="1"/>
            </p:cNvSpPr>
            <p:nvPr/>
          </p:nvSpPr>
          <p:spPr bwMode="auto">
            <a:xfrm>
              <a:off x="3009" y="3131"/>
              <a:ext cx="176" cy="153"/>
            </a:xfrm>
            <a:prstGeom prst="ellipse">
              <a:avLst/>
            </a:prstGeom>
            <a:noFill/>
            <a:ln w="9525" algn="ctr">
              <a:solidFill>
                <a:srgbClr val="000000"/>
              </a:solidFill>
              <a:round/>
              <a:headEnd/>
              <a:tailEnd/>
            </a:ln>
          </p:spPr>
          <p:txBody>
            <a:bodyPr/>
            <a:lstStyle/>
            <a:p>
              <a:endParaRPr lang="zh-CN" altLang="en-US" sz="1800">
                <a:latin typeface="Calibri" pitchFamily="34" charset="0"/>
              </a:endParaRPr>
            </a:p>
          </p:txBody>
        </p:sp>
        <p:sp>
          <p:nvSpPr>
            <p:cNvPr id="26639" name="Oval 16"/>
            <p:cNvSpPr>
              <a:spLocks noChangeArrowheads="1"/>
            </p:cNvSpPr>
            <p:nvPr/>
          </p:nvSpPr>
          <p:spPr bwMode="auto">
            <a:xfrm>
              <a:off x="3009" y="3284"/>
              <a:ext cx="176" cy="381"/>
            </a:xfrm>
            <a:prstGeom prst="ellipse">
              <a:avLst/>
            </a:prstGeom>
            <a:noFill/>
            <a:ln w="9525" algn="ctr">
              <a:solidFill>
                <a:srgbClr val="000000"/>
              </a:solidFill>
              <a:round/>
              <a:headEnd/>
              <a:tailEnd/>
            </a:ln>
          </p:spPr>
          <p:txBody>
            <a:bodyPr/>
            <a:lstStyle/>
            <a:p>
              <a:endParaRPr lang="zh-CN" altLang="en-US" sz="1800">
                <a:latin typeface="Calibri" pitchFamily="34" charset="0"/>
              </a:endParaRPr>
            </a:p>
          </p:txBody>
        </p:sp>
        <p:sp>
          <p:nvSpPr>
            <p:cNvPr id="26640" name="Oval 17"/>
            <p:cNvSpPr>
              <a:spLocks noChangeArrowheads="1"/>
            </p:cNvSpPr>
            <p:nvPr/>
          </p:nvSpPr>
          <p:spPr bwMode="auto">
            <a:xfrm>
              <a:off x="3096" y="3588"/>
              <a:ext cx="89" cy="533"/>
            </a:xfrm>
            <a:prstGeom prst="ellipse">
              <a:avLst/>
            </a:prstGeom>
            <a:noFill/>
            <a:ln w="9525" algn="ctr">
              <a:solidFill>
                <a:srgbClr val="000000"/>
              </a:solidFill>
              <a:round/>
              <a:headEnd/>
              <a:tailEnd/>
            </a:ln>
          </p:spPr>
          <p:txBody>
            <a:bodyPr/>
            <a:lstStyle/>
            <a:p>
              <a:endParaRPr lang="zh-CN" altLang="en-US" sz="1800">
                <a:latin typeface="Calibri" pitchFamily="34" charset="0"/>
              </a:endParaRPr>
            </a:p>
          </p:txBody>
        </p:sp>
        <p:sp>
          <p:nvSpPr>
            <p:cNvPr id="26641" name="Line 18"/>
            <p:cNvSpPr>
              <a:spLocks noChangeShapeType="1"/>
            </p:cNvSpPr>
            <p:nvPr/>
          </p:nvSpPr>
          <p:spPr bwMode="auto">
            <a:xfrm flipH="1">
              <a:off x="1250" y="3207"/>
              <a:ext cx="1671" cy="1"/>
            </a:xfrm>
            <a:prstGeom prst="line">
              <a:avLst/>
            </a:prstGeom>
            <a:noFill/>
            <a:ln w="9525">
              <a:solidFill>
                <a:srgbClr val="000000"/>
              </a:solidFill>
              <a:round/>
              <a:headEnd type="triangle" w="med" len="med"/>
              <a:tailEnd type="triangle" w="med" len="med"/>
            </a:ln>
          </p:spPr>
          <p:txBody>
            <a:bodyPr/>
            <a:lstStyle/>
            <a:p>
              <a:endParaRPr lang="zh-CN" altLang="en-US"/>
            </a:p>
          </p:txBody>
        </p:sp>
        <p:sp>
          <p:nvSpPr>
            <p:cNvPr id="26642" name="Line 19"/>
            <p:cNvSpPr>
              <a:spLocks noChangeShapeType="1"/>
            </p:cNvSpPr>
            <p:nvPr/>
          </p:nvSpPr>
          <p:spPr bwMode="auto">
            <a:xfrm rot="120000" flipH="1" flipV="1">
              <a:off x="1075" y="2669"/>
              <a:ext cx="1759" cy="456"/>
            </a:xfrm>
            <a:prstGeom prst="line">
              <a:avLst/>
            </a:prstGeom>
            <a:noFill/>
            <a:ln w="9525" cap="rnd">
              <a:solidFill>
                <a:srgbClr val="000000"/>
              </a:solidFill>
              <a:prstDash val="sysDot"/>
              <a:round/>
              <a:headEnd/>
              <a:tailEnd/>
            </a:ln>
          </p:spPr>
          <p:txBody>
            <a:bodyPr/>
            <a:lstStyle/>
            <a:p>
              <a:endParaRPr lang="zh-CN" altLang="en-US"/>
            </a:p>
          </p:txBody>
        </p:sp>
        <p:sp>
          <p:nvSpPr>
            <p:cNvPr id="26643" name="Line 20"/>
            <p:cNvSpPr>
              <a:spLocks noChangeShapeType="1"/>
            </p:cNvSpPr>
            <p:nvPr/>
          </p:nvSpPr>
          <p:spPr bwMode="auto">
            <a:xfrm flipH="1" flipV="1">
              <a:off x="1250" y="2521"/>
              <a:ext cx="1671" cy="686"/>
            </a:xfrm>
            <a:prstGeom prst="line">
              <a:avLst/>
            </a:prstGeom>
            <a:noFill/>
            <a:ln w="9525">
              <a:solidFill>
                <a:srgbClr val="000000"/>
              </a:solidFill>
              <a:round/>
              <a:headEnd type="triangle" w="med" len="med"/>
              <a:tailEnd type="triangle" w="med" len="med"/>
            </a:ln>
          </p:spPr>
          <p:txBody>
            <a:bodyPr/>
            <a:lstStyle/>
            <a:p>
              <a:endParaRPr lang="zh-CN" altLang="en-US"/>
            </a:p>
          </p:txBody>
        </p:sp>
        <p:sp>
          <p:nvSpPr>
            <p:cNvPr id="26644" name="Line 21"/>
            <p:cNvSpPr>
              <a:spLocks noChangeShapeType="1"/>
            </p:cNvSpPr>
            <p:nvPr/>
          </p:nvSpPr>
          <p:spPr bwMode="auto">
            <a:xfrm>
              <a:off x="1250" y="2293"/>
              <a:ext cx="1671" cy="914"/>
            </a:xfrm>
            <a:prstGeom prst="line">
              <a:avLst/>
            </a:prstGeom>
            <a:noFill/>
            <a:ln w="9525" cap="rnd">
              <a:solidFill>
                <a:srgbClr val="000000"/>
              </a:solidFill>
              <a:prstDash val="sysDot"/>
              <a:round/>
              <a:headEnd/>
              <a:tailEnd/>
            </a:ln>
          </p:spPr>
          <p:txBody>
            <a:bodyPr/>
            <a:lstStyle/>
            <a:p>
              <a:endParaRPr lang="zh-CN" altLang="en-US"/>
            </a:p>
          </p:txBody>
        </p:sp>
        <p:sp>
          <p:nvSpPr>
            <p:cNvPr id="26645" name="Line 22"/>
            <p:cNvSpPr>
              <a:spLocks noChangeShapeType="1"/>
            </p:cNvSpPr>
            <p:nvPr/>
          </p:nvSpPr>
          <p:spPr bwMode="auto">
            <a:xfrm flipV="1">
              <a:off x="1250" y="2140"/>
              <a:ext cx="1" cy="153"/>
            </a:xfrm>
            <a:prstGeom prst="line">
              <a:avLst/>
            </a:prstGeom>
            <a:noFill/>
            <a:ln w="9525" cap="rnd">
              <a:solidFill>
                <a:srgbClr val="000000"/>
              </a:solidFill>
              <a:prstDash val="sysDot"/>
              <a:round/>
              <a:headEnd/>
              <a:tailEnd/>
            </a:ln>
          </p:spPr>
          <p:txBody>
            <a:bodyPr/>
            <a:lstStyle/>
            <a:p>
              <a:endParaRPr lang="zh-CN" altLang="en-US"/>
            </a:p>
          </p:txBody>
        </p:sp>
        <p:sp>
          <p:nvSpPr>
            <p:cNvPr id="26646" name="Line 23"/>
            <p:cNvSpPr>
              <a:spLocks noChangeShapeType="1"/>
            </p:cNvSpPr>
            <p:nvPr/>
          </p:nvSpPr>
          <p:spPr bwMode="auto">
            <a:xfrm flipV="1">
              <a:off x="1250" y="2140"/>
              <a:ext cx="264" cy="229"/>
            </a:xfrm>
            <a:prstGeom prst="line">
              <a:avLst/>
            </a:prstGeom>
            <a:noFill/>
            <a:ln w="9525" cap="rnd">
              <a:solidFill>
                <a:srgbClr val="000000"/>
              </a:solidFill>
              <a:prstDash val="sysDot"/>
              <a:round/>
              <a:headEnd/>
              <a:tailEnd/>
            </a:ln>
          </p:spPr>
          <p:txBody>
            <a:bodyPr/>
            <a:lstStyle/>
            <a:p>
              <a:endParaRPr lang="zh-CN" altLang="en-US"/>
            </a:p>
          </p:txBody>
        </p:sp>
        <p:graphicFrame>
          <p:nvGraphicFramePr>
            <p:cNvPr id="26626" name="Object 2"/>
            <p:cNvGraphicFramePr>
              <a:graphicFrameLocks noChangeAspect="1"/>
            </p:cNvGraphicFramePr>
            <p:nvPr/>
          </p:nvGraphicFramePr>
          <p:xfrm>
            <a:off x="1250" y="2140"/>
            <a:ext cx="98" cy="136"/>
          </p:xfrm>
          <a:graphic>
            <a:graphicData uri="http://schemas.openxmlformats.org/presentationml/2006/ole">
              <p:oleObj spid="_x0000_s26626" name="公式" r:id="rId3" imgW="139680" imgH="177480" progId="Equation.3">
                <p:embed/>
              </p:oleObj>
            </a:graphicData>
          </a:graphic>
        </p:graphicFrame>
        <p:sp>
          <p:nvSpPr>
            <p:cNvPr id="26647" name="Line 25"/>
            <p:cNvSpPr>
              <a:spLocks noChangeShapeType="1"/>
            </p:cNvSpPr>
            <p:nvPr/>
          </p:nvSpPr>
          <p:spPr bwMode="auto">
            <a:xfrm>
              <a:off x="987" y="2293"/>
              <a:ext cx="1" cy="381"/>
            </a:xfrm>
            <a:prstGeom prst="line">
              <a:avLst/>
            </a:prstGeom>
            <a:noFill/>
            <a:ln w="9525">
              <a:solidFill>
                <a:srgbClr val="000000"/>
              </a:solidFill>
              <a:round/>
              <a:headEnd type="triangle" w="med" len="med"/>
              <a:tailEnd type="triangle" w="med" len="med"/>
            </a:ln>
          </p:spPr>
          <p:txBody>
            <a:bodyPr/>
            <a:lstStyle/>
            <a:p>
              <a:endParaRPr lang="zh-CN" altLang="en-US"/>
            </a:p>
          </p:txBody>
        </p:sp>
        <p:sp>
          <p:nvSpPr>
            <p:cNvPr id="26648" name="Line 26"/>
            <p:cNvSpPr>
              <a:spLocks noChangeShapeType="1"/>
            </p:cNvSpPr>
            <p:nvPr/>
          </p:nvSpPr>
          <p:spPr bwMode="auto">
            <a:xfrm>
              <a:off x="1162" y="2521"/>
              <a:ext cx="352" cy="1"/>
            </a:xfrm>
            <a:prstGeom prst="line">
              <a:avLst/>
            </a:prstGeom>
            <a:noFill/>
            <a:ln w="9525" cap="rnd">
              <a:solidFill>
                <a:srgbClr val="000000"/>
              </a:solidFill>
              <a:prstDash val="sysDot"/>
              <a:round/>
              <a:headEnd/>
              <a:tailEnd/>
            </a:ln>
          </p:spPr>
          <p:txBody>
            <a:bodyPr/>
            <a:lstStyle/>
            <a:p>
              <a:endParaRPr lang="zh-CN" altLang="en-US"/>
            </a:p>
          </p:txBody>
        </p:sp>
        <p:sp>
          <p:nvSpPr>
            <p:cNvPr id="26649" name="Line 27"/>
            <p:cNvSpPr>
              <a:spLocks noChangeShapeType="1"/>
            </p:cNvSpPr>
            <p:nvPr/>
          </p:nvSpPr>
          <p:spPr bwMode="auto">
            <a:xfrm flipH="1">
              <a:off x="1514" y="2293"/>
              <a:ext cx="264" cy="228"/>
            </a:xfrm>
            <a:prstGeom prst="line">
              <a:avLst/>
            </a:prstGeom>
            <a:noFill/>
            <a:ln w="9525">
              <a:solidFill>
                <a:srgbClr val="000000"/>
              </a:solidFill>
              <a:round/>
              <a:headEnd/>
              <a:tailEnd type="triangle" w="med" len="med"/>
            </a:ln>
          </p:spPr>
          <p:txBody>
            <a:bodyPr/>
            <a:lstStyle/>
            <a:p>
              <a:endParaRPr lang="zh-CN" altLang="en-US"/>
            </a:p>
          </p:txBody>
        </p:sp>
        <p:sp>
          <p:nvSpPr>
            <p:cNvPr id="26650" name="Line 28"/>
            <p:cNvSpPr>
              <a:spLocks noChangeShapeType="1"/>
            </p:cNvSpPr>
            <p:nvPr/>
          </p:nvSpPr>
          <p:spPr bwMode="auto">
            <a:xfrm flipH="1">
              <a:off x="2218" y="2598"/>
              <a:ext cx="263" cy="228"/>
            </a:xfrm>
            <a:prstGeom prst="line">
              <a:avLst/>
            </a:prstGeom>
            <a:noFill/>
            <a:ln w="9525">
              <a:solidFill>
                <a:srgbClr val="000000"/>
              </a:solidFill>
              <a:round/>
              <a:headEnd/>
              <a:tailEnd type="triangle" w="med" len="med"/>
            </a:ln>
          </p:spPr>
          <p:txBody>
            <a:bodyPr/>
            <a:lstStyle/>
            <a:p>
              <a:endParaRPr lang="zh-CN" altLang="en-US"/>
            </a:p>
          </p:txBody>
        </p:sp>
        <p:sp>
          <p:nvSpPr>
            <p:cNvPr id="26651" name="Line 29"/>
            <p:cNvSpPr>
              <a:spLocks noChangeShapeType="1"/>
            </p:cNvSpPr>
            <p:nvPr/>
          </p:nvSpPr>
          <p:spPr bwMode="auto">
            <a:xfrm flipV="1">
              <a:off x="3008" y="3207"/>
              <a:ext cx="88" cy="1"/>
            </a:xfrm>
            <a:prstGeom prst="line">
              <a:avLst/>
            </a:prstGeom>
            <a:noFill/>
            <a:ln w="9525">
              <a:solidFill>
                <a:srgbClr val="000000"/>
              </a:solidFill>
              <a:round/>
              <a:headEnd/>
              <a:tailEnd/>
            </a:ln>
          </p:spPr>
          <p:txBody>
            <a:bodyPr/>
            <a:lstStyle/>
            <a:p>
              <a:endParaRPr lang="zh-CN" altLang="en-US"/>
            </a:p>
          </p:txBody>
        </p:sp>
        <p:sp>
          <p:nvSpPr>
            <p:cNvPr id="26652" name="Line 30"/>
            <p:cNvSpPr>
              <a:spLocks noChangeShapeType="1"/>
            </p:cNvSpPr>
            <p:nvPr/>
          </p:nvSpPr>
          <p:spPr bwMode="auto">
            <a:xfrm>
              <a:off x="3448" y="3207"/>
              <a:ext cx="0" cy="915"/>
            </a:xfrm>
            <a:prstGeom prst="line">
              <a:avLst/>
            </a:prstGeom>
            <a:noFill/>
            <a:ln w="9525">
              <a:solidFill>
                <a:srgbClr val="000000"/>
              </a:solidFill>
              <a:round/>
              <a:headEnd type="triangle" w="med" len="med"/>
              <a:tailEnd type="triangle" w="med" len="med"/>
            </a:ln>
          </p:spPr>
          <p:txBody>
            <a:bodyPr/>
            <a:lstStyle/>
            <a:p>
              <a:endParaRPr lang="zh-CN" altLang="en-US"/>
            </a:p>
          </p:txBody>
        </p:sp>
        <p:sp>
          <p:nvSpPr>
            <p:cNvPr id="26653" name="Line 31"/>
            <p:cNvSpPr>
              <a:spLocks noChangeShapeType="1"/>
            </p:cNvSpPr>
            <p:nvPr/>
          </p:nvSpPr>
          <p:spPr bwMode="auto">
            <a:xfrm>
              <a:off x="3272" y="3207"/>
              <a:ext cx="440" cy="1"/>
            </a:xfrm>
            <a:prstGeom prst="line">
              <a:avLst/>
            </a:prstGeom>
            <a:noFill/>
            <a:ln w="9525" cap="rnd">
              <a:solidFill>
                <a:srgbClr val="000000"/>
              </a:solidFill>
              <a:prstDash val="sysDot"/>
              <a:round/>
              <a:headEnd/>
              <a:tailEnd/>
            </a:ln>
          </p:spPr>
          <p:txBody>
            <a:bodyPr/>
            <a:lstStyle/>
            <a:p>
              <a:endParaRPr lang="zh-CN" altLang="en-US"/>
            </a:p>
          </p:txBody>
        </p:sp>
        <p:sp>
          <p:nvSpPr>
            <p:cNvPr id="26654" name="Arc 32"/>
            <p:cNvSpPr>
              <a:spLocks/>
            </p:cNvSpPr>
            <p:nvPr/>
          </p:nvSpPr>
          <p:spPr bwMode="auto">
            <a:xfrm flipH="1">
              <a:off x="2129" y="2826"/>
              <a:ext cx="89" cy="136"/>
            </a:xfrm>
            <a:custGeom>
              <a:avLst/>
              <a:gdLst>
                <a:gd name="T0" fmla="*/ 0 w 21600"/>
                <a:gd name="T1" fmla="*/ 0 h 37581"/>
                <a:gd name="T2" fmla="*/ 0 w 21600"/>
                <a:gd name="T3" fmla="*/ 0 h 37581"/>
                <a:gd name="T4" fmla="*/ 0 w 21600"/>
                <a:gd name="T5" fmla="*/ 0 h 37581"/>
                <a:gd name="T6" fmla="*/ 0 60000 65536"/>
                <a:gd name="T7" fmla="*/ 0 60000 65536"/>
                <a:gd name="T8" fmla="*/ 0 60000 65536"/>
                <a:gd name="T9" fmla="*/ 0 w 21600"/>
                <a:gd name="T10" fmla="*/ 0 h 37581"/>
                <a:gd name="T11" fmla="*/ 21600 w 21600"/>
                <a:gd name="T12" fmla="*/ 37581 h 37581"/>
              </a:gdLst>
              <a:ahLst/>
              <a:cxnLst>
                <a:cxn ang="T6">
                  <a:pos x="T0" y="T1"/>
                </a:cxn>
                <a:cxn ang="T7">
                  <a:pos x="T2" y="T3"/>
                </a:cxn>
                <a:cxn ang="T8">
                  <a:pos x="T4" y="T5"/>
                </a:cxn>
              </a:cxnLst>
              <a:rect l="T9" t="T10" r="T11" b="T12"/>
              <a:pathLst>
                <a:path w="21600" h="37581" fill="none" extrusionOk="0">
                  <a:moveTo>
                    <a:pt x="4628" y="-1"/>
                  </a:moveTo>
                  <a:cubicBezTo>
                    <a:pt x="14538" y="2173"/>
                    <a:pt x="21600" y="10952"/>
                    <a:pt x="21600" y="21098"/>
                  </a:cubicBezTo>
                  <a:cubicBezTo>
                    <a:pt x="21600" y="27448"/>
                    <a:pt x="18805" y="33476"/>
                    <a:pt x="13959" y="37580"/>
                  </a:cubicBezTo>
                </a:path>
                <a:path w="21600" h="37581" stroke="0" extrusionOk="0">
                  <a:moveTo>
                    <a:pt x="4628" y="-1"/>
                  </a:moveTo>
                  <a:cubicBezTo>
                    <a:pt x="14538" y="2173"/>
                    <a:pt x="21600" y="10952"/>
                    <a:pt x="21600" y="21098"/>
                  </a:cubicBezTo>
                  <a:cubicBezTo>
                    <a:pt x="21600" y="27448"/>
                    <a:pt x="18805" y="33476"/>
                    <a:pt x="13959" y="37580"/>
                  </a:cubicBezTo>
                  <a:lnTo>
                    <a:pt x="0" y="21098"/>
                  </a:lnTo>
                  <a:close/>
                </a:path>
              </a:pathLst>
            </a:custGeom>
            <a:noFill/>
            <a:ln w="9525">
              <a:solidFill>
                <a:srgbClr val="000000"/>
              </a:solidFill>
              <a:round/>
              <a:headEnd/>
              <a:tailEnd/>
            </a:ln>
          </p:spPr>
          <p:txBody>
            <a:bodyPr/>
            <a:lstStyle/>
            <a:p>
              <a:endParaRPr lang="zh-CN" altLang="en-US"/>
            </a:p>
          </p:txBody>
        </p:sp>
        <p:sp>
          <p:nvSpPr>
            <p:cNvPr id="26655" name="Arc 33"/>
            <p:cNvSpPr>
              <a:spLocks/>
            </p:cNvSpPr>
            <p:nvPr/>
          </p:nvSpPr>
          <p:spPr bwMode="auto">
            <a:xfrm flipH="1">
              <a:off x="2306" y="2978"/>
              <a:ext cx="87" cy="229"/>
            </a:xfrm>
            <a:custGeom>
              <a:avLst/>
              <a:gdLst>
                <a:gd name="T0" fmla="*/ 0 w 21600"/>
                <a:gd name="T1" fmla="*/ 0 h 37581"/>
                <a:gd name="T2" fmla="*/ 0 w 21600"/>
                <a:gd name="T3" fmla="*/ 0 h 37581"/>
                <a:gd name="T4" fmla="*/ 0 w 21600"/>
                <a:gd name="T5" fmla="*/ 0 h 37581"/>
                <a:gd name="T6" fmla="*/ 0 60000 65536"/>
                <a:gd name="T7" fmla="*/ 0 60000 65536"/>
                <a:gd name="T8" fmla="*/ 0 60000 65536"/>
                <a:gd name="T9" fmla="*/ 0 w 21600"/>
                <a:gd name="T10" fmla="*/ 0 h 37581"/>
                <a:gd name="T11" fmla="*/ 21600 w 21600"/>
                <a:gd name="T12" fmla="*/ 37581 h 37581"/>
              </a:gdLst>
              <a:ahLst/>
              <a:cxnLst>
                <a:cxn ang="T6">
                  <a:pos x="T0" y="T1"/>
                </a:cxn>
                <a:cxn ang="T7">
                  <a:pos x="T2" y="T3"/>
                </a:cxn>
                <a:cxn ang="T8">
                  <a:pos x="T4" y="T5"/>
                </a:cxn>
              </a:cxnLst>
              <a:rect l="T9" t="T10" r="T11" b="T12"/>
              <a:pathLst>
                <a:path w="21600" h="37581" fill="none" extrusionOk="0">
                  <a:moveTo>
                    <a:pt x="4628" y="-1"/>
                  </a:moveTo>
                  <a:cubicBezTo>
                    <a:pt x="14538" y="2173"/>
                    <a:pt x="21600" y="10952"/>
                    <a:pt x="21600" y="21098"/>
                  </a:cubicBezTo>
                  <a:cubicBezTo>
                    <a:pt x="21600" y="27448"/>
                    <a:pt x="18805" y="33476"/>
                    <a:pt x="13959" y="37580"/>
                  </a:cubicBezTo>
                </a:path>
                <a:path w="21600" h="37581" stroke="0" extrusionOk="0">
                  <a:moveTo>
                    <a:pt x="4628" y="-1"/>
                  </a:moveTo>
                  <a:cubicBezTo>
                    <a:pt x="14538" y="2173"/>
                    <a:pt x="21600" y="10952"/>
                    <a:pt x="21600" y="21098"/>
                  </a:cubicBezTo>
                  <a:cubicBezTo>
                    <a:pt x="21600" y="27448"/>
                    <a:pt x="18805" y="33476"/>
                    <a:pt x="13959" y="37580"/>
                  </a:cubicBezTo>
                  <a:lnTo>
                    <a:pt x="0" y="21098"/>
                  </a:lnTo>
                  <a:close/>
                </a:path>
              </a:pathLst>
            </a:custGeom>
            <a:noFill/>
            <a:ln w="9525">
              <a:solidFill>
                <a:srgbClr val="000000"/>
              </a:solidFill>
              <a:round/>
              <a:headEnd/>
              <a:tailEnd/>
            </a:ln>
          </p:spPr>
          <p:txBody>
            <a:bodyPr/>
            <a:lstStyle/>
            <a:p>
              <a:endParaRPr lang="zh-CN" altLang="en-US"/>
            </a:p>
          </p:txBody>
        </p:sp>
        <p:graphicFrame>
          <p:nvGraphicFramePr>
            <p:cNvPr id="26627" name="Object 3"/>
            <p:cNvGraphicFramePr>
              <a:graphicFrameLocks noChangeAspect="1"/>
            </p:cNvGraphicFramePr>
            <p:nvPr/>
          </p:nvGraphicFramePr>
          <p:xfrm>
            <a:off x="2218" y="3055"/>
            <a:ext cx="97" cy="136"/>
          </p:xfrm>
          <a:graphic>
            <a:graphicData uri="http://schemas.openxmlformats.org/presentationml/2006/ole">
              <p:oleObj spid="_x0000_s26627" name="公式" r:id="rId4" imgW="139680" imgH="177480" progId="Equation.3">
                <p:embed/>
              </p:oleObj>
            </a:graphicData>
          </a:graphic>
        </p:graphicFrame>
        <p:sp>
          <p:nvSpPr>
            <p:cNvPr id="26656" name="Text Box 35"/>
            <p:cNvSpPr txBox="1">
              <a:spLocks noChangeArrowheads="1"/>
            </p:cNvSpPr>
            <p:nvPr/>
          </p:nvSpPr>
          <p:spPr bwMode="auto">
            <a:xfrm>
              <a:off x="1778" y="2064"/>
              <a:ext cx="1670" cy="228"/>
            </a:xfrm>
            <a:prstGeom prst="rect">
              <a:avLst/>
            </a:prstGeom>
            <a:noFill/>
            <a:ln w="9525" algn="ctr">
              <a:noFill/>
              <a:miter lim="800000"/>
              <a:headEnd/>
              <a:tailEnd/>
            </a:ln>
          </p:spPr>
          <p:txBody>
            <a:bodyPr lIns="80073" tIns="40037" rIns="80073" bIns="40037"/>
            <a:lstStyle/>
            <a:p>
              <a:pPr algn="just"/>
              <a:r>
                <a:rPr lang="en-US" altLang="zh-CN" sz="1200">
                  <a:latin typeface="Calibri" pitchFamily="34" charset="0"/>
                </a:rPr>
                <a:t>V: </a:t>
              </a:r>
              <a:r>
                <a:rPr lang="zh-CN" altLang="en-US" sz="1200">
                  <a:latin typeface="Calibri" pitchFamily="34" charset="0"/>
                </a:rPr>
                <a:t>标识与眼睛的距离 </a:t>
              </a:r>
              <a:r>
                <a:rPr lang="en-US" altLang="zh-CN" sz="1200">
                  <a:latin typeface="Calibri" pitchFamily="34" charset="0"/>
                </a:rPr>
                <a:t>(m)</a:t>
              </a:r>
              <a:endParaRPr lang="en-US" altLang="zh-CN" sz="1200">
                <a:latin typeface="Arial" charset="0"/>
              </a:endParaRPr>
            </a:p>
          </p:txBody>
        </p:sp>
        <p:sp>
          <p:nvSpPr>
            <p:cNvPr id="26657" name="Text Box 36"/>
            <p:cNvSpPr txBox="1">
              <a:spLocks noChangeArrowheads="1"/>
            </p:cNvSpPr>
            <p:nvPr/>
          </p:nvSpPr>
          <p:spPr bwMode="auto">
            <a:xfrm>
              <a:off x="2481" y="2445"/>
              <a:ext cx="1495" cy="229"/>
            </a:xfrm>
            <a:prstGeom prst="rect">
              <a:avLst/>
            </a:prstGeom>
            <a:noFill/>
            <a:ln w="9525" algn="ctr">
              <a:noFill/>
              <a:miter lim="800000"/>
              <a:headEnd/>
              <a:tailEnd/>
            </a:ln>
          </p:spPr>
          <p:txBody>
            <a:bodyPr lIns="80073" tIns="40037" rIns="80073" bIns="40037"/>
            <a:lstStyle/>
            <a:p>
              <a:pPr algn="just"/>
              <a:r>
                <a:rPr lang="en-US" altLang="zh-CN" sz="1200">
                  <a:latin typeface="Calibri" pitchFamily="34" charset="0"/>
                </a:rPr>
                <a:t>S: </a:t>
              </a:r>
              <a:r>
                <a:rPr lang="zh-CN" altLang="en-US" sz="1200">
                  <a:latin typeface="Calibri" pitchFamily="34" charset="0"/>
                </a:rPr>
                <a:t>标识的表观尺寸</a:t>
              </a:r>
              <a:r>
                <a:rPr lang="en-US" altLang="zh-CN" sz="1200">
                  <a:latin typeface="Calibri" pitchFamily="34" charset="0"/>
                </a:rPr>
                <a:t>(minute)</a:t>
              </a:r>
              <a:endParaRPr lang="en-US" altLang="zh-CN" sz="1200">
                <a:latin typeface="Arial" charset="0"/>
              </a:endParaRPr>
            </a:p>
          </p:txBody>
        </p:sp>
        <p:sp>
          <p:nvSpPr>
            <p:cNvPr id="26658" name="Text Box 37"/>
            <p:cNvSpPr txBox="1">
              <a:spLocks noChangeArrowheads="1"/>
            </p:cNvSpPr>
            <p:nvPr/>
          </p:nvSpPr>
          <p:spPr bwMode="auto">
            <a:xfrm>
              <a:off x="3008" y="2750"/>
              <a:ext cx="1407" cy="379"/>
            </a:xfrm>
            <a:prstGeom prst="rect">
              <a:avLst/>
            </a:prstGeom>
            <a:noFill/>
            <a:ln w="9525" algn="ctr">
              <a:noFill/>
              <a:miter lim="800000"/>
              <a:headEnd/>
              <a:tailEnd/>
            </a:ln>
          </p:spPr>
          <p:txBody>
            <a:bodyPr lIns="80073" tIns="40037" rIns="80073" bIns="40037"/>
            <a:lstStyle/>
            <a:p>
              <a:pPr algn="just"/>
              <a:r>
                <a:rPr lang="en-US" altLang="zh-CN" sz="1200">
                  <a:latin typeface="Calibri" pitchFamily="34" charset="0"/>
                </a:rPr>
                <a:t>MVA: </a:t>
              </a:r>
              <a:r>
                <a:rPr lang="zh-CN" altLang="en-US" sz="1200">
                  <a:latin typeface="Calibri" pitchFamily="34" charset="0"/>
                </a:rPr>
                <a:t>最佳视力 </a:t>
              </a:r>
            </a:p>
            <a:p>
              <a:pPr algn="just"/>
              <a:r>
                <a:rPr lang="en-US" altLang="zh-CN" sz="1200">
                  <a:latin typeface="Calibri" pitchFamily="34" charset="0"/>
                </a:rPr>
                <a:t>a: </a:t>
              </a:r>
              <a:r>
                <a:rPr lang="zh-CN" altLang="en-US" sz="1200">
                  <a:latin typeface="Calibri" pitchFamily="34" charset="0"/>
                </a:rPr>
                <a:t>能见度水平 </a:t>
              </a:r>
              <a:endParaRPr lang="zh-CN" altLang="en-US" sz="1200">
                <a:latin typeface="Arial" charset="0"/>
              </a:endParaRPr>
            </a:p>
          </p:txBody>
        </p:sp>
        <p:sp>
          <p:nvSpPr>
            <p:cNvPr id="26659" name="Text Box 38"/>
            <p:cNvSpPr txBox="1">
              <a:spLocks noChangeArrowheads="1"/>
            </p:cNvSpPr>
            <p:nvPr/>
          </p:nvSpPr>
          <p:spPr bwMode="auto">
            <a:xfrm>
              <a:off x="3456" y="3504"/>
              <a:ext cx="791" cy="229"/>
            </a:xfrm>
            <a:prstGeom prst="rect">
              <a:avLst/>
            </a:prstGeom>
            <a:noFill/>
            <a:ln w="9525" algn="ctr">
              <a:noFill/>
              <a:miter lim="800000"/>
              <a:headEnd/>
              <a:tailEnd/>
            </a:ln>
          </p:spPr>
          <p:txBody>
            <a:bodyPr lIns="80073" tIns="40037" rIns="80073" bIns="40037"/>
            <a:lstStyle/>
            <a:p>
              <a:pPr algn="just"/>
              <a:r>
                <a:rPr lang="en-US" altLang="zh-CN" sz="1200">
                  <a:latin typeface="Calibri" pitchFamily="34" charset="0"/>
                </a:rPr>
                <a:t>h: </a:t>
              </a:r>
              <a:r>
                <a:rPr lang="zh-CN" altLang="en-US" sz="1200">
                  <a:latin typeface="Calibri" pitchFamily="34" charset="0"/>
                </a:rPr>
                <a:t>眼睛高度</a:t>
              </a:r>
              <a:r>
                <a:rPr lang="en-US" altLang="zh-CN" sz="1200">
                  <a:latin typeface="Calibri" pitchFamily="34" charset="0"/>
                </a:rPr>
                <a:t>(m)</a:t>
              </a:r>
              <a:endParaRPr lang="en-US" altLang="zh-CN" sz="1200">
                <a:latin typeface="Arial" charset="0"/>
              </a:endParaRPr>
            </a:p>
          </p:txBody>
        </p:sp>
        <p:sp>
          <p:nvSpPr>
            <p:cNvPr id="26660" name="AutoShape 39"/>
            <p:cNvSpPr>
              <a:spLocks noChangeArrowheads="1"/>
            </p:cNvSpPr>
            <p:nvPr/>
          </p:nvSpPr>
          <p:spPr bwMode="auto">
            <a:xfrm>
              <a:off x="3976" y="4045"/>
              <a:ext cx="176" cy="77"/>
            </a:xfrm>
            <a:prstGeom prst="flowChartMerge">
              <a:avLst/>
            </a:prstGeom>
            <a:solidFill>
              <a:srgbClr val="FFFFFF"/>
            </a:solidFill>
            <a:ln w="9525" algn="ctr">
              <a:solidFill>
                <a:srgbClr val="000000"/>
              </a:solidFill>
              <a:miter lim="800000"/>
              <a:headEnd/>
              <a:tailEnd/>
            </a:ln>
          </p:spPr>
          <p:txBody>
            <a:bodyPr/>
            <a:lstStyle/>
            <a:p>
              <a:endParaRPr lang="zh-CN" altLang="en-US" sz="1800">
                <a:latin typeface="Calibri" pitchFamily="34" charset="0"/>
              </a:endParaRPr>
            </a:p>
          </p:txBody>
        </p:sp>
        <p:sp>
          <p:nvSpPr>
            <p:cNvPr id="26661" name="Text Box 40"/>
            <p:cNvSpPr txBox="1">
              <a:spLocks noChangeArrowheads="1"/>
            </p:cNvSpPr>
            <p:nvPr/>
          </p:nvSpPr>
          <p:spPr bwMode="auto">
            <a:xfrm>
              <a:off x="1338" y="3284"/>
              <a:ext cx="1494" cy="761"/>
            </a:xfrm>
            <a:prstGeom prst="rect">
              <a:avLst/>
            </a:prstGeom>
            <a:noFill/>
            <a:ln w="9525" algn="ctr">
              <a:noFill/>
              <a:miter lim="800000"/>
              <a:headEnd/>
              <a:tailEnd/>
            </a:ln>
          </p:spPr>
          <p:txBody>
            <a:bodyPr lIns="80073" tIns="40037" rIns="80073" bIns="40037"/>
            <a:lstStyle/>
            <a:p>
              <a:pPr algn="just"/>
              <a:r>
                <a:rPr lang="en-US" altLang="zh-CN" sz="1200">
                  <a:latin typeface="Calibri" pitchFamily="34" charset="0"/>
                </a:rPr>
                <a:t>D: </a:t>
              </a:r>
              <a:r>
                <a:rPr lang="zh-CN" altLang="en-US" sz="1200">
                  <a:latin typeface="Calibri" pitchFamily="34" charset="0"/>
                </a:rPr>
                <a:t>视距 </a:t>
              </a:r>
              <a:r>
                <a:rPr lang="en-US" altLang="zh-CN" sz="1200">
                  <a:latin typeface="Calibri" pitchFamily="34" charset="0"/>
                </a:rPr>
                <a:t>(m)</a:t>
              </a:r>
            </a:p>
            <a:p>
              <a:pPr algn="just"/>
              <a:endParaRPr lang="en-US" altLang="zh-CN" sz="1200">
                <a:latin typeface="Calibri" pitchFamily="34" charset="0"/>
              </a:endParaRPr>
            </a:p>
            <a:p>
              <a:pPr algn="just"/>
              <a:r>
                <a:rPr lang="en-US" altLang="zh-CN" sz="1200">
                  <a:latin typeface="Calibri" pitchFamily="34" charset="0"/>
                </a:rPr>
                <a:t>H: </a:t>
              </a:r>
              <a:r>
                <a:rPr lang="zh-CN" altLang="en-US" sz="1200">
                  <a:latin typeface="Calibri" pitchFamily="34" charset="0"/>
                </a:rPr>
                <a:t>标识高度 </a:t>
              </a:r>
              <a:r>
                <a:rPr lang="en-US" altLang="zh-CN" sz="1200">
                  <a:latin typeface="Calibri" pitchFamily="34" charset="0"/>
                </a:rPr>
                <a:t>(m) </a:t>
              </a:r>
              <a:endParaRPr lang="en-US" altLang="zh-CN" sz="1200">
                <a:latin typeface="Arial" charset="0"/>
              </a:endParaRPr>
            </a:p>
          </p:txBody>
        </p:sp>
        <p:sp>
          <p:nvSpPr>
            <p:cNvPr id="26662" name="Text Box 41"/>
            <p:cNvSpPr txBox="1">
              <a:spLocks noChangeArrowheads="1"/>
            </p:cNvSpPr>
            <p:nvPr/>
          </p:nvSpPr>
          <p:spPr bwMode="auto">
            <a:xfrm>
              <a:off x="4064" y="3893"/>
              <a:ext cx="351" cy="228"/>
            </a:xfrm>
            <a:prstGeom prst="rect">
              <a:avLst/>
            </a:prstGeom>
            <a:noFill/>
            <a:ln w="9525" algn="ctr">
              <a:noFill/>
              <a:miter lim="800000"/>
              <a:headEnd/>
              <a:tailEnd/>
            </a:ln>
          </p:spPr>
          <p:txBody>
            <a:bodyPr lIns="80073" tIns="40037" rIns="80073" bIns="40037"/>
            <a:lstStyle/>
            <a:p>
              <a:pPr algn="just"/>
              <a:r>
                <a:rPr lang="en-US" altLang="zh-CN" sz="1200">
                  <a:latin typeface="Calibri" pitchFamily="34" charset="0"/>
                </a:rPr>
                <a:t>GL</a:t>
              </a:r>
              <a:endParaRPr lang="en-US" altLang="zh-CN" sz="1200">
                <a:latin typeface="Arial" charset="0"/>
              </a:endParaRPr>
            </a:p>
          </p:txBody>
        </p:sp>
        <p:sp>
          <p:nvSpPr>
            <p:cNvPr id="26663" name="Text Box 42"/>
            <p:cNvSpPr txBox="1">
              <a:spLocks noChangeArrowheads="1"/>
            </p:cNvSpPr>
            <p:nvPr/>
          </p:nvSpPr>
          <p:spPr bwMode="auto">
            <a:xfrm>
              <a:off x="672" y="2880"/>
              <a:ext cx="967" cy="336"/>
            </a:xfrm>
            <a:prstGeom prst="rect">
              <a:avLst/>
            </a:prstGeom>
            <a:noFill/>
            <a:ln w="9525" algn="ctr">
              <a:noFill/>
              <a:miter lim="800000"/>
              <a:headEnd/>
              <a:tailEnd/>
            </a:ln>
          </p:spPr>
          <p:txBody>
            <a:bodyPr lIns="80073" tIns="40037" rIns="80073" bIns="40037"/>
            <a:lstStyle/>
            <a:p>
              <a:pPr algn="just"/>
              <a:r>
                <a:rPr lang="en-US" altLang="zh-CN" sz="1200">
                  <a:latin typeface="Calibri" pitchFamily="34" charset="0"/>
                </a:rPr>
                <a:t>L</a:t>
              </a:r>
              <a:r>
                <a:rPr lang="en-US" altLang="zh-CN" sz="1200" baseline="-25000">
                  <a:latin typeface="Calibri" pitchFamily="34" charset="0"/>
                </a:rPr>
                <a:t>b</a:t>
              </a:r>
              <a:r>
                <a:rPr lang="en-US" altLang="zh-CN" sz="1200">
                  <a:latin typeface="Calibri" pitchFamily="34" charset="0"/>
                </a:rPr>
                <a:t>: </a:t>
              </a:r>
              <a:r>
                <a:rPr lang="zh-CN" altLang="en-US" sz="1200">
                  <a:latin typeface="Calibri" pitchFamily="34" charset="0"/>
                </a:rPr>
                <a:t>背景亮度</a:t>
              </a:r>
              <a:r>
                <a:rPr lang="en-US" altLang="zh-CN" sz="1200">
                  <a:latin typeface="Calibri" pitchFamily="34" charset="0"/>
                </a:rPr>
                <a:t>(cd/m</a:t>
              </a:r>
              <a:r>
                <a:rPr lang="en-US" altLang="zh-CN" sz="1200" baseline="30000">
                  <a:latin typeface="Calibri" pitchFamily="34" charset="0"/>
                </a:rPr>
                <a:t>2</a:t>
              </a:r>
              <a:r>
                <a:rPr lang="en-US" altLang="zh-CN" sz="1200">
                  <a:latin typeface="Calibri" pitchFamily="34" charset="0"/>
                </a:rPr>
                <a:t>) </a:t>
              </a:r>
            </a:p>
            <a:p>
              <a:pPr algn="just"/>
              <a:r>
                <a:rPr lang="en-US" altLang="zh-CN" sz="1200">
                  <a:latin typeface="Calibri" pitchFamily="34" charset="0"/>
                </a:rPr>
                <a:t>C:</a:t>
              </a:r>
              <a:r>
                <a:rPr lang="zh-CN" altLang="en-US" sz="1200">
                  <a:latin typeface="Calibri" pitchFamily="34" charset="0"/>
                </a:rPr>
                <a:t>两度对比度</a:t>
              </a:r>
              <a:endParaRPr lang="zh-CN" altLang="en-US" sz="1200">
                <a:latin typeface="Arial" charset="0"/>
              </a:endParaRPr>
            </a:p>
          </p:txBody>
        </p:sp>
        <p:sp>
          <p:nvSpPr>
            <p:cNvPr id="26664" name="Rectangle 43"/>
            <p:cNvSpPr>
              <a:spLocks noChangeArrowheads="1"/>
            </p:cNvSpPr>
            <p:nvPr/>
          </p:nvSpPr>
          <p:spPr bwMode="auto">
            <a:xfrm>
              <a:off x="672" y="4128"/>
              <a:ext cx="3739" cy="76"/>
            </a:xfrm>
            <a:prstGeom prst="rect">
              <a:avLst/>
            </a:prstGeom>
            <a:solidFill>
              <a:srgbClr val="C0C0C0"/>
            </a:solidFill>
            <a:ln w="9525" algn="ctr">
              <a:noFill/>
              <a:miter lim="800000"/>
              <a:headEnd/>
              <a:tailEnd/>
            </a:ln>
          </p:spPr>
          <p:txBody>
            <a:bodyPr/>
            <a:lstStyle/>
            <a:p>
              <a:endParaRPr lang="zh-CN" altLang="en-US" sz="1800">
                <a:latin typeface="Calibri" pitchFamily="34" charset="0"/>
              </a:endParaRPr>
            </a:p>
          </p:txBody>
        </p:sp>
      </p:grpSp>
      <p:pic>
        <p:nvPicPr>
          <p:cNvPr id="26631" name="Picture 45"/>
          <p:cNvPicPr>
            <a:picLocks noChangeAspect="1" noChangeArrowheads="1"/>
          </p:cNvPicPr>
          <p:nvPr/>
        </p:nvPicPr>
        <p:blipFill>
          <a:blip r:embed="rId5"/>
          <a:srcRect/>
          <a:stretch>
            <a:fillRect/>
          </a:stretch>
        </p:blipFill>
        <p:spPr bwMode="auto">
          <a:xfrm>
            <a:off x="5940425" y="3644900"/>
            <a:ext cx="2976563" cy="321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9" descr="../Local%20Settings/Temporary%20Internet%20Files/Content.IE5/Application%20Data/Tencent/Users/114028925/QQ/WinTemp/RichOle/W2I%60JD@4IRUA9%5dWH~423LYV.jpg"/>
          <p:cNvPicPr>
            <a:picLocks noChangeAspect="1" noChangeArrowheads="1"/>
          </p:cNvPicPr>
          <p:nvPr>
            <p:ph sz="half" idx="1"/>
          </p:nvPr>
        </p:nvPicPr>
        <p:blipFill>
          <a:blip r:embed="rId2" r:link="rId3"/>
          <a:srcRect/>
          <a:stretch>
            <a:fillRect/>
          </a:stretch>
        </p:blipFill>
        <p:spPr>
          <a:xfrm>
            <a:off x="4427538" y="3789363"/>
            <a:ext cx="4392612" cy="2811462"/>
          </a:xfrm>
        </p:spPr>
      </p:pic>
      <p:pic>
        <p:nvPicPr>
          <p:cNvPr id="70658" name="Picture 10" descr="../Local%20Settings/Temporary%20Internet%20Files/Content.IE5/Application%20Data/Tencent/Users/1434043047/QQ/WinTemp/RichOle/(BPMERANIIT376N%7d)L%5dROIP.jpg"/>
          <p:cNvPicPr>
            <a:picLocks noChangeAspect="1" noChangeArrowheads="1"/>
          </p:cNvPicPr>
          <p:nvPr>
            <p:ph sz="quarter" idx="2"/>
          </p:nvPr>
        </p:nvPicPr>
        <p:blipFill>
          <a:blip r:embed="rId4" r:link="rId5"/>
          <a:srcRect/>
          <a:stretch>
            <a:fillRect/>
          </a:stretch>
        </p:blipFill>
        <p:spPr>
          <a:xfrm>
            <a:off x="179388" y="1557338"/>
            <a:ext cx="3200400" cy="2362200"/>
          </a:xfrm>
        </p:spPr>
      </p:pic>
      <p:pic>
        <p:nvPicPr>
          <p:cNvPr id="70659" name="Picture 11" descr="../Local%20Settings/Temporary%20Internet%20Files/Content.IE5/Application%20Data/Tencent/Users/114028925/QQ/WinTemp/RichOle/%5d3J7JEXRJU9PZ%7d%25909~%7b1$R.jpg"/>
          <p:cNvPicPr>
            <a:picLocks noChangeAspect="1" noChangeArrowheads="1"/>
          </p:cNvPicPr>
          <p:nvPr>
            <p:ph sz="quarter" idx="3"/>
          </p:nvPr>
        </p:nvPicPr>
        <p:blipFill>
          <a:blip r:embed="rId6" r:link="rId7"/>
          <a:srcRect/>
          <a:stretch>
            <a:fillRect/>
          </a:stretch>
        </p:blipFill>
        <p:spPr>
          <a:xfrm>
            <a:off x="179388" y="4149725"/>
            <a:ext cx="3429000" cy="2708275"/>
          </a:xfrm>
        </p:spPr>
      </p:pic>
      <p:sp>
        <p:nvSpPr>
          <p:cNvPr id="70660" name="Text Box 14"/>
          <p:cNvSpPr txBox="1">
            <a:spLocks noChangeArrowheads="1"/>
          </p:cNvSpPr>
          <p:nvPr/>
        </p:nvSpPr>
        <p:spPr bwMode="auto">
          <a:xfrm>
            <a:off x="3635375" y="1676400"/>
            <a:ext cx="5280025" cy="2016125"/>
          </a:xfrm>
          <a:prstGeom prst="rect">
            <a:avLst/>
          </a:prstGeom>
          <a:noFill/>
          <a:ln w="9525">
            <a:noFill/>
            <a:miter lim="800000"/>
            <a:headEnd/>
            <a:tailEnd/>
          </a:ln>
        </p:spPr>
        <p:txBody>
          <a:bodyPr>
            <a:spAutoFit/>
          </a:bodyPr>
          <a:lstStyle/>
          <a:p>
            <a:pPr>
              <a:spcBef>
                <a:spcPct val="50000"/>
              </a:spcBef>
            </a:pPr>
            <a:r>
              <a:rPr lang="en-US" altLang="zh-CN" sz="1800" b="1"/>
              <a:t>Requirements of information continuity</a:t>
            </a:r>
            <a:r>
              <a:rPr lang="en-US" altLang="zh-CN" sz="1800"/>
              <a:t> </a:t>
            </a:r>
            <a:endParaRPr lang="zh-CN" altLang="en-US" sz="1800"/>
          </a:p>
          <a:p>
            <a:pPr>
              <a:spcBef>
                <a:spcPct val="50000"/>
              </a:spcBef>
            </a:pPr>
            <a:r>
              <a:rPr lang="zh-CN" altLang="en-US" sz="1800"/>
              <a:t> </a:t>
            </a:r>
            <a:r>
              <a:rPr lang="en-US" altLang="zh-CN" sz="1800"/>
              <a:t>Division by area </a:t>
            </a:r>
            <a:r>
              <a:rPr lang="zh-CN" altLang="en-US" sz="1800"/>
              <a:t>：</a:t>
            </a:r>
            <a:r>
              <a:rPr lang="en-US" altLang="zh-CN" sz="1800">
                <a:solidFill>
                  <a:srgbClr val="FF0000"/>
                </a:solidFill>
              </a:rPr>
              <a:t>dangerous zone   transitional zone                     safety zone</a:t>
            </a:r>
          </a:p>
          <a:p>
            <a:pPr>
              <a:spcBef>
                <a:spcPct val="50000"/>
              </a:spcBef>
            </a:pPr>
            <a:r>
              <a:rPr lang="en-US" altLang="zh-CN" sz="1800"/>
              <a:t>   The most important is the signs setting at the turning point on the evacuation route,  the set direction should be same as the direction of the optimum escape route.</a:t>
            </a:r>
            <a:r>
              <a:rPr lang="en-US" altLang="zh-CN" sz="1800">
                <a:latin typeface="Arial" charset="0"/>
              </a:rPr>
              <a:t> </a:t>
            </a:r>
            <a:endParaRPr lang="zh-CN" altLang="en-US" sz="1800">
              <a:latin typeface="Arial" charset="0"/>
            </a:endParaRPr>
          </a:p>
        </p:txBody>
      </p:sp>
      <p:sp>
        <p:nvSpPr>
          <p:cNvPr id="70661" name="Text Box 3"/>
          <p:cNvSpPr txBox="1">
            <a:spLocks noChangeArrowheads="1"/>
          </p:cNvSpPr>
          <p:nvPr/>
        </p:nvSpPr>
        <p:spPr bwMode="auto">
          <a:xfrm>
            <a:off x="0" y="0"/>
            <a:ext cx="9144000" cy="1066800"/>
          </a:xfrm>
          <a:prstGeom prst="rect">
            <a:avLst/>
          </a:prstGeom>
          <a:solidFill>
            <a:srgbClr val="0000FF"/>
          </a:solidFill>
          <a:ln w="9525" algn="ctr">
            <a:noFill/>
            <a:miter lim="800000"/>
            <a:headEnd/>
            <a:tailEnd/>
          </a:ln>
        </p:spPr>
        <p:txBody>
          <a:bodyPr>
            <a:spAutoFit/>
          </a:bodyPr>
          <a:lstStyle/>
          <a:p>
            <a:pPr algn="ctr"/>
            <a:r>
              <a:rPr lang="zh-CN" altLang="en-US" sz="3200" b="1">
                <a:solidFill>
                  <a:srgbClr val="FFFF00"/>
                </a:solidFill>
                <a:ea typeface="黑体" pitchFamily="2" charset="-122"/>
              </a:rPr>
              <a:t>基于信息连续性的标识设置方法提案</a:t>
            </a:r>
          </a:p>
          <a:p>
            <a:pPr algn="ctr"/>
            <a:r>
              <a:rPr lang="en-US" altLang="zh-CN" sz="2800" b="1">
                <a:solidFill>
                  <a:srgbClr val="FFFF00"/>
                </a:solidFill>
                <a:ea typeface="黑体" pitchFamily="2" charset="-122"/>
              </a:rPr>
              <a:t>Sign Setting Method Based on the Information Continuity</a:t>
            </a:r>
            <a:r>
              <a:rPr lang="en-US" altLang="zh-CN" sz="3200" b="1">
                <a:solidFill>
                  <a:srgbClr val="FFFF00"/>
                </a:solidFill>
                <a:ea typeface="黑体" pitchFamily="2" charset="-122"/>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0" y="0"/>
            <a:ext cx="9144000" cy="1125538"/>
          </a:xfrm>
          <a:solidFill>
            <a:srgbClr val="0000FF"/>
          </a:solidFill>
        </p:spPr>
        <p:txBody>
          <a:bodyPr/>
          <a:lstStyle/>
          <a:p>
            <a:pPr eaLnBrk="1" hangingPunct="1"/>
            <a:r>
              <a:rPr lang="en-US" altLang="zh-CN" sz="3200" b="1" smtClean="0">
                <a:solidFill>
                  <a:srgbClr val="FFFF00"/>
                </a:solidFill>
                <a:latin typeface="Times New Roman" pitchFamily="18" charset="0"/>
                <a:ea typeface="黑体" pitchFamily="2" charset="-122"/>
                <a:cs typeface="Times New Roman" pitchFamily="18" charset="0"/>
              </a:rPr>
              <a:t>C </a:t>
            </a:r>
            <a:r>
              <a:rPr lang="zh-CN" altLang="en-US" sz="3200" b="1" smtClean="0">
                <a:solidFill>
                  <a:srgbClr val="FFFF00"/>
                </a:solidFill>
                <a:latin typeface="Times New Roman" pitchFamily="18" charset="0"/>
                <a:ea typeface="黑体" pitchFamily="2" charset="-122"/>
                <a:cs typeface="Times New Roman" pitchFamily="18" charset="0"/>
              </a:rPr>
              <a:t>建筑外部设置的标识种类</a:t>
            </a:r>
            <a:br>
              <a:rPr lang="zh-CN" altLang="en-US" sz="3200" b="1" smtClean="0">
                <a:solidFill>
                  <a:srgbClr val="FFFF00"/>
                </a:solidFill>
                <a:latin typeface="Times New Roman" pitchFamily="18" charset="0"/>
                <a:ea typeface="黑体" pitchFamily="2" charset="-122"/>
                <a:cs typeface="Times New Roman" pitchFamily="18" charset="0"/>
              </a:rPr>
            </a:br>
            <a:r>
              <a:rPr lang="en-US" altLang="zh-CN" sz="3200" b="1" smtClean="0">
                <a:solidFill>
                  <a:srgbClr val="FFFF00"/>
                </a:solidFill>
                <a:latin typeface="Times New Roman" pitchFamily="18" charset="0"/>
                <a:ea typeface="黑体" pitchFamily="2" charset="-122"/>
                <a:cs typeface="Times New Roman" pitchFamily="18" charset="0"/>
              </a:rPr>
              <a:t>Types of the Sign outside C Building</a:t>
            </a:r>
          </a:p>
        </p:txBody>
      </p:sp>
      <p:graphicFrame>
        <p:nvGraphicFramePr>
          <p:cNvPr id="71709" name="Group 29"/>
          <p:cNvGraphicFramePr>
            <a:graphicFrameLocks noGrp="1"/>
          </p:cNvGraphicFramePr>
          <p:nvPr>
            <p:ph idx="1"/>
          </p:nvPr>
        </p:nvGraphicFramePr>
        <p:xfrm>
          <a:off x="457200" y="1600200"/>
          <a:ext cx="8382000" cy="2286000"/>
        </p:xfrm>
        <a:graphic>
          <a:graphicData uri="http://schemas.openxmlformats.org/drawingml/2006/table">
            <a:tbl>
              <a:tblPr/>
              <a:tblGrid>
                <a:gridCol w="914400"/>
                <a:gridCol w="1492250"/>
                <a:gridCol w="182563"/>
                <a:gridCol w="5792787"/>
              </a:tblGrid>
              <a:tr h="257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charset="-122"/>
                        </a:rPr>
                        <a:t>Number</a:t>
                      </a:r>
                      <a:endParaRPr kumimoji="0" lang="en-US" altLang="zh-CN" sz="1400" b="1"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w="254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charset="-122"/>
                          <a:cs typeface="Times New Roman" pitchFamily="18" charset="0"/>
                        </a:rPr>
                        <a:t>Types of sign</a:t>
                      </a:r>
                      <a:endParaRPr kumimoji="0" lang="en-US" altLang="zh-CN" sz="1400" b="1"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w="254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charset="-122"/>
                        </a:rPr>
                        <a:t>Basic requirement</a:t>
                      </a:r>
                      <a:endParaRPr kumimoji="0" lang="en-US" altLang="zh-CN" sz="1400" b="1"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w="254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969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charset="-122"/>
                        </a:rPr>
                        <a:t>①</a:t>
                      </a:r>
                      <a:endParaRPr kumimoji="0" lang="en-US" altLang="zh-CN"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w="12700" cap="flat" cmpd="sng" algn="ctr">
                      <a:solidFill>
                        <a:srgbClr val="008000"/>
                      </a:solidFill>
                      <a:prstDash val="solid"/>
                      <a:round/>
                      <a:headEnd type="none" w="med" len="med"/>
                      <a:tailEnd type="none" w="med" len="med"/>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避难场地指向标识</a:t>
                      </a:r>
                      <a:endParaRPr kumimoji="0" lang="zh-CN" altLang="en-US"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w="12700" cap="flat" cmpd="sng" algn="ctr">
                      <a:solidFill>
                        <a:srgbClr val="008000"/>
                      </a:solidFill>
                      <a:prstDash val="solid"/>
                      <a:round/>
                      <a:headEnd type="none" w="med" len="med"/>
                      <a:tailEnd type="none" w="med" len="med"/>
                    </a:lnT>
                    <a:lnB>
                      <a:noFill/>
                    </a:lnB>
                    <a:lnTlToBr>
                      <a:noFill/>
                    </a:lnTlToBr>
                    <a:lnBlToTr>
                      <a:noFill/>
                    </a:lnBlToTr>
                    <a:noFill/>
                  </a:tcPr>
                </a:tc>
                <a:tc h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按</a:t>
                      </a: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地震应急避难场所标志地方标准</a:t>
                      </a: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DB 11224- 2004</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）设定。应急避难场所标志应设置在地震应急避难场所内及附近的场所，标识应设置在地震应急避难场所关联的醒目位置。应急避难场所周边道路指示标志牌的下</a:t>
                      </a:r>
                      <a:r>
                        <a:rPr kumimoji="0" lang="zh-CN" altLang="en-US"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缘距地面的高度应按照</a:t>
                      </a:r>
                      <a:r>
                        <a:rPr kumimoji="0" lang="en-US" altLang="zh-CN"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a:t>
                      </a:r>
                      <a:r>
                        <a:rPr kumimoji="0" lang="zh-CN" altLang="en-US"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道路交通标志和标线</a:t>
                      </a:r>
                      <a:r>
                        <a:rPr kumimoji="0" lang="en-US" altLang="zh-CN"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》(GB 5768-1999)</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第十三章第七条中的规定。</a:t>
                      </a:r>
                      <a:endParaRPr kumimoji="0" lang="zh-CN" altLang="en-US"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w="12700" cap="flat" cmpd="sng" algn="ctr">
                      <a:solidFill>
                        <a:srgbClr val="008000"/>
                      </a:solidFill>
                      <a:prstDash val="solid"/>
                      <a:round/>
                      <a:headEnd type="none" w="med" len="med"/>
                      <a:tailEnd type="none" w="med" len="med"/>
                    </a:lnT>
                    <a:lnB>
                      <a:noFill/>
                    </a:lnB>
                    <a:lnTlToBr>
                      <a:noFill/>
                    </a:lnTlToBr>
                    <a:lnBlToTr>
                      <a:noFill/>
                    </a:lnBlToTr>
                    <a:noFill/>
                  </a:tcPr>
                </a:tc>
              </a:tr>
              <a:tr h="496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宋体" charset="-122"/>
                          <a:ea typeface="宋体" charset="-122"/>
                          <a:cs typeface="Times New Roman" pitchFamily="18" charset="0"/>
                        </a:rPr>
                        <a:t>②</a:t>
                      </a:r>
                      <a:endParaRPr kumimoji="0" lang="en-US" altLang="zh-CN"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安全区标识</a:t>
                      </a:r>
                      <a:endParaRPr kumimoji="0" lang="zh-CN" altLang="en-US"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a:noFill/>
                    </a:lnT>
                    <a:lnB>
                      <a:noFill/>
                    </a:lnB>
                    <a:lnTlToBr>
                      <a:noFill/>
                    </a:lnTlToBr>
                    <a:lnBlToTr>
                      <a:noFill/>
                    </a:lnBlToTr>
                    <a:noFill/>
                  </a:tcPr>
                </a:tc>
                <a:tc h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应用</a:t>
                      </a:r>
                      <a:r>
                        <a:rPr kumimoji="0" lang="en-US" altLang="zh-CN"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工作场所和公共区域中安全标志的设计原则</a:t>
                      </a:r>
                      <a:r>
                        <a:rPr kumimoji="0" lang="en-US" altLang="zh-CN"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GB/T 2893.1-2004</a:t>
                      </a:r>
                      <a:r>
                        <a:rPr kumimoji="0" lang="en-US" altLang="zh-CN"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和</a:t>
                      </a:r>
                      <a:r>
                        <a:rPr kumimoji="0" lang="en-US" altLang="zh-CN"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安全标志及其使用导则</a:t>
                      </a:r>
                      <a:r>
                        <a:rPr kumimoji="0" lang="en-US" altLang="zh-CN" sz="1400" b="0" i="0" u="none" strike="noStrike" cap="none" normalizeH="0" baseline="0" smtClean="0">
                          <a:ln>
                            <a:noFill/>
                          </a:ln>
                          <a:solidFill>
                            <a:srgbClr val="000000"/>
                          </a:solidFill>
                          <a:effectLst/>
                          <a:latin typeface="Times New Roman" pitchFamily="18" charset="0"/>
                          <a:ea typeface="宋体" charset="-122"/>
                          <a:cs typeface="Times New Roman" pitchFamily="18" charset="0"/>
                        </a:rPr>
                        <a:t>》(GB 2894-2008)</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的要求设置安全区标识。</a:t>
                      </a:r>
                      <a:endParaRPr kumimoji="0" lang="zh-CN" altLang="en-US"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a:noFill/>
                    </a:lnT>
                    <a:lnB>
                      <a:noFill/>
                    </a:lnB>
                    <a:lnTlToBr>
                      <a:noFill/>
                    </a:lnTlToBr>
                    <a:lnBlToTr>
                      <a:noFill/>
                    </a:lnBlToTr>
                    <a:noFill/>
                  </a:tcPr>
                </a:tc>
              </a:tr>
              <a:tr h="284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宋体" charset="-122"/>
                          <a:ea typeface="宋体" charset="-122"/>
                          <a:cs typeface="Times New Roman" pitchFamily="18" charset="0"/>
                        </a:rPr>
                        <a:t>③</a:t>
                      </a:r>
                      <a:endParaRPr kumimoji="0" lang="en-US" altLang="zh-CN"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a:noFill/>
                    </a:lnT>
                    <a:lnB w="25400" cap="flat" cmpd="sng" algn="ctr">
                      <a:solidFill>
                        <a:srgbClr val="008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特殊危险标识</a:t>
                      </a:r>
                      <a:endParaRPr kumimoji="0" lang="zh-CN" altLang="en-US"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a:noFill/>
                    </a:lnT>
                    <a:lnB w="25400" cap="flat" cmpd="sng" algn="ctr">
                      <a:solidFill>
                        <a:srgbClr val="008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应用</a:t>
                      </a: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安全色</a:t>
                      </a:r>
                      <a:r>
                        <a:rPr kumimoji="0" lang="en-US" altLang="zh-CN"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》(GB/T 2893)</a:t>
                      </a:r>
                      <a:r>
                        <a:rPr kumimoji="0" lang="zh-CN" altLang="en-US" sz="1400" b="0" i="0" u="none" strike="noStrike" cap="none" normalizeH="0" baseline="0" smtClean="0">
                          <a:ln>
                            <a:noFill/>
                          </a:ln>
                          <a:solidFill>
                            <a:schemeClr val="tx1"/>
                          </a:solidFill>
                          <a:effectLst/>
                          <a:latin typeface="Times New Roman" pitchFamily="18" charset="0"/>
                          <a:ea typeface="宋体" charset="-122"/>
                          <a:cs typeface="Times New Roman" pitchFamily="18" charset="0"/>
                        </a:rPr>
                        <a:t>中适当安全标记标示疏散路线中的障碍物。</a:t>
                      </a:r>
                      <a:endParaRPr kumimoji="0" lang="zh-CN" altLang="en-US" sz="1400" b="0" i="0" u="none" strike="noStrike" cap="none" normalizeH="0" baseline="0" smtClean="0">
                        <a:ln>
                          <a:noFill/>
                        </a:ln>
                        <a:solidFill>
                          <a:schemeClr val="tx1"/>
                        </a:solidFill>
                        <a:effectLst/>
                        <a:latin typeface="Arial" charset="0"/>
                        <a:ea typeface="宋体" charset="-122"/>
                      </a:endParaRPr>
                    </a:p>
                  </a:txBody>
                  <a:tcPr anchor="ctr" horzOverflow="overflow">
                    <a:lnL>
                      <a:noFill/>
                    </a:lnL>
                    <a:lnR>
                      <a:noFill/>
                    </a:lnR>
                    <a:lnT>
                      <a:noFill/>
                    </a:lnT>
                    <a:lnB w="25400" cap="flat" cmpd="sng" algn="ctr">
                      <a:solidFill>
                        <a:srgbClr val="008000"/>
                      </a:solidFill>
                      <a:prstDash val="solid"/>
                      <a:round/>
                      <a:headEnd type="none" w="med" len="med"/>
                      <a:tailEnd type="none" w="med" len="med"/>
                    </a:lnB>
                    <a:lnTlToBr>
                      <a:noFill/>
                    </a:lnTlToBr>
                    <a:lnBlToTr>
                      <a:noFill/>
                    </a:lnBlToTr>
                    <a:noFill/>
                  </a:tcPr>
                </a:tc>
              </a:tr>
            </a:tbl>
          </a:graphicData>
        </a:graphic>
      </p:graphicFrame>
      <p:grpSp>
        <p:nvGrpSpPr>
          <p:cNvPr id="71698" name="Group 192"/>
          <p:cNvGrpSpPr>
            <a:grpSpLocks/>
          </p:cNvGrpSpPr>
          <p:nvPr/>
        </p:nvGrpSpPr>
        <p:grpSpPr bwMode="auto">
          <a:xfrm>
            <a:off x="3851275" y="4076700"/>
            <a:ext cx="2663825" cy="1905000"/>
            <a:chOff x="6069" y="2841"/>
            <a:chExt cx="3002" cy="2027"/>
          </a:xfrm>
        </p:grpSpPr>
        <p:pic>
          <p:nvPicPr>
            <p:cNvPr id="71704" name="Picture 193" descr="http://saigai.signmall.jp/images/saigai/cate2/pict3.gif"/>
            <p:cNvPicPr preferRelativeResize="0">
              <a:picLocks noChangeAspect="1" noChangeArrowheads="1"/>
            </p:cNvPicPr>
            <p:nvPr/>
          </p:nvPicPr>
          <p:blipFill>
            <a:blip r:embed="rId2" r:link="rId3">
              <a:lum bright="12000"/>
            </a:blip>
            <a:srcRect/>
            <a:stretch>
              <a:fillRect/>
            </a:stretch>
          </p:blipFill>
          <p:spPr bwMode="auto">
            <a:xfrm>
              <a:off x="6069" y="2841"/>
              <a:ext cx="3002" cy="2027"/>
            </a:xfrm>
            <a:prstGeom prst="rect">
              <a:avLst/>
            </a:prstGeom>
            <a:noFill/>
            <a:ln w="9525">
              <a:noFill/>
              <a:miter lim="800000"/>
              <a:headEnd/>
              <a:tailEnd/>
            </a:ln>
          </p:spPr>
        </p:pic>
        <p:sp>
          <p:nvSpPr>
            <p:cNvPr id="71705" name="AutoShape 194"/>
            <p:cNvSpPr>
              <a:spLocks noChangeArrowheads="1"/>
            </p:cNvSpPr>
            <p:nvPr/>
          </p:nvSpPr>
          <p:spPr bwMode="auto">
            <a:xfrm>
              <a:off x="7047" y="4092"/>
              <a:ext cx="1372" cy="609"/>
            </a:xfrm>
            <a:prstGeom prst="wedgeEllipseCallout">
              <a:avLst>
                <a:gd name="adj1" fmla="val 62903"/>
                <a:gd name="adj2" fmla="val -11903"/>
              </a:avLst>
            </a:prstGeom>
            <a:solidFill>
              <a:srgbClr val="FFFFFF"/>
            </a:solidFill>
            <a:ln w="9525">
              <a:solidFill>
                <a:srgbClr val="000000"/>
              </a:solidFill>
              <a:miter lim="800000"/>
              <a:headEnd/>
              <a:tailEnd/>
            </a:ln>
          </p:spPr>
          <p:txBody>
            <a:bodyPr/>
            <a:lstStyle/>
            <a:p>
              <a:pPr algn="just"/>
              <a:r>
                <a:rPr lang="en-US" altLang="zh-CN" sz="1800" b="1"/>
                <a:t>Shelter </a:t>
              </a:r>
              <a:endParaRPr lang="zh-CN" altLang="en-US" sz="1800" b="1"/>
            </a:p>
          </p:txBody>
        </p:sp>
      </p:grpSp>
      <p:pic>
        <p:nvPicPr>
          <p:cNvPr id="71699" name="Picture 195" descr="1"/>
          <p:cNvPicPr>
            <a:picLocks noChangeAspect="1" noChangeArrowheads="1"/>
          </p:cNvPicPr>
          <p:nvPr/>
        </p:nvPicPr>
        <p:blipFill>
          <a:blip r:embed="rId4">
            <a:lum bright="12000"/>
          </a:blip>
          <a:srcRect/>
          <a:stretch>
            <a:fillRect/>
          </a:stretch>
        </p:blipFill>
        <p:spPr bwMode="auto">
          <a:xfrm>
            <a:off x="6694488" y="4149725"/>
            <a:ext cx="2270125" cy="1841500"/>
          </a:xfrm>
          <a:prstGeom prst="rect">
            <a:avLst/>
          </a:prstGeom>
          <a:noFill/>
          <a:ln w="9525">
            <a:noFill/>
            <a:miter lim="800000"/>
            <a:headEnd/>
            <a:tailEnd/>
          </a:ln>
        </p:spPr>
      </p:pic>
      <p:sp>
        <p:nvSpPr>
          <p:cNvPr id="71700" name="Text Box 197"/>
          <p:cNvSpPr txBox="1">
            <a:spLocks noChangeArrowheads="1"/>
          </p:cNvSpPr>
          <p:nvPr/>
        </p:nvSpPr>
        <p:spPr bwMode="auto">
          <a:xfrm>
            <a:off x="4067175" y="6096000"/>
            <a:ext cx="2089150" cy="396875"/>
          </a:xfrm>
          <a:prstGeom prst="rect">
            <a:avLst/>
          </a:prstGeom>
          <a:noFill/>
          <a:ln w="9525">
            <a:noFill/>
            <a:miter lim="800000"/>
            <a:headEnd/>
            <a:tailEnd/>
          </a:ln>
        </p:spPr>
        <p:txBody>
          <a:bodyPr>
            <a:spAutoFit/>
          </a:bodyPr>
          <a:lstStyle/>
          <a:p>
            <a:pPr>
              <a:spcBef>
                <a:spcPct val="50000"/>
              </a:spcBef>
            </a:pPr>
            <a:r>
              <a:rPr lang="en-US" altLang="zh-CN" sz="2000" b="1"/>
              <a:t>Outdoor shelter </a:t>
            </a:r>
            <a:endParaRPr lang="zh-CN" altLang="en-US" sz="2000" b="1"/>
          </a:p>
        </p:txBody>
      </p:sp>
      <p:sp>
        <p:nvSpPr>
          <p:cNvPr id="71701" name="Text Box 198"/>
          <p:cNvSpPr txBox="1">
            <a:spLocks noChangeArrowheads="1"/>
          </p:cNvSpPr>
          <p:nvPr/>
        </p:nvSpPr>
        <p:spPr bwMode="auto">
          <a:xfrm>
            <a:off x="6781800" y="6092825"/>
            <a:ext cx="2038350" cy="396875"/>
          </a:xfrm>
          <a:prstGeom prst="rect">
            <a:avLst/>
          </a:prstGeom>
          <a:noFill/>
          <a:ln w="9525">
            <a:noFill/>
            <a:miter lim="800000"/>
            <a:headEnd/>
            <a:tailEnd/>
          </a:ln>
        </p:spPr>
        <p:txBody>
          <a:bodyPr>
            <a:spAutoFit/>
          </a:bodyPr>
          <a:lstStyle/>
          <a:p>
            <a:pPr>
              <a:spcBef>
                <a:spcPct val="50000"/>
              </a:spcBef>
            </a:pPr>
            <a:r>
              <a:rPr lang="en-US" altLang="zh-CN" sz="2000" b="1"/>
              <a:t>Sign for shelter</a:t>
            </a:r>
            <a:r>
              <a:rPr lang="en-US" altLang="zh-CN" sz="1800">
                <a:latin typeface="Arial" charset="0"/>
              </a:rPr>
              <a:t> </a:t>
            </a:r>
            <a:endParaRPr lang="zh-CN" altLang="en-US" sz="1800">
              <a:latin typeface="Arial" charset="0"/>
            </a:endParaRPr>
          </a:p>
        </p:txBody>
      </p:sp>
      <p:pic>
        <p:nvPicPr>
          <p:cNvPr id="71702" name="Picture 199" descr="新建位图图像"/>
          <p:cNvPicPr>
            <a:picLocks noChangeAspect="1" noChangeArrowheads="1"/>
          </p:cNvPicPr>
          <p:nvPr/>
        </p:nvPicPr>
        <p:blipFill>
          <a:blip r:embed="rId5"/>
          <a:srcRect/>
          <a:stretch>
            <a:fillRect/>
          </a:stretch>
        </p:blipFill>
        <p:spPr bwMode="auto">
          <a:xfrm>
            <a:off x="611188" y="3933825"/>
            <a:ext cx="3048000" cy="2087563"/>
          </a:xfrm>
          <a:prstGeom prst="rect">
            <a:avLst/>
          </a:prstGeom>
          <a:noFill/>
          <a:ln w="9525">
            <a:noFill/>
            <a:miter lim="800000"/>
            <a:headEnd/>
            <a:tailEnd/>
          </a:ln>
        </p:spPr>
      </p:pic>
      <p:sp>
        <p:nvSpPr>
          <p:cNvPr id="71703" name="Text Box 29"/>
          <p:cNvSpPr txBox="1">
            <a:spLocks noChangeArrowheads="1"/>
          </p:cNvSpPr>
          <p:nvPr/>
        </p:nvSpPr>
        <p:spPr bwMode="auto">
          <a:xfrm>
            <a:off x="539750" y="6092825"/>
            <a:ext cx="3240088" cy="396875"/>
          </a:xfrm>
          <a:prstGeom prst="rect">
            <a:avLst/>
          </a:prstGeom>
          <a:noFill/>
          <a:ln w="9525">
            <a:noFill/>
            <a:miter lim="800000"/>
            <a:headEnd/>
            <a:tailEnd/>
          </a:ln>
        </p:spPr>
        <p:txBody>
          <a:bodyPr>
            <a:spAutoFit/>
          </a:bodyPr>
          <a:lstStyle/>
          <a:p>
            <a:pPr>
              <a:spcBef>
                <a:spcPct val="50000"/>
              </a:spcBef>
            </a:pPr>
            <a:r>
              <a:rPr lang="en-US" altLang="zh-CN" sz="2000" b="1"/>
              <a:t>Outdoor signs distribution </a:t>
            </a:r>
            <a:endParaRPr lang="zh-CN" altLang="en-US" sz="2000" b="1"/>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baike.weather.com.cn/uploads/201102/1298445886f0yW5HHr.jpg"/>
          <p:cNvPicPr>
            <a:picLocks noChangeAspect="1" noChangeArrowheads="1"/>
          </p:cNvPicPr>
          <p:nvPr/>
        </p:nvPicPr>
        <p:blipFill>
          <a:blip r:embed="rId2"/>
          <a:srcRect/>
          <a:stretch>
            <a:fillRect/>
          </a:stretch>
        </p:blipFill>
        <p:spPr bwMode="auto">
          <a:xfrm>
            <a:off x="-609600" y="0"/>
            <a:ext cx="9753600" cy="7686675"/>
          </a:xfrm>
          <a:prstGeom prst="rect">
            <a:avLst/>
          </a:prstGeom>
          <a:noFill/>
          <a:ln w="9525">
            <a:noFill/>
            <a:miter lim="800000"/>
            <a:headEnd/>
            <a:tailEnd/>
          </a:ln>
        </p:spPr>
      </p:pic>
      <p:sp>
        <p:nvSpPr>
          <p:cNvPr id="2" name="标题 1"/>
          <p:cNvSpPr>
            <a:spLocks noGrp="1"/>
          </p:cNvSpPr>
          <p:nvPr>
            <p:ph type="title"/>
          </p:nvPr>
        </p:nvSpPr>
        <p:spPr>
          <a:xfrm>
            <a:off x="1476375" y="260350"/>
            <a:ext cx="5286375" cy="1428750"/>
          </a:xfrm>
        </p:spPr>
        <p:style>
          <a:lnRef idx="1">
            <a:schemeClr val="accent5"/>
          </a:lnRef>
          <a:fillRef idx="2">
            <a:schemeClr val="accent5"/>
          </a:fillRef>
          <a:effectRef idx="1">
            <a:schemeClr val="accent5"/>
          </a:effectRef>
          <a:fontRef idx="minor">
            <a:schemeClr val="dk1"/>
          </a:fontRef>
        </p:style>
        <p:txBody>
          <a:bodyPr>
            <a:normAutofit/>
          </a:bodyPr>
          <a:lstStyle/>
          <a:p>
            <a:pPr eaLnBrk="1" hangingPunct="1">
              <a:defRPr/>
            </a:pPr>
            <a:r>
              <a:rPr lang="en-US" altLang="zh-CN" sz="2400" b="1" smtClean="0">
                <a:solidFill>
                  <a:schemeClr val="tx1"/>
                </a:solidFill>
                <a:sym typeface="黑体" pitchFamily="49" charset="-122"/>
              </a:rPr>
              <a:t>The Main Distribution  of Volcanoes and Earthquakes  in China</a:t>
            </a:r>
            <a:endParaRPr lang="zh-CN" altLang="en-US" sz="2400" b="1" smtClean="0">
              <a:solidFill>
                <a:schemeClr val="tx1"/>
              </a:solidFill>
              <a:sym typeface="黑体" pitchFamily="49" charset="-122"/>
            </a:endParaRPr>
          </a:p>
        </p:txBody>
      </p:sp>
      <p:sp>
        <p:nvSpPr>
          <p:cNvPr id="5" name="椭圆 4"/>
          <p:cNvSpPr/>
          <p:nvPr/>
        </p:nvSpPr>
        <p:spPr>
          <a:xfrm>
            <a:off x="7215188" y="642938"/>
            <a:ext cx="928687" cy="1357312"/>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zh-CN" altLang="en-US" sz="1800"/>
          </a:p>
        </p:txBody>
      </p:sp>
      <p:sp>
        <p:nvSpPr>
          <p:cNvPr id="6" name="椭圆 5"/>
          <p:cNvSpPr/>
          <p:nvPr/>
        </p:nvSpPr>
        <p:spPr>
          <a:xfrm>
            <a:off x="6286500" y="1357313"/>
            <a:ext cx="1500188" cy="11430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zh-CN" altLang="en-US" sz="1800"/>
          </a:p>
        </p:txBody>
      </p:sp>
      <p:sp>
        <p:nvSpPr>
          <p:cNvPr id="7" name="椭圆 6"/>
          <p:cNvSpPr/>
          <p:nvPr/>
        </p:nvSpPr>
        <p:spPr>
          <a:xfrm>
            <a:off x="5000625" y="6465888"/>
            <a:ext cx="1071563" cy="784225"/>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zh-CN" altLang="en-US" sz="18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3"/>
          <p:cNvSpPr txBox="1">
            <a:spLocks noChangeArrowheads="1"/>
          </p:cNvSpPr>
          <p:nvPr/>
        </p:nvSpPr>
        <p:spPr bwMode="auto">
          <a:xfrm>
            <a:off x="0" y="0"/>
            <a:ext cx="9144000" cy="1066800"/>
          </a:xfrm>
          <a:prstGeom prst="rect">
            <a:avLst/>
          </a:prstGeom>
          <a:solidFill>
            <a:srgbClr val="0000FF"/>
          </a:solidFill>
          <a:ln w="9525">
            <a:noFill/>
            <a:miter lim="800000"/>
            <a:headEnd/>
            <a:tailEnd/>
          </a:ln>
        </p:spPr>
        <p:txBody>
          <a:bodyPr>
            <a:spAutoFit/>
          </a:bodyPr>
          <a:lstStyle/>
          <a:p>
            <a:pPr algn="ctr"/>
            <a:r>
              <a:rPr lang="zh-CN" altLang="en-US" sz="3200" b="1">
                <a:solidFill>
                  <a:srgbClr val="FFFF00"/>
                </a:solidFill>
                <a:ea typeface="黑体" pitchFamily="2" charset="-122"/>
                <a:cs typeface="Times New Roman" pitchFamily="18" charset="0"/>
              </a:rPr>
              <a:t>防灾标识的功能要求</a:t>
            </a:r>
          </a:p>
          <a:p>
            <a:pPr algn="ctr"/>
            <a:r>
              <a:rPr lang="en-US" altLang="zh-CN" sz="3200" b="1">
                <a:solidFill>
                  <a:srgbClr val="FFFF00"/>
                </a:solidFill>
                <a:ea typeface="黑体" pitchFamily="2" charset="-122"/>
                <a:cs typeface="Times New Roman" pitchFamily="18" charset="0"/>
              </a:rPr>
              <a:t>Function Requirements of Disaster Prevention Sign</a:t>
            </a:r>
            <a:endParaRPr lang="en-US" altLang="zh-CN" sz="3200">
              <a:solidFill>
                <a:schemeClr val="bg1"/>
              </a:solidFill>
              <a:latin typeface="Calibri" pitchFamily="34" charset="0"/>
              <a:ea typeface="黑体" pitchFamily="2" charset="-122"/>
              <a:cs typeface="Times New Roman" pitchFamily="18" charset="0"/>
            </a:endParaRPr>
          </a:p>
        </p:txBody>
      </p:sp>
      <p:sp>
        <p:nvSpPr>
          <p:cNvPr id="72706" name="Text Box 3"/>
          <p:cNvSpPr txBox="1">
            <a:spLocks noChangeArrowheads="1"/>
          </p:cNvSpPr>
          <p:nvPr/>
        </p:nvSpPr>
        <p:spPr bwMode="auto">
          <a:xfrm>
            <a:off x="533400" y="1447800"/>
            <a:ext cx="8077200" cy="2317750"/>
          </a:xfrm>
          <a:prstGeom prst="rect">
            <a:avLst/>
          </a:prstGeom>
          <a:noFill/>
          <a:ln w="9525">
            <a:noFill/>
            <a:miter lim="800000"/>
            <a:headEnd/>
            <a:tailEnd/>
          </a:ln>
        </p:spPr>
        <p:txBody>
          <a:bodyPr>
            <a:spAutoFit/>
          </a:bodyPr>
          <a:lstStyle/>
          <a:p>
            <a:r>
              <a:rPr lang="en-US" altLang="zh-CN" sz="2400" b="1"/>
              <a:t>Necessary function of disaster prevention signs</a:t>
            </a:r>
          </a:p>
          <a:p>
            <a:r>
              <a:rPr lang="zh-CN" altLang="en-US" sz="1200">
                <a:latin typeface="黑体" pitchFamily="2" charset="-122"/>
              </a:rPr>
              <a:t>    </a:t>
            </a:r>
          </a:p>
          <a:p>
            <a:pPr algn="just"/>
            <a:r>
              <a:rPr lang="zh-CN" altLang="en-US" sz="2000">
                <a:latin typeface="黑体" pitchFamily="2" charset="-122"/>
              </a:rPr>
              <a:t>  </a:t>
            </a:r>
            <a:r>
              <a:rPr lang="en-US" altLang="zh-CN" sz="1800"/>
              <a:t>The disaster prevention sign  in  building’s passageway should  been recognized  in darkness and continuously lead to the exit. The disaster prevention sign in building’s passageway should  has  the  protection  and  assistance  function  to  a  certain  extent  beside  the  two  function mentioned above. For example, it should has fire fighting apparatus, emergency lighting and special crowd auxiliary equipment to assist people evacuate to safe area effectively.</a:t>
            </a:r>
            <a:endParaRPr lang="zh-CN" altLang="en-US" sz="1800"/>
          </a:p>
        </p:txBody>
      </p:sp>
      <p:pic>
        <p:nvPicPr>
          <p:cNvPr id="72707" name="Picture 8" descr="frg_ap_001"/>
          <p:cNvPicPr>
            <a:picLocks noChangeArrowheads="1"/>
          </p:cNvPicPr>
          <p:nvPr/>
        </p:nvPicPr>
        <p:blipFill>
          <a:blip r:embed="rId2"/>
          <a:srcRect/>
          <a:stretch>
            <a:fillRect/>
          </a:stretch>
        </p:blipFill>
        <p:spPr bwMode="auto">
          <a:xfrm>
            <a:off x="6156325" y="3860800"/>
            <a:ext cx="2743200" cy="2438400"/>
          </a:xfrm>
          <a:prstGeom prst="rect">
            <a:avLst/>
          </a:prstGeom>
          <a:noFill/>
          <a:ln w="9525">
            <a:noFill/>
            <a:miter lim="800000"/>
            <a:headEnd/>
            <a:tailEnd/>
          </a:ln>
        </p:spPr>
      </p:pic>
      <p:pic>
        <p:nvPicPr>
          <p:cNvPr id="72708" name="Picture 9" descr="safetysign_frg02"/>
          <p:cNvPicPr>
            <a:picLocks noChangeArrowheads="1"/>
          </p:cNvPicPr>
          <p:nvPr/>
        </p:nvPicPr>
        <p:blipFill>
          <a:blip r:embed="rId3"/>
          <a:srcRect/>
          <a:stretch>
            <a:fillRect/>
          </a:stretch>
        </p:blipFill>
        <p:spPr bwMode="auto">
          <a:xfrm>
            <a:off x="3348038" y="3860800"/>
            <a:ext cx="2743200" cy="2438400"/>
          </a:xfrm>
          <a:prstGeom prst="rect">
            <a:avLst/>
          </a:prstGeom>
          <a:noFill/>
          <a:ln w="9525">
            <a:noFill/>
            <a:miter lim="800000"/>
            <a:headEnd/>
            <a:tailEnd/>
          </a:ln>
        </p:spPr>
      </p:pic>
      <p:pic>
        <p:nvPicPr>
          <p:cNvPr id="72709" name="Picture 10" descr="safetysign_frg01"/>
          <p:cNvPicPr>
            <a:picLocks noChangeArrowheads="1"/>
          </p:cNvPicPr>
          <p:nvPr/>
        </p:nvPicPr>
        <p:blipFill>
          <a:blip r:embed="rId4"/>
          <a:srcRect/>
          <a:stretch>
            <a:fillRect/>
          </a:stretch>
        </p:blipFill>
        <p:spPr bwMode="auto">
          <a:xfrm>
            <a:off x="323850" y="3860800"/>
            <a:ext cx="2895600" cy="2366963"/>
          </a:xfrm>
          <a:prstGeom prst="rect">
            <a:avLst/>
          </a:prstGeom>
          <a:noFill/>
          <a:ln w="9525">
            <a:noFill/>
            <a:miter lim="800000"/>
            <a:headEnd/>
            <a:tailEnd/>
          </a:ln>
        </p:spPr>
      </p:pic>
      <p:sp>
        <p:nvSpPr>
          <p:cNvPr id="72710" name="Text Box 11"/>
          <p:cNvSpPr txBox="1">
            <a:spLocks noChangeArrowheads="1"/>
          </p:cNvSpPr>
          <p:nvPr/>
        </p:nvSpPr>
        <p:spPr bwMode="auto">
          <a:xfrm>
            <a:off x="3203575" y="6491288"/>
            <a:ext cx="3352800" cy="366712"/>
          </a:xfrm>
          <a:prstGeom prst="rect">
            <a:avLst/>
          </a:prstGeom>
          <a:noFill/>
          <a:ln w="9525">
            <a:noFill/>
            <a:miter lim="800000"/>
            <a:headEnd/>
            <a:tailEnd/>
          </a:ln>
        </p:spPr>
        <p:txBody>
          <a:bodyPr>
            <a:spAutoFit/>
          </a:bodyPr>
          <a:lstStyle/>
          <a:p>
            <a:pPr>
              <a:spcBef>
                <a:spcPct val="50000"/>
              </a:spcBef>
            </a:pPr>
            <a:r>
              <a:rPr lang="en-US" altLang="zh-CN" sz="1800" b="1">
                <a:latin typeface="Arial" charset="0"/>
              </a:rPr>
              <a:t>    Nightime effect</a:t>
            </a:r>
            <a:r>
              <a:rPr lang="en-US" altLang="zh-CN" sz="1800">
                <a:latin typeface="Arial" charset="0"/>
              </a:rPr>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3"/>
          <p:cNvSpPr txBox="1">
            <a:spLocks noChangeArrowheads="1"/>
          </p:cNvSpPr>
          <p:nvPr/>
        </p:nvSpPr>
        <p:spPr bwMode="auto">
          <a:xfrm>
            <a:off x="0" y="0"/>
            <a:ext cx="9144000" cy="944563"/>
          </a:xfrm>
          <a:prstGeom prst="rect">
            <a:avLst/>
          </a:prstGeom>
          <a:solidFill>
            <a:srgbClr val="0000FF"/>
          </a:solidFill>
          <a:ln w="9525">
            <a:noFill/>
            <a:miter lim="800000"/>
            <a:headEnd/>
            <a:tailEnd/>
          </a:ln>
        </p:spPr>
        <p:txBody>
          <a:bodyPr>
            <a:spAutoFit/>
          </a:bodyPr>
          <a:lstStyle/>
          <a:p>
            <a:pPr algn="ctr"/>
            <a:r>
              <a:rPr lang="en-US" altLang="en-US" sz="3200" b="1">
                <a:solidFill>
                  <a:srgbClr val="FFFF00"/>
                </a:solidFill>
              </a:rPr>
              <a:t>防灾标识的拓展、衍生要求</a:t>
            </a:r>
            <a:endParaRPr lang="en-US" altLang="zh-CN" sz="3200" b="1">
              <a:solidFill>
                <a:srgbClr val="FFFF00"/>
              </a:solidFill>
            </a:endParaRPr>
          </a:p>
          <a:p>
            <a:pPr algn="ctr"/>
            <a:r>
              <a:rPr lang="en-US" altLang="zh-CN" sz="2400" b="1">
                <a:solidFill>
                  <a:srgbClr val="FFFF00"/>
                </a:solidFill>
              </a:rPr>
              <a:t>Extending, Derivative Requirements of Disaster Prevention Signs</a:t>
            </a:r>
          </a:p>
        </p:txBody>
      </p:sp>
      <p:grpSp>
        <p:nvGrpSpPr>
          <p:cNvPr id="73730" name="Group 114"/>
          <p:cNvGrpSpPr>
            <a:grpSpLocks/>
          </p:cNvGrpSpPr>
          <p:nvPr/>
        </p:nvGrpSpPr>
        <p:grpSpPr bwMode="auto">
          <a:xfrm>
            <a:off x="381000" y="3429000"/>
            <a:ext cx="3736975" cy="922338"/>
            <a:chOff x="240" y="2160"/>
            <a:chExt cx="2354" cy="581"/>
          </a:xfrm>
        </p:grpSpPr>
        <p:pic>
          <p:nvPicPr>
            <p:cNvPr id="73768" name="Picture 54"/>
            <p:cNvPicPr>
              <a:picLocks noChangeAspect="1" noChangeArrowheads="1"/>
            </p:cNvPicPr>
            <p:nvPr/>
          </p:nvPicPr>
          <p:blipFill>
            <a:blip r:embed="rId2"/>
            <a:srcRect/>
            <a:stretch>
              <a:fillRect/>
            </a:stretch>
          </p:blipFill>
          <p:spPr bwMode="auto">
            <a:xfrm>
              <a:off x="240" y="2256"/>
              <a:ext cx="576" cy="446"/>
            </a:xfrm>
            <a:prstGeom prst="rect">
              <a:avLst/>
            </a:prstGeom>
            <a:noFill/>
            <a:ln w="9525">
              <a:noFill/>
              <a:miter lim="800000"/>
              <a:headEnd/>
              <a:tailEnd/>
            </a:ln>
          </p:spPr>
        </p:pic>
        <p:pic>
          <p:nvPicPr>
            <p:cNvPr id="73769" name="Picture 55"/>
            <p:cNvPicPr>
              <a:picLocks noChangeAspect="1" noChangeArrowheads="1"/>
            </p:cNvPicPr>
            <p:nvPr/>
          </p:nvPicPr>
          <p:blipFill>
            <a:blip r:embed="rId3"/>
            <a:srcRect/>
            <a:stretch>
              <a:fillRect/>
            </a:stretch>
          </p:blipFill>
          <p:spPr bwMode="auto">
            <a:xfrm>
              <a:off x="816" y="2352"/>
              <a:ext cx="270" cy="282"/>
            </a:xfrm>
            <a:prstGeom prst="rect">
              <a:avLst/>
            </a:prstGeom>
            <a:noFill/>
            <a:ln w="9525">
              <a:noFill/>
              <a:miter lim="800000"/>
              <a:headEnd/>
              <a:tailEnd/>
            </a:ln>
          </p:spPr>
        </p:pic>
        <p:pic>
          <p:nvPicPr>
            <p:cNvPr id="73770" name="Picture 56"/>
            <p:cNvPicPr>
              <a:picLocks noChangeAspect="1" noChangeArrowheads="1"/>
            </p:cNvPicPr>
            <p:nvPr/>
          </p:nvPicPr>
          <p:blipFill>
            <a:blip r:embed="rId4"/>
            <a:srcRect/>
            <a:stretch>
              <a:fillRect/>
            </a:stretch>
          </p:blipFill>
          <p:spPr bwMode="auto">
            <a:xfrm>
              <a:off x="1008" y="2208"/>
              <a:ext cx="564" cy="516"/>
            </a:xfrm>
            <a:prstGeom prst="rect">
              <a:avLst/>
            </a:prstGeom>
            <a:noFill/>
            <a:ln w="9525">
              <a:noFill/>
              <a:miter lim="800000"/>
              <a:headEnd/>
              <a:tailEnd/>
            </a:ln>
          </p:spPr>
        </p:pic>
        <p:pic>
          <p:nvPicPr>
            <p:cNvPr id="73771" name="Picture 57"/>
            <p:cNvPicPr>
              <a:picLocks noChangeAspect="1" noChangeArrowheads="1"/>
            </p:cNvPicPr>
            <p:nvPr/>
          </p:nvPicPr>
          <p:blipFill>
            <a:blip r:embed="rId5"/>
            <a:srcRect/>
            <a:stretch>
              <a:fillRect/>
            </a:stretch>
          </p:blipFill>
          <p:spPr bwMode="auto">
            <a:xfrm>
              <a:off x="1968" y="2160"/>
              <a:ext cx="626" cy="581"/>
            </a:xfrm>
            <a:prstGeom prst="rect">
              <a:avLst/>
            </a:prstGeom>
            <a:noFill/>
            <a:ln w="9525">
              <a:noFill/>
              <a:miter lim="800000"/>
              <a:headEnd/>
              <a:tailEnd/>
            </a:ln>
          </p:spPr>
        </p:pic>
        <p:pic>
          <p:nvPicPr>
            <p:cNvPr id="73772" name="Picture 60"/>
            <p:cNvPicPr>
              <a:picLocks noChangeAspect="1" noChangeArrowheads="1"/>
            </p:cNvPicPr>
            <p:nvPr/>
          </p:nvPicPr>
          <p:blipFill>
            <a:blip r:embed="rId6"/>
            <a:srcRect/>
            <a:stretch>
              <a:fillRect/>
            </a:stretch>
          </p:blipFill>
          <p:spPr bwMode="auto">
            <a:xfrm>
              <a:off x="1632" y="2400"/>
              <a:ext cx="240" cy="202"/>
            </a:xfrm>
            <a:prstGeom prst="rect">
              <a:avLst/>
            </a:prstGeom>
            <a:noFill/>
            <a:ln w="9525">
              <a:noFill/>
              <a:miter lim="800000"/>
              <a:headEnd/>
              <a:tailEnd/>
            </a:ln>
          </p:spPr>
        </p:pic>
      </p:grpSp>
      <p:grpSp>
        <p:nvGrpSpPr>
          <p:cNvPr id="73731" name="Group 107"/>
          <p:cNvGrpSpPr>
            <a:grpSpLocks/>
          </p:cNvGrpSpPr>
          <p:nvPr/>
        </p:nvGrpSpPr>
        <p:grpSpPr bwMode="auto">
          <a:xfrm>
            <a:off x="468313" y="2420938"/>
            <a:ext cx="3733800" cy="919162"/>
            <a:chOff x="384" y="1008"/>
            <a:chExt cx="2352" cy="579"/>
          </a:xfrm>
        </p:grpSpPr>
        <p:pic>
          <p:nvPicPr>
            <p:cNvPr id="73765" name="Picture 53"/>
            <p:cNvPicPr>
              <a:picLocks noChangeArrowheads="1"/>
            </p:cNvPicPr>
            <p:nvPr/>
          </p:nvPicPr>
          <p:blipFill>
            <a:blip r:embed="rId7"/>
            <a:srcRect r="35001"/>
            <a:stretch>
              <a:fillRect/>
            </a:stretch>
          </p:blipFill>
          <p:spPr bwMode="auto">
            <a:xfrm>
              <a:off x="384" y="1008"/>
              <a:ext cx="1248" cy="528"/>
            </a:xfrm>
            <a:prstGeom prst="rect">
              <a:avLst/>
            </a:prstGeom>
            <a:noFill/>
            <a:ln w="9525">
              <a:noFill/>
              <a:miter lim="800000"/>
              <a:headEnd/>
              <a:tailEnd/>
            </a:ln>
          </p:spPr>
        </p:pic>
        <p:pic>
          <p:nvPicPr>
            <p:cNvPr id="73766" name="Picture 59"/>
            <p:cNvPicPr>
              <a:picLocks noChangeAspect="1" noChangeArrowheads="1"/>
            </p:cNvPicPr>
            <p:nvPr/>
          </p:nvPicPr>
          <p:blipFill>
            <a:blip r:embed="rId8"/>
            <a:srcRect/>
            <a:stretch>
              <a:fillRect/>
            </a:stretch>
          </p:blipFill>
          <p:spPr bwMode="auto">
            <a:xfrm>
              <a:off x="2112" y="1008"/>
              <a:ext cx="624" cy="579"/>
            </a:xfrm>
            <a:prstGeom prst="rect">
              <a:avLst/>
            </a:prstGeom>
            <a:noFill/>
            <a:ln w="9525">
              <a:noFill/>
              <a:miter lim="800000"/>
              <a:headEnd/>
              <a:tailEnd/>
            </a:ln>
          </p:spPr>
        </p:pic>
        <p:pic>
          <p:nvPicPr>
            <p:cNvPr id="73767" name="Picture 62"/>
            <p:cNvPicPr>
              <a:picLocks noChangeAspect="1" noChangeArrowheads="1"/>
            </p:cNvPicPr>
            <p:nvPr/>
          </p:nvPicPr>
          <p:blipFill>
            <a:blip r:embed="rId6"/>
            <a:srcRect/>
            <a:stretch>
              <a:fillRect/>
            </a:stretch>
          </p:blipFill>
          <p:spPr bwMode="auto">
            <a:xfrm>
              <a:off x="1728" y="1152"/>
              <a:ext cx="240" cy="202"/>
            </a:xfrm>
            <a:prstGeom prst="rect">
              <a:avLst/>
            </a:prstGeom>
            <a:noFill/>
            <a:ln w="9525">
              <a:noFill/>
              <a:miter lim="800000"/>
              <a:headEnd/>
              <a:tailEnd/>
            </a:ln>
          </p:spPr>
        </p:pic>
      </p:grpSp>
      <p:grpSp>
        <p:nvGrpSpPr>
          <p:cNvPr id="73732" name="Group 79"/>
          <p:cNvGrpSpPr>
            <a:grpSpLocks/>
          </p:cNvGrpSpPr>
          <p:nvPr/>
        </p:nvGrpSpPr>
        <p:grpSpPr bwMode="auto">
          <a:xfrm>
            <a:off x="468313" y="5373688"/>
            <a:ext cx="8153400" cy="990600"/>
            <a:chOff x="384" y="2448"/>
            <a:chExt cx="5136" cy="624"/>
          </a:xfrm>
        </p:grpSpPr>
        <p:grpSp>
          <p:nvGrpSpPr>
            <p:cNvPr id="73754" name="Group 73"/>
            <p:cNvGrpSpPr>
              <a:grpSpLocks/>
            </p:cNvGrpSpPr>
            <p:nvPr/>
          </p:nvGrpSpPr>
          <p:grpSpPr bwMode="auto">
            <a:xfrm>
              <a:off x="384" y="2496"/>
              <a:ext cx="2660" cy="576"/>
              <a:chOff x="384" y="2496"/>
              <a:chExt cx="2660" cy="576"/>
            </a:xfrm>
          </p:grpSpPr>
          <p:pic>
            <p:nvPicPr>
              <p:cNvPr id="73759" name="Picture 67"/>
              <p:cNvPicPr>
                <a:picLocks noChangeAspect="1" noChangeArrowheads="1"/>
              </p:cNvPicPr>
              <p:nvPr/>
            </p:nvPicPr>
            <p:blipFill>
              <a:blip r:embed="rId9"/>
              <a:srcRect/>
              <a:stretch>
                <a:fillRect/>
              </a:stretch>
            </p:blipFill>
            <p:spPr bwMode="auto">
              <a:xfrm>
                <a:off x="384" y="2592"/>
                <a:ext cx="480" cy="480"/>
              </a:xfrm>
              <a:prstGeom prst="rect">
                <a:avLst/>
              </a:prstGeom>
              <a:noFill/>
              <a:ln w="9525">
                <a:noFill/>
                <a:miter lim="800000"/>
                <a:headEnd/>
                <a:tailEnd/>
              </a:ln>
            </p:spPr>
          </p:pic>
          <p:pic>
            <p:nvPicPr>
              <p:cNvPr id="73760" name="Picture 66"/>
              <p:cNvPicPr>
                <a:picLocks noChangeAspect="1" noChangeArrowheads="1"/>
              </p:cNvPicPr>
              <p:nvPr/>
            </p:nvPicPr>
            <p:blipFill>
              <a:blip r:embed="rId10"/>
              <a:srcRect/>
              <a:stretch>
                <a:fillRect/>
              </a:stretch>
            </p:blipFill>
            <p:spPr bwMode="auto">
              <a:xfrm>
                <a:off x="912" y="2496"/>
                <a:ext cx="261" cy="576"/>
              </a:xfrm>
              <a:prstGeom prst="rect">
                <a:avLst/>
              </a:prstGeom>
              <a:noFill/>
              <a:ln w="9525">
                <a:noFill/>
                <a:miter lim="800000"/>
                <a:headEnd/>
                <a:tailEnd/>
              </a:ln>
            </p:spPr>
          </p:pic>
          <p:pic>
            <p:nvPicPr>
              <p:cNvPr id="73761" name="Picture 65"/>
              <p:cNvPicPr>
                <a:picLocks noChangeAspect="1" noChangeArrowheads="1"/>
              </p:cNvPicPr>
              <p:nvPr/>
            </p:nvPicPr>
            <p:blipFill>
              <a:blip r:embed="rId11"/>
              <a:srcRect/>
              <a:stretch>
                <a:fillRect/>
              </a:stretch>
            </p:blipFill>
            <p:spPr bwMode="auto">
              <a:xfrm>
                <a:off x="1200" y="2544"/>
                <a:ext cx="473" cy="480"/>
              </a:xfrm>
              <a:prstGeom prst="rect">
                <a:avLst/>
              </a:prstGeom>
              <a:noFill/>
              <a:ln w="9525">
                <a:noFill/>
                <a:miter lim="800000"/>
                <a:headEnd/>
                <a:tailEnd/>
              </a:ln>
            </p:spPr>
          </p:pic>
          <p:pic>
            <p:nvPicPr>
              <p:cNvPr id="73762" name="Picture 64"/>
              <p:cNvPicPr>
                <a:picLocks noChangeAspect="1" noChangeArrowheads="1"/>
              </p:cNvPicPr>
              <p:nvPr/>
            </p:nvPicPr>
            <p:blipFill>
              <a:blip r:embed="rId12"/>
              <a:srcRect/>
              <a:stretch>
                <a:fillRect/>
              </a:stretch>
            </p:blipFill>
            <p:spPr bwMode="auto">
              <a:xfrm>
                <a:off x="2112" y="2544"/>
                <a:ext cx="840" cy="498"/>
              </a:xfrm>
              <a:prstGeom prst="rect">
                <a:avLst/>
              </a:prstGeom>
              <a:noFill/>
              <a:ln w="9525">
                <a:noFill/>
                <a:miter lim="800000"/>
                <a:headEnd/>
                <a:tailEnd/>
              </a:ln>
            </p:spPr>
          </p:pic>
          <p:sp>
            <p:nvSpPr>
              <p:cNvPr id="73763" name="Rectangle 69"/>
              <p:cNvSpPr>
                <a:spLocks noChangeArrowheads="1"/>
              </p:cNvSpPr>
              <p:nvPr/>
            </p:nvSpPr>
            <p:spPr bwMode="auto">
              <a:xfrm>
                <a:off x="2620" y="2596"/>
                <a:ext cx="424" cy="154"/>
              </a:xfrm>
              <a:prstGeom prst="rect">
                <a:avLst/>
              </a:prstGeom>
              <a:noFill/>
              <a:ln w="9525">
                <a:noFill/>
                <a:miter lim="800000"/>
                <a:headEnd/>
                <a:tailEnd/>
              </a:ln>
            </p:spPr>
            <p:txBody>
              <a:bodyPr wrap="none" anchor="ctr">
                <a:spAutoFit/>
              </a:bodyPr>
              <a:lstStyle/>
              <a:p>
                <a:r>
                  <a:rPr lang="en-US" altLang="zh-CN" sz="1000">
                    <a:latin typeface="Arial" charset="0"/>
                  </a:rPr>
                  <a:t>              </a:t>
                </a:r>
                <a:endParaRPr lang="en-US" altLang="zh-CN" sz="1800">
                  <a:latin typeface="Arial" charset="0"/>
                </a:endParaRPr>
              </a:p>
            </p:txBody>
          </p:sp>
          <p:pic>
            <p:nvPicPr>
              <p:cNvPr id="73764" name="Picture 70"/>
              <p:cNvPicPr>
                <a:picLocks noChangeAspect="1" noChangeArrowheads="1"/>
              </p:cNvPicPr>
              <p:nvPr/>
            </p:nvPicPr>
            <p:blipFill>
              <a:blip r:embed="rId6"/>
              <a:srcRect/>
              <a:stretch>
                <a:fillRect/>
              </a:stretch>
            </p:blipFill>
            <p:spPr bwMode="auto">
              <a:xfrm>
                <a:off x="1728" y="2688"/>
                <a:ext cx="240" cy="202"/>
              </a:xfrm>
              <a:prstGeom prst="rect">
                <a:avLst/>
              </a:prstGeom>
              <a:noFill/>
              <a:ln w="9525">
                <a:noFill/>
                <a:miter lim="800000"/>
                <a:headEnd/>
                <a:tailEnd/>
              </a:ln>
            </p:spPr>
          </p:pic>
        </p:grpSp>
        <p:pic>
          <p:nvPicPr>
            <p:cNvPr id="73755" name="Picture 71"/>
            <p:cNvPicPr>
              <a:picLocks noChangeAspect="1" noChangeArrowheads="1"/>
            </p:cNvPicPr>
            <p:nvPr/>
          </p:nvPicPr>
          <p:blipFill>
            <a:blip r:embed="rId6"/>
            <a:srcRect/>
            <a:stretch>
              <a:fillRect/>
            </a:stretch>
          </p:blipFill>
          <p:spPr bwMode="auto">
            <a:xfrm>
              <a:off x="3840" y="2688"/>
              <a:ext cx="240" cy="202"/>
            </a:xfrm>
            <a:prstGeom prst="rect">
              <a:avLst/>
            </a:prstGeom>
            <a:noFill/>
            <a:ln w="9525">
              <a:noFill/>
              <a:miter lim="800000"/>
              <a:headEnd/>
              <a:tailEnd/>
            </a:ln>
          </p:spPr>
        </p:pic>
        <p:pic>
          <p:nvPicPr>
            <p:cNvPr id="73756" name="Picture 76"/>
            <p:cNvPicPr>
              <a:picLocks noChangeAspect="1" noChangeArrowheads="1"/>
            </p:cNvPicPr>
            <p:nvPr/>
          </p:nvPicPr>
          <p:blipFill>
            <a:blip r:embed="rId10"/>
            <a:srcRect/>
            <a:stretch>
              <a:fillRect/>
            </a:stretch>
          </p:blipFill>
          <p:spPr bwMode="auto">
            <a:xfrm>
              <a:off x="2976" y="2448"/>
              <a:ext cx="282" cy="624"/>
            </a:xfrm>
            <a:prstGeom prst="rect">
              <a:avLst/>
            </a:prstGeom>
            <a:noFill/>
            <a:ln w="9525">
              <a:noFill/>
              <a:miter lim="800000"/>
              <a:headEnd/>
              <a:tailEnd/>
            </a:ln>
          </p:spPr>
        </p:pic>
        <p:pic>
          <p:nvPicPr>
            <p:cNvPr id="73757" name="Picture 75"/>
            <p:cNvPicPr>
              <a:picLocks noChangeAspect="1" noChangeArrowheads="1"/>
            </p:cNvPicPr>
            <p:nvPr/>
          </p:nvPicPr>
          <p:blipFill>
            <a:blip r:embed="rId13"/>
            <a:srcRect/>
            <a:stretch>
              <a:fillRect/>
            </a:stretch>
          </p:blipFill>
          <p:spPr bwMode="auto">
            <a:xfrm>
              <a:off x="3264" y="2592"/>
              <a:ext cx="480" cy="460"/>
            </a:xfrm>
            <a:prstGeom prst="rect">
              <a:avLst/>
            </a:prstGeom>
            <a:noFill/>
            <a:ln w="9525">
              <a:noFill/>
              <a:miter lim="800000"/>
              <a:headEnd/>
              <a:tailEnd/>
            </a:ln>
          </p:spPr>
        </p:pic>
        <p:pic>
          <p:nvPicPr>
            <p:cNvPr id="73758" name="Picture 74" descr="组合标识"/>
            <p:cNvPicPr>
              <a:picLocks noChangeAspect="1" noChangeArrowheads="1"/>
            </p:cNvPicPr>
            <p:nvPr/>
          </p:nvPicPr>
          <p:blipFill>
            <a:blip r:embed="rId14"/>
            <a:srcRect/>
            <a:stretch>
              <a:fillRect/>
            </a:stretch>
          </p:blipFill>
          <p:spPr bwMode="auto">
            <a:xfrm>
              <a:off x="4224" y="2544"/>
              <a:ext cx="1296" cy="528"/>
            </a:xfrm>
            <a:prstGeom prst="rect">
              <a:avLst/>
            </a:prstGeom>
            <a:noFill/>
            <a:ln w="9525">
              <a:noFill/>
              <a:miter lim="800000"/>
              <a:headEnd/>
              <a:tailEnd/>
            </a:ln>
          </p:spPr>
        </p:pic>
      </p:grpSp>
      <p:sp>
        <p:nvSpPr>
          <p:cNvPr id="73733" name="Rectangle 78"/>
          <p:cNvSpPr>
            <a:spLocks noChangeArrowheads="1"/>
          </p:cNvSpPr>
          <p:nvPr/>
        </p:nvSpPr>
        <p:spPr bwMode="auto">
          <a:xfrm>
            <a:off x="0" y="3692525"/>
            <a:ext cx="568325" cy="244475"/>
          </a:xfrm>
          <a:prstGeom prst="rect">
            <a:avLst/>
          </a:prstGeom>
          <a:noFill/>
          <a:ln w="9525">
            <a:noFill/>
            <a:miter lim="800000"/>
            <a:headEnd/>
            <a:tailEnd/>
          </a:ln>
        </p:spPr>
        <p:txBody>
          <a:bodyPr wrap="none" anchor="ctr">
            <a:spAutoFit/>
          </a:bodyPr>
          <a:lstStyle/>
          <a:p>
            <a:r>
              <a:rPr lang="en-US" altLang="zh-CN" sz="1000">
                <a:latin typeface="Arial" charset="0"/>
              </a:rPr>
              <a:t>           </a:t>
            </a:r>
            <a:endParaRPr lang="en-US" altLang="zh-CN" sz="1800">
              <a:latin typeface="Arial" charset="0"/>
            </a:endParaRPr>
          </a:p>
        </p:txBody>
      </p:sp>
      <p:grpSp>
        <p:nvGrpSpPr>
          <p:cNvPr id="73734" name="Group 89"/>
          <p:cNvGrpSpPr>
            <a:grpSpLocks/>
          </p:cNvGrpSpPr>
          <p:nvPr/>
        </p:nvGrpSpPr>
        <p:grpSpPr bwMode="auto">
          <a:xfrm>
            <a:off x="381000" y="4495800"/>
            <a:ext cx="3733800" cy="990600"/>
            <a:chOff x="336" y="2544"/>
            <a:chExt cx="2352" cy="624"/>
          </a:xfrm>
        </p:grpSpPr>
        <p:pic>
          <p:nvPicPr>
            <p:cNvPr id="73749" name="Picture 83"/>
            <p:cNvPicPr>
              <a:picLocks noChangeAspect="1" noChangeArrowheads="1"/>
            </p:cNvPicPr>
            <p:nvPr/>
          </p:nvPicPr>
          <p:blipFill>
            <a:blip r:embed="rId15"/>
            <a:srcRect/>
            <a:stretch>
              <a:fillRect/>
            </a:stretch>
          </p:blipFill>
          <p:spPr bwMode="auto">
            <a:xfrm>
              <a:off x="336" y="2592"/>
              <a:ext cx="576" cy="538"/>
            </a:xfrm>
            <a:prstGeom prst="rect">
              <a:avLst/>
            </a:prstGeom>
            <a:noFill/>
            <a:ln w="9525">
              <a:noFill/>
              <a:miter lim="800000"/>
              <a:headEnd/>
              <a:tailEnd/>
            </a:ln>
          </p:spPr>
        </p:pic>
        <p:pic>
          <p:nvPicPr>
            <p:cNvPr id="73750" name="Picture 82"/>
            <p:cNvPicPr>
              <a:picLocks noChangeAspect="1" noChangeArrowheads="1"/>
            </p:cNvPicPr>
            <p:nvPr/>
          </p:nvPicPr>
          <p:blipFill>
            <a:blip r:embed="rId10"/>
            <a:srcRect/>
            <a:stretch>
              <a:fillRect/>
            </a:stretch>
          </p:blipFill>
          <p:spPr bwMode="auto">
            <a:xfrm>
              <a:off x="890" y="2544"/>
              <a:ext cx="283" cy="624"/>
            </a:xfrm>
            <a:prstGeom prst="rect">
              <a:avLst/>
            </a:prstGeom>
            <a:noFill/>
            <a:ln w="9525">
              <a:noFill/>
              <a:miter lim="800000"/>
              <a:headEnd/>
              <a:tailEnd/>
            </a:ln>
          </p:spPr>
        </p:pic>
        <p:pic>
          <p:nvPicPr>
            <p:cNvPr id="73751" name="Picture 81"/>
            <p:cNvPicPr>
              <a:picLocks noChangeAspect="1" noChangeArrowheads="1"/>
            </p:cNvPicPr>
            <p:nvPr/>
          </p:nvPicPr>
          <p:blipFill>
            <a:blip r:embed="rId16"/>
            <a:srcRect/>
            <a:stretch>
              <a:fillRect/>
            </a:stretch>
          </p:blipFill>
          <p:spPr bwMode="auto">
            <a:xfrm>
              <a:off x="1152" y="2592"/>
              <a:ext cx="528" cy="514"/>
            </a:xfrm>
            <a:prstGeom prst="rect">
              <a:avLst/>
            </a:prstGeom>
            <a:noFill/>
            <a:ln w="9525">
              <a:noFill/>
              <a:miter lim="800000"/>
              <a:headEnd/>
              <a:tailEnd/>
            </a:ln>
          </p:spPr>
        </p:pic>
        <p:pic>
          <p:nvPicPr>
            <p:cNvPr id="73752" name="Picture 80"/>
            <p:cNvPicPr>
              <a:picLocks noChangeAspect="1" noChangeArrowheads="1"/>
            </p:cNvPicPr>
            <p:nvPr/>
          </p:nvPicPr>
          <p:blipFill>
            <a:blip r:embed="rId17"/>
            <a:srcRect/>
            <a:stretch>
              <a:fillRect/>
            </a:stretch>
          </p:blipFill>
          <p:spPr bwMode="auto">
            <a:xfrm>
              <a:off x="2160" y="2592"/>
              <a:ext cx="528" cy="528"/>
            </a:xfrm>
            <a:prstGeom prst="rect">
              <a:avLst/>
            </a:prstGeom>
            <a:noFill/>
            <a:ln w="9525">
              <a:noFill/>
              <a:miter lim="800000"/>
              <a:headEnd/>
              <a:tailEnd/>
            </a:ln>
          </p:spPr>
        </p:pic>
        <p:pic>
          <p:nvPicPr>
            <p:cNvPr id="73753" name="Picture 88"/>
            <p:cNvPicPr>
              <a:picLocks noChangeAspect="1" noChangeArrowheads="1"/>
            </p:cNvPicPr>
            <p:nvPr/>
          </p:nvPicPr>
          <p:blipFill>
            <a:blip r:embed="rId6"/>
            <a:srcRect/>
            <a:stretch>
              <a:fillRect/>
            </a:stretch>
          </p:blipFill>
          <p:spPr bwMode="auto">
            <a:xfrm>
              <a:off x="1728" y="2736"/>
              <a:ext cx="240" cy="202"/>
            </a:xfrm>
            <a:prstGeom prst="rect">
              <a:avLst/>
            </a:prstGeom>
            <a:noFill/>
            <a:ln w="9525">
              <a:noFill/>
              <a:miter lim="800000"/>
              <a:headEnd/>
              <a:tailEnd/>
            </a:ln>
          </p:spPr>
        </p:pic>
      </p:grpSp>
      <p:sp>
        <p:nvSpPr>
          <p:cNvPr id="73735" name="Rectangle 94"/>
          <p:cNvSpPr>
            <a:spLocks noChangeArrowheads="1"/>
          </p:cNvSpPr>
          <p:nvPr/>
        </p:nvSpPr>
        <p:spPr bwMode="auto">
          <a:xfrm>
            <a:off x="0" y="1614488"/>
            <a:ext cx="9144000" cy="0"/>
          </a:xfrm>
          <a:prstGeom prst="rect">
            <a:avLst/>
          </a:prstGeom>
          <a:noFill/>
          <a:ln w="9525">
            <a:noFill/>
            <a:miter lim="800000"/>
            <a:headEnd/>
            <a:tailEnd/>
          </a:ln>
        </p:spPr>
        <p:txBody>
          <a:bodyPr wrap="none" anchor="ctr">
            <a:spAutoFit/>
          </a:bodyPr>
          <a:lstStyle/>
          <a:p>
            <a:endParaRPr lang="zh-CN" altLang="en-US" sz="1800">
              <a:latin typeface="Calibri" pitchFamily="34" charset="0"/>
            </a:endParaRPr>
          </a:p>
        </p:txBody>
      </p:sp>
      <p:grpSp>
        <p:nvGrpSpPr>
          <p:cNvPr id="73736" name="Group 109"/>
          <p:cNvGrpSpPr>
            <a:grpSpLocks/>
          </p:cNvGrpSpPr>
          <p:nvPr/>
        </p:nvGrpSpPr>
        <p:grpSpPr bwMode="auto">
          <a:xfrm>
            <a:off x="381000" y="1600200"/>
            <a:ext cx="3686175" cy="723900"/>
            <a:chOff x="384" y="960"/>
            <a:chExt cx="2322" cy="456"/>
          </a:xfrm>
        </p:grpSpPr>
        <p:pic>
          <p:nvPicPr>
            <p:cNvPr id="73745" name="Picture 103"/>
            <p:cNvPicPr>
              <a:picLocks noChangeArrowheads="1"/>
            </p:cNvPicPr>
            <p:nvPr/>
          </p:nvPicPr>
          <p:blipFill>
            <a:blip r:embed="rId18">
              <a:lum bright="18000"/>
            </a:blip>
            <a:srcRect l="-46" r="71881"/>
            <a:stretch>
              <a:fillRect/>
            </a:stretch>
          </p:blipFill>
          <p:spPr bwMode="auto">
            <a:xfrm>
              <a:off x="384" y="960"/>
              <a:ext cx="516" cy="456"/>
            </a:xfrm>
            <a:prstGeom prst="rect">
              <a:avLst/>
            </a:prstGeom>
            <a:noFill/>
            <a:ln w="9525">
              <a:noFill/>
              <a:miter lim="800000"/>
              <a:headEnd/>
              <a:tailEnd/>
            </a:ln>
          </p:spPr>
        </p:pic>
        <p:pic>
          <p:nvPicPr>
            <p:cNvPr id="73746" name="Picture 104"/>
            <p:cNvPicPr>
              <a:picLocks noChangeArrowheads="1"/>
            </p:cNvPicPr>
            <p:nvPr/>
          </p:nvPicPr>
          <p:blipFill>
            <a:blip r:embed="rId18">
              <a:lum bright="18000"/>
            </a:blip>
            <a:srcRect l="71518" r="407"/>
            <a:stretch>
              <a:fillRect/>
            </a:stretch>
          </p:blipFill>
          <p:spPr bwMode="auto">
            <a:xfrm>
              <a:off x="1008" y="960"/>
              <a:ext cx="534" cy="456"/>
            </a:xfrm>
            <a:prstGeom prst="rect">
              <a:avLst/>
            </a:prstGeom>
            <a:noFill/>
            <a:ln w="9525">
              <a:noFill/>
              <a:miter lim="800000"/>
              <a:headEnd/>
              <a:tailEnd/>
            </a:ln>
          </p:spPr>
        </p:pic>
        <p:pic>
          <p:nvPicPr>
            <p:cNvPr id="73747" name="Picture 105"/>
            <p:cNvPicPr>
              <a:picLocks noChangeArrowheads="1"/>
            </p:cNvPicPr>
            <p:nvPr/>
          </p:nvPicPr>
          <p:blipFill>
            <a:blip r:embed="rId19">
              <a:lum bright="18000"/>
            </a:blip>
            <a:srcRect l="4272" t="8524" r="71841"/>
            <a:stretch>
              <a:fillRect/>
            </a:stretch>
          </p:blipFill>
          <p:spPr bwMode="auto">
            <a:xfrm>
              <a:off x="1728" y="960"/>
              <a:ext cx="450" cy="456"/>
            </a:xfrm>
            <a:prstGeom prst="rect">
              <a:avLst/>
            </a:prstGeom>
            <a:noFill/>
            <a:ln w="9525">
              <a:noFill/>
              <a:miter lim="800000"/>
              <a:headEnd/>
              <a:tailEnd/>
            </a:ln>
          </p:spPr>
        </p:pic>
        <p:pic>
          <p:nvPicPr>
            <p:cNvPr id="73748" name="Picture 106"/>
            <p:cNvPicPr>
              <a:picLocks noChangeArrowheads="1"/>
            </p:cNvPicPr>
            <p:nvPr/>
          </p:nvPicPr>
          <p:blipFill>
            <a:blip r:embed="rId19">
              <a:lum bright="24000"/>
            </a:blip>
            <a:srcRect l="73672" t="1930" r="2484"/>
            <a:stretch>
              <a:fillRect/>
            </a:stretch>
          </p:blipFill>
          <p:spPr bwMode="auto">
            <a:xfrm>
              <a:off x="2256" y="960"/>
              <a:ext cx="450" cy="456"/>
            </a:xfrm>
            <a:prstGeom prst="rect">
              <a:avLst/>
            </a:prstGeom>
            <a:noFill/>
            <a:ln w="9525">
              <a:noFill/>
              <a:miter lim="800000"/>
              <a:headEnd/>
              <a:tailEnd/>
            </a:ln>
          </p:spPr>
        </p:pic>
      </p:grpSp>
      <p:pic>
        <p:nvPicPr>
          <p:cNvPr id="73737" name="Picture 110"/>
          <p:cNvPicPr>
            <a:picLocks noChangeAspect="1" noChangeArrowheads="1"/>
          </p:cNvPicPr>
          <p:nvPr/>
        </p:nvPicPr>
        <p:blipFill>
          <a:blip r:embed="rId20">
            <a:clrChange>
              <a:clrFrom>
                <a:srgbClr val="FFFFFF"/>
              </a:clrFrom>
              <a:clrTo>
                <a:srgbClr val="FFFFFF">
                  <a:alpha val="0"/>
                </a:srgbClr>
              </a:clrTo>
            </a:clrChange>
          </a:blip>
          <a:srcRect/>
          <a:stretch>
            <a:fillRect/>
          </a:stretch>
        </p:blipFill>
        <p:spPr bwMode="auto">
          <a:xfrm>
            <a:off x="6588125" y="1125538"/>
            <a:ext cx="2308225" cy="3713162"/>
          </a:xfrm>
          <a:prstGeom prst="rect">
            <a:avLst/>
          </a:prstGeom>
          <a:noFill/>
          <a:ln w="9525">
            <a:noFill/>
            <a:miter lim="800000"/>
            <a:headEnd/>
            <a:tailEnd/>
          </a:ln>
        </p:spPr>
      </p:pic>
      <p:sp>
        <p:nvSpPr>
          <p:cNvPr id="73738" name="Text Box 112"/>
          <p:cNvSpPr txBox="1">
            <a:spLocks noChangeArrowheads="1"/>
          </p:cNvSpPr>
          <p:nvPr/>
        </p:nvSpPr>
        <p:spPr bwMode="auto">
          <a:xfrm>
            <a:off x="4211638" y="1700213"/>
            <a:ext cx="2325687" cy="581025"/>
          </a:xfrm>
          <a:prstGeom prst="rect">
            <a:avLst/>
          </a:prstGeom>
          <a:noFill/>
          <a:ln w="9525" algn="ctr">
            <a:noFill/>
            <a:miter lim="800000"/>
            <a:headEnd/>
            <a:tailEnd/>
          </a:ln>
        </p:spPr>
        <p:txBody>
          <a:bodyPr>
            <a:spAutoFit/>
          </a:bodyPr>
          <a:lstStyle/>
          <a:p>
            <a:pPr algn="ctr">
              <a:spcBef>
                <a:spcPct val="50000"/>
              </a:spcBef>
            </a:pPr>
            <a:r>
              <a:rPr lang="en-US" altLang="zh-CN" b="1"/>
              <a:t>Different pictographic graphics </a:t>
            </a:r>
            <a:endParaRPr lang="zh-CN" altLang="en-US" b="1"/>
          </a:p>
        </p:txBody>
      </p:sp>
      <p:sp>
        <p:nvSpPr>
          <p:cNvPr id="73739" name="Text Box 113"/>
          <p:cNvSpPr txBox="1">
            <a:spLocks noChangeArrowheads="1"/>
          </p:cNvSpPr>
          <p:nvPr/>
        </p:nvSpPr>
        <p:spPr bwMode="auto">
          <a:xfrm>
            <a:off x="4356100" y="2781300"/>
            <a:ext cx="1828800" cy="336550"/>
          </a:xfrm>
          <a:prstGeom prst="rect">
            <a:avLst/>
          </a:prstGeom>
          <a:noFill/>
          <a:ln w="9525" algn="ctr">
            <a:noFill/>
            <a:miter lim="800000"/>
            <a:headEnd/>
            <a:tailEnd/>
          </a:ln>
        </p:spPr>
        <p:txBody>
          <a:bodyPr>
            <a:spAutoFit/>
          </a:bodyPr>
          <a:lstStyle/>
          <a:p>
            <a:pPr>
              <a:spcBef>
                <a:spcPct val="50000"/>
              </a:spcBef>
            </a:pPr>
            <a:r>
              <a:rPr lang="en-US" altLang="zh-CN" b="1"/>
              <a:t>Flood guide signs</a:t>
            </a:r>
            <a:endParaRPr lang="en-US" altLang="zh-CN" b="1">
              <a:solidFill>
                <a:srgbClr val="FFFF66"/>
              </a:solidFill>
            </a:endParaRPr>
          </a:p>
        </p:txBody>
      </p:sp>
      <p:sp>
        <p:nvSpPr>
          <p:cNvPr id="73740" name="Text Box 115"/>
          <p:cNvSpPr txBox="1">
            <a:spLocks noChangeArrowheads="1"/>
          </p:cNvSpPr>
          <p:nvPr/>
        </p:nvSpPr>
        <p:spPr bwMode="auto">
          <a:xfrm>
            <a:off x="2700338" y="6369050"/>
            <a:ext cx="2024062" cy="336550"/>
          </a:xfrm>
          <a:prstGeom prst="rect">
            <a:avLst/>
          </a:prstGeom>
          <a:noFill/>
          <a:ln w="9525" algn="ctr">
            <a:noFill/>
            <a:miter lim="800000"/>
            <a:headEnd/>
            <a:tailEnd/>
          </a:ln>
        </p:spPr>
        <p:txBody>
          <a:bodyPr>
            <a:spAutoFit/>
          </a:bodyPr>
          <a:lstStyle/>
          <a:p>
            <a:pPr>
              <a:spcBef>
                <a:spcPct val="50000"/>
              </a:spcBef>
            </a:pPr>
            <a:r>
              <a:rPr lang="en-US" altLang="zh-CN" b="1"/>
              <a:t>Tsunami shelter sign </a:t>
            </a:r>
            <a:endParaRPr lang="zh-CN" altLang="en-US" b="1"/>
          </a:p>
        </p:txBody>
      </p:sp>
      <p:sp>
        <p:nvSpPr>
          <p:cNvPr id="73741" name="Text Box 116"/>
          <p:cNvSpPr txBox="1">
            <a:spLocks noChangeArrowheads="1"/>
          </p:cNvSpPr>
          <p:nvPr/>
        </p:nvSpPr>
        <p:spPr bwMode="auto">
          <a:xfrm>
            <a:off x="6588125" y="6308725"/>
            <a:ext cx="2238375" cy="641350"/>
          </a:xfrm>
          <a:prstGeom prst="rect">
            <a:avLst/>
          </a:prstGeom>
          <a:noFill/>
          <a:ln w="9525" algn="ctr">
            <a:noFill/>
            <a:miter lim="800000"/>
            <a:headEnd/>
            <a:tailEnd/>
          </a:ln>
        </p:spPr>
        <p:txBody>
          <a:bodyPr>
            <a:spAutoFit/>
          </a:bodyPr>
          <a:lstStyle/>
          <a:p>
            <a:pPr>
              <a:spcBef>
                <a:spcPct val="50000"/>
              </a:spcBef>
            </a:pPr>
            <a:r>
              <a:rPr lang="en-US" altLang="zh-CN" sz="1800" b="1"/>
              <a:t>Tsunami shelter guide signs</a:t>
            </a:r>
            <a:endParaRPr lang="zh-CN" altLang="en-US" sz="1800" b="1"/>
          </a:p>
        </p:txBody>
      </p:sp>
      <p:sp>
        <p:nvSpPr>
          <p:cNvPr id="73742" name="Text Box 117"/>
          <p:cNvSpPr txBox="1">
            <a:spLocks noChangeArrowheads="1"/>
          </p:cNvSpPr>
          <p:nvPr/>
        </p:nvSpPr>
        <p:spPr bwMode="auto">
          <a:xfrm>
            <a:off x="4427538" y="3716338"/>
            <a:ext cx="2036762" cy="366712"/>
          </a:xfrm>
          <a:prstGeom prst="rect">
            <a:avLst/>
          </a:prstGeom>
          <a:noFill/>
          <a:ln w="9525" algn="ctr">
            <a:noFill/>
            <a:miter lim="800000"/>
            <a:headEnd/>
            <a:tailEnd/>
          </a:ln>
        </p:spPr>
        <p:txBody>
          <a:bodyPr>
            <a:spAutoFit/>
          </a:bodyPr>
          <a:lstStyle/>
          <a:p>
            <a:pPr>
              <a:spcBef>
                <a:spcPct val="50000"/>
              </a:spcBef>
            </a:pPr>
            <a:r>
              <a:rPr lang="en-US" altLang="zh-CN" b="1"/>
              <a:t>Flood warning signs</a:t>
            </a:r>
            <a:r>
              <a:rPr lang="en-US" altLang="zh-CN" sz="1800">
                <a:latin typeface="Arial" charset="0"/>
              </a:rPr>
              <a:t> </a:t>
            </a:r>
            <a:endParaRPr lang="zh-CN" altLang="en-US" sz="1800">
              <a:latin typeface="Arial" charset="0"/>
            </a:endParaRPr>
          </a:p>
        </p:txBody>
      </p:sp>
      <p:sp>
        <p:nvSpPr>
          <p:cNvPr id="73743" name="Text Box 118"/>
          <p:cNvSpPr txBox="1">
            <a:spLocks noChangeArrowheads="1"/>
          </p:cNvSpPr>
          <p:nvPr/>
        </p:nvSpPr>
        <p:spPr bwMode="auto">
          <a:xfrm>
            <a:off x="4211638" y="4652963"/>
            <a:ext cx="2109787" cy="611187"/>
          </a:xfrm>
          <a:prstGeom prst="rect">
            <a:avLst/>
          </a:prstGeom>
          <a:noFill/>
          <a:ln w="9525" algn="ctr">
            <a:noFill/>
            <a:miter lim="800000"/>
            <a:headEnd/>
            <a:tailEnd/>
          </a:ln>
        </p:spPr>
        <p:txBody>
          <a:bodyPr>
            <a:spAutoFit/>
          </a:bodyPr>
          <a:lstStyle/>
          <a:p>
            <a:pPr algn="ctr">
              <a:spcBef>
                <a:spcPct val="50000"/>
              </a:spcBef>
            </a:pPr>
            <a:r>
              <a:rPr lang="en-US" altLang="zh-CN" b="1"/>
              <a:t>Flood evacuation warning signs</a:t>
            </a:r>
            <a:r>
              <a:rPr lang="en-US" altLang="zh-CN" sz="1800">
                <a:latin typeface="Arial" charset="0"/>
              </a:rPr>
              <a:t> </a:t>
            </a:r>
            <a:endParaRPr lang="zh-CN" altLang="en-US" sz="1800">
              <a:latin typeface="Arial" charset="0"/>
            </a:endParaRPr>
          </a:p>
        </p:txBody>
      </p:sp>
      <p:sp>
        <p:nvSpPr>
          <p:cNvPr id="73744" name="Text Box 47"/>
          <p:cNvSpPr txBox="1">
            <a:spLocks noChangeArrowheads="1"/>
          </p:cNvSpPr>
          <p:nvPr/>
        </p:nvSpPr>
        <p:spPr bwMode="auto">
          <a:xfrm>
            <a:off x="6300788" y="4797425"/>
            <a:ext cx="3059112" cy="641350"/>
          </a:xfrm>
          <a:prstGeom prst="rect">
            <a:avLst/>
          </a:prstGeom>
          <a:noFill/>
          <a:ln w="9525">
            <a:noFill/>
            <a:miter lim="800000"/>
            <a:headEnd/>
            <a:tailEnd/>
          </a:ln>
        </p:spPr>
        <p:txBody>
          <a:bodyPr>
            <a:spAutoFit/>
          </a:bodyPr>
          <a:lstStyle/>
          <a:p>
            <a:pPr algn="ctr">
              <a:spcBef>
                <a:spcPct val="50000"/>
              </a:spcBef>
            </a:pPr>
            <a:r>
              <a:rPr lang="en-US" altLang="zh-CN" sz="1800" b="1"/>
              <a:t>Sample of disaster prevention signs</a:t>
            </a:r>
            <a:r>
              <a:rPr lang="en-US" altLang="zh-CN" sz="1800">
                <a:latin typeface="Arial" charset="0"/>
              </a:rPr>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pic>
        <p:nvPicPr>
          <p:cNvPr id="74754" name="Picture 1"/>
          <p:cNvPicPr>
            <a:picLocks noChangeAspect="1" noChangeArrowheads="1"/>
          </p:cNvPicPr>
          <p:nvPr/>
        </p:nvPicPr>
        <p:blipFill>
          <a:blip r:embed="rId2"/>
          <a:srcRect/>
          <a:stretch>
            <a:fillRect/>
          </a:stretch>
        </p:blipFill>
        <p:spPr bwMode="auto">
          <a:xfrm>
            <a:off x="395288" y="1270000"/>
            <a:ext cx="8380412" cy="4829175"/>
          </a:xfrm>
          <a:prstGeom prst="rect">
            <a:avLst/>
          </a:prstGeom>
          <a:noFill/>
          <a:ln w="9525">
            <a:noFill/>
            <a:miter lim="800000"/>
            <a:headEnd/>
            <a:tailEnd/>
          </a:ln>
        </p:spPr>
      </p:pic>
      <p:sp>
        <p:nvSpPr>
          <p:cNvPr id="74755" name="Rectangle 3"/>
          <p:cNvSpPr>
            <a:spLocks noChangeArrowheads="1"/>
          </p:cNvSpPr>
          <p:nvPr/>
        </p:nvSpPr>
        <p:spPr bwMode="auto">
          <a:xfrm>
            <a:off x="2212975" y="6308725"/>
            <a:ext cx="4741863" cy="336550"/>
          </a:xfrm>
          <a:prstGeom prst="rect">
            <a:avLst/>
          </a:prstGeom>
          <a:noFill/>
          <a:ln w="9525">
            <a:noFill/>
            <a:miter lim="800000"/>
            <a:headEnd/>
            <a:tailEnd/>
          </a:ln>
        </p:spPr>
        <p:txBody>
          <a:bodyPr wrap="none" anchor="ctr">
            <a:spAutoFit/>
          </a:bodyPr>
          <a:lstStyle/>
          <a:p>
            <a:pPr indent="127000" algn="ctr"/>
            <a:r>
              <a:rPr lang="en-US" altLang="zh-CN" b="1">
                <a:ea typeface="黑体" pitchFamily="2" charset="-122"/>
                <a:sym typeface="Times New Roman" pitchFamily="18" charset="0"/>
              </a:rPr>
              <a:t>Figure 4.</a:t>
            </a:r>
            <a:r>
              <a:rPr lang="en-US" altLang="zh-CN" b="1">
                <a:sym typeface="Times New Roman" pitchFamily="18" charset="0"/>
              </a:rPr>
              <a:t> Schematic diagram of independent guide </a:t>
            </a:r>
          </a:p>
        </p:txBody>
      </p:sp>
      <p:sp>
        <p:nvSpPr>
          <p:cNvPr id="74756"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a:lnSpc>
                <a:spcPct val="150000"/>
              </a:lnSpc>
            </a:pPr>
            <a:endParaRPr lang="zh-CN" altLang="en-US" sz="3200" b="1">
              <a:solidFill>
                <a:srgbClr val="FFFF00"/>
              </a:solidFill>
              <a:ea typeface="黑体" pitchFamily="2" charset="-122"/>
              <a:sym typeface="Times New Roman" pitchFamily="18" charset="0"/>
            </a:endParaRPr>
          </a:p>
          <a:p>
            <a:pPr marL="571500" indent="-571500" algn="ctr">
              <a:lnSpc>
                <a:spcPct val="150000"/>
              </a:lnSpc>
            </a:pPr>
            <a:r>
              <a:rPr lang="zh-CN" altLang="en-US" sz="3200" b="1">
                <a:solidFill>
                  <a:srgbClr val="FFFF00"/>
                </a:solidFill>
                <a:ea typeface="黑体" pitchFamily="2" charset="-122"/>
                <a:sym typeface="Times New Roman" pitchFamily="18" charset="0"/>
              </a:rPr>
              <a:t>其他防灾问题</a:t>
            </a:r>
          </a:p>
          <a:p>
            <a:pPr marL="571500" indent="-571500" algn="ctr">
              <a:lnSpc>
                <a:spcPct val="150000"/>
              </a:lnSpc>
            </a:pPr>
            <a:r>
              <a:rPr lang="en-US" altLang="zh-CN" sz="2400" b="1">
                <a:solidFill>
                  <a:srgbClr val="FFFF00"/>
                </a:solidFill>
                <a:sym typeface="Times New Roman" pitchFamily="18" charset="0"/>
              </a:rPr>
              <a:t>Other Disaster Prevention Problems</a:t>
            </a:r>
            <a:endParaRPr lang="en-US" altLang="zh-CN" sz="2400"/>
          </a:p>
          <a:p>
            <a:pPr marL="571500" indent="-571500" algn="ctr">
              <a:lnSpc>
                <a:spcPct val="150000"/>
              </a:lnSpc>
            </a:pPr>
            <a:endParaRPr lang="zh-CN" altLang="en-US" sz="3200" b="1">
              <a:solidFill>
                <a:srgbClr val="FFFF00"/>
              </a:solidFill>
              <a:ea typeface="黑体" pitchFamily="2" charset="-122"/>
              <a:sym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内容占位符 2"/>
          <p:cNvSpPr>
            <a:spLocks noGrp="1"/>
          </p:cNvSpPr>
          <p:nvPr>
            <p:ph idx="4294967295"/>
          </p:nvPr>
        </p:nvSpPr>
        <p:spPr>
          <a:xfrm>
            <a:off x="0" y="1214438"/>
            <a:ext cx="9144000" cy="5357812"/>
          </a:xfrm>
        </p:spPr>
        <p:txBody>
          <a:bodyPr/>
          <a:lstStyle/>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1 </a:t>
            </a:r>
            <a:r>
              <a:rPr lang="zh-CN" altLang="en-US" sz="2200" b="1" smtClean="0">
                <a:solidFill>
                  <a:srgbClr val="0000FF"/>
                </a:solidFill>
                <a:latin typeface="黑体" pitchFamily="2" charset="-122"/>
                <a:ea typeface="黑体" pitchFamily="2" charset="-122"/>
                <a:sym typeface="黑体" pitchFamily="2" charset="-122"/>
              </a:rPr>
              <a:t>研究背景   </a:t>
            </a: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Research Background</a:t>
            </a:r>
          </a:p>
          <a:p>
            <a:pPr eaLnBrk="1" hangingPunct="1">
              <a:lnSpc>
                <a:spcPct val="80000"/>
              </a:lnSpc>
            </a:pPr>
            <a:endParaRPr lang="en-US" altLang="zh-CN" sz="2200" b="1" smtClean="0">
              <a:solidFill>
                <a:srgbClr val="FF0000"/>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2 </a:t>
            </a:r>
            <a:r>
              <a:rPr lang="zh-CN" altLang="en-US" sz="2200" b="1" smtClean="0">
                <a:solidFill>
                  <a:srgbClr val="0000FF"/>
                </a:solidFill>
                <a:latin typeface="黑体" pitchFamily="2" charset="-122"/>
                <a:ea typeface="黑体" pitchFamily="2" charset="-122"/>
                <a:sym typeface="黑体" pitchFamily="2" charset="-122"/>
              </a:rPr>
              <a:t>社区防灾实地调查分析        </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Site Investigation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3 </a:t>
            </a:r>
            <a:r>
              <a:rPr lang="zh-CN" altLang="en-US" sz="2200" b="1" smtClean="0">
                <a:solidFill>
                  <a:srgbClr val="FF0000"/>
                </a:solidFill>
                <a:latin typeface="黑体" pitchFamily="2" charset="-122"/>
                <a:ea typeface="黑体" pitchFamily="2" charset="-122"/>
                <a:sym typeface="黑体" pitchFamily="2" charset="-122"/>
              </a:rPr>
              <a:t>防灾社区评价体系与指标</a:t>
            </a: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Evaluation System and Target of</a:t>
            </a:r>
            <a:r>
              <a:rPr lang="en-US" altLang="zh-CN" sz="2200" smtClean="0">
                <a:solidFill>
                  <a:srgbClr val="FF0000"/>
                </a:solidFill>
                <a:ea typeface="黑体" pitchFamily="2" charset="-122"/>
                <a:sym typeface="黑体" pitchFamily="2" charset="-122"/>
              </a:rPr>
              <a:t> </a:t>
            </a:r>
            <a:r>
              <a:rPr lang="en-US" altLang="zh-CN" sz="2200" b="1" smtClean="0">
                <a:solidFill>
                  <a:srgbClr val="FF0000"/>
                </a:solidFill>
                <a:ea typeface="黑体" pitchFamily="2" charset="-122"/>
                <a:sym typeface="黑体" pitchFamily="2" charset="-122"/>
              </a:rPr>
              <a:t>Urban </a:t>
            </a:r>
            <a:r>
              <a:rPr lang="en-US" altLang="zh-CN" sz="2200" b="1" smtClean="0">
                <a:solidFill>
                  <a:srgbClr val="FF0000"/>
                </a:solidFill>
                <a:latin typeface="黑体" pitchFamily="2" charset="-122"/>
                <a:ea typeface="黑体" pitchFamily="2" charset="-122"/>
                <a:sym typeface="黑体" pitchFamily="2" charset="-122"/>
              </a:rPr>
              <a:t>Disaster Mitigation</a:t>
            </a:r>
            <a:endParaRPr lang="en-US" altLang="zh-CN" sz="2200" b="1" smtClean="0">
              <a:solidFill>
                <a:srgbClr val="FF0000"/>
              </a:solidFill>
              <a:ea typeface="黑体" pitchFamily="2" charset="-122"/>
              <a:sym typeface="黑体" pitchFamily="2" charset="-122"/>
            </a:endParaRPr>
          </a:p>
          <a:p>
            <a:pPr eaLnBrk="1" hangingPunct="1">
              <a:lnSpc>
                <a:spcPct val="80000"/>
              </a:lnSpc>
            </a:pPr>
            <a:endParaRPr lang="en-US" altLang="zh-CN" sz="2200" b="1" smtClean="0">
              <a:solidFill>
                <a:srgbClr val="0000FF"/>
              </a:solidFill>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4 </a:t>
            </a:r>
            <a:r>
              <a:rPr lang="zh-CN" altLang="en-US" sz="2200" b="1" smtClean="0">
                <a:solidFill>
                  <a:srgbClr val="0000FF"/>
                </a:solidFill>
                <a:latin typeface="黑体" pitchFamily="2" charset="-122"/>
                <a:ea typeface="黑体" pitchFamily="2" charset="-122"/>
                <a:sym typeface="黑体" pitchFamily="2" charset="-122"/>
              </a:rPr>
              <a:t>模糊数学理论在社区防灾评价中的应用         </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Application of Fuzzy Mathematic Theory in the Evaluation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5 </a:t>
            </a:r>
            <a:r>
              <a:rPr lang="zh-CN" altLang="en-US" sz="2200" b="1" smtClean="0">
                <a:solidFill>
                  <a:srgbClr val="0000FF"/>
                </a:solidFill>
                <a:latin typeface="黑体" pitchFamily="2" charset="-122"/>
                <a:ea typeface="黑体" pitchFamily="2" charset="-122"/>
                <a:sym typeface="黑体" pitchFamily="2" charset="-122"/>
              </a:rPr>
              <a:t>体系评价方法与数据库建设</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System Evaluation Method and Database Construction</a:t>
            </a:r>
            <a:r>
              <a:rPr lang="en-US" altLang="zh-CN" sz="2200" smtClean="0">
                <a:solidFill>
                  <a:srgbClr val="0000FF"/>
                </a:solidFill>
                <a:ea typeface="黑体" pitchFamily="2" charset="-122"/>
                <a:sym typeface="黑体" pitchFamily="2" charset="-122"/>
              </a:rPr>
              <a:t> </a:t>
            </a:r>
            <a:r>
              <a:rPr lang="en-US" altLang="zh-CN" sz="2200" b="1" smtClean="0">
                <a:solidFill>
                  <a:srgbClr val="0000FF"/>
                </a:solidFill>
                <a:latin typeface="黑体" pitchFamily="2" charset="-122"/>
                <a:ea typeface="黑体" pitchFamily="2" charset="-122"/>
                <a:sym typeface="黑体" pitchFamily="2" charset="-122"/>
              </a:rPr>
              <a:t>on Urban Disaster Mitigation</a:t>
            </a:r>
            <a:endParaRPr lang="en-US" altLang="zh-CN" sz="2200" smtClean="0">
              <a:solidFill>
                <a:srgbClr val="0000FF"/>
              </a:solidFill>
              <a:ea typeface="黑体" pitchFamily="2" charset="-122"/>
              <a:sym typeface="黑体" pitchFamily="2" charset="-122"/>
            </a:endParaRPr>
          </a:p>
          <a:p>
            <a:pPr eaLnBrk="1" hangingPunct="1">
              <a:lnSpc>
                <a:spcPct val="80000"/>
              </a:lnSpc>
              <a:buFont typeface="Arial" charset="0"/>
              <a:buNone/>
            </a:pPr>
            <a:endParaRPr lang="en-US" altLang="zh-CN" sz="2200" b="1" smtClean="0">
              <a:solidFill>
                <a:srgbClr val="000000"/>
              </a:solidFill>
              <a:latin typeface="黑体" pitchFamily="2" charset="-122"/>
              <a:ea typeface="黑体" pitchFamily="2" charset="-122"/>
              <a:sym typeface="黑体" pitchFamily="2" charset="-122"/>
            </a:endParaRPr>
          </a:p>
          <a:p>
            <a:pPr eaLnBrk="1" hangingPunct="1">
              <a:lnSpc>
                <a:spcPct val="80000"/>
              </a:lnSpc>
            </a:pPr>
            <a:endParaRPr lang="zh-CN" altLang="en-US" sz="2200" smtClean="0"/>
          </a:p>
        </p:txBody>
      </p:sp>
      <p:sp>
        <p:nvSpPr>
          <p:cNvPr id="75778" name="Rectangle 4"/>
          <p:cNvSpPr>
            <a:spLocks noChangeArrowheads="1"/>
          </p:cNvSpPr>
          <p:nvPr/>
        </p:nvSpPr>
        <p:spPr bwMode="auto">
          <a:xfrm>
            <a:off x="1588" y="0"/>
            <a:ext cx="9142412" cy="1125538"/>
          </a:xfrm>
          <a:prstGeom prst="rect">
            <a:avLst/>
          </a:prstGeom>
          <a:solidFill>
            <a:srgbClr val="0000FF"/>
          </a:solidFill>
          <a:ln w="9525">
            <a:noFill/>
            <a:miter lim="800000"/>
            <a:headEnd/>
            <a:tailEnd/>
          </a:ln>
        </p:spPr>
        <p:txBody>
          <a:bodyPr anchor="ctr"/>
          <a:lstStyle/>
          <a:p>
            <a:pPr algn="ctr"/>
            <a:r>
              <a:rPr lang="en-US" altLang="zh-CN" sz="3600" b="1">
                <a:solidFill>
                  <a:srgbClr val="FFFF00"/>
                </a:solidFill>
                <a:latin typeface="Calibri" pitchFamily="34" charset="0"/>
                <a:ea typeface="黑体" pitchFamily="2" charset="-122"/>
                <a:sym typeface="Times New Roman" pitchFamily="18" charset="0"/>
              </a:rPr>
              <a:t>Main Content</a:t>
            </a:r>
            <a:endParaRPr lang="zh-CN" altLang="en-US" sz="3600">
              <a:latin typeface="Calibri" pitchFamily="34" charset="0"/>
              <a:ea typeface="黑体" pitchFamily="2"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4"/>
          <p:cNvSpPr>
            <a:spLocks noChangeArrowheads="1"/>
          </p:cNvSpPr>
          <p:nvPr/>
        </p:nvSpPr>
        <p:spPr bwMode="auto">
          <a:xfrm>
            <a:off x="1588" y="0"/>
            <a:ext cx="9142412" cy="1152525"/>
          </a:xfrm>
          <a:prstGeom prst="rect">
            <a:avLst/>
          </a:prstGeom>
          <a:solidFill>
            <a:srgbClr val="0000FF"/>
          </a:solidFill>
          <a:ln w="9525" algn="ctr">
            <a:noFill/>
            <a:miter lim="800000"/>
            <a:headEnd/>
            <a:tailEnd/>
          </a:ln>
        </p:spPr>
        <p:txBody>
          <a:bodyPr anchor="ctr"/>
          <a:lstStyle/>
          <a:p>
            <a:pPr marL="571500" indent="-571500" algn="ctr">
              <a:lnSpc>
                <a:spcPct val="150000"/>
              </a:lnSpc>
            </a:pPr>
            <a:r>
              <a:rPr lang="en-US" altLang="zh-CN" sz="2400" b="1">
                <a:solidFill>
                  <a:srgbClr val="FFFF00"/>
                </a:solidFill>
                <a:sym typeface="Times New Roman" pitchFamily="18" charset="0"/>
              </a:rPr>
              <a:t>3 </a:t>
            </a:r>
            <a:r>
              <a:rPr lang="en-US" altLang="zh-CN" sz="2400" b="1">
                <a:solidFill>
                  <a:srgbClr val="FFFF00"/>
                </a:solidFill>
                <a:sym typeface="黑体" pitchFamily="2" charset="-122"/>
              </a:rPr>
              <a:t>Evaluation System and Target of Urban Disaster Mitigation</a:t>
            </a:r>
            <a:endParaRPr lang="zh-CN" altLang="en-US" sz="2400" b="1">
              <a:solidFill>
                <a:srgbClr val="FFFF00"/>
              </a:solidFill>
              <a:sym typeface="Times New Roman" pitchFamily="18" charset="0"/>
            </a:endParaRPr>
          </a:p>
          <a:p>
            <a:pPr marL="571500" indent="-571500" algn="ctr">
              <a:lnSpc>
                <a:spcPct val="150000"/>
              </a:lnSpc>
            </a:pPr>
            <a:r>
              <a:rPr lang="zh-CN" altLang="en-US" sz="2400" b="1">
                <a:solidFill>
                  <a:srgbClr val="FFFF00"/>
                </a:solidFill>
                <a:sym typeface="Times New Roman" pitchFamily="18" charset="0"/>
              </a:rPr>
              <a:t>（</a:t>
            </a:r>
            <a:r>
              <a:rPr lang="en-US" altLang="zh-CN" sz="2400" b="1">
                <a:solidFill>
                  <a:srgbClr val="FFFF00"/>
                </a:solidFill>
                <a:sym typeface="Times New Roman" pitchFamily="18" charset="0"/>
              </a:rPr>
              <a:t>1</a:t>
            </a:r>
            <a:r>
              <a:rPr lang="zh-CN" altLang="en-US" sz="2400" b="1">
                <a:solidFill>
                  <a:srgbClr val="FFFF00"/>
                </a:solidFill>
                <a:sym typeface="Times New Roman" pitchFamily="18" charset="0"/>
              </a:rPr>
              <a:t>）</a:t>
            </a:r>
            <a:r>
              <a:rPr lang="en-US" altLang="zh-CN" sz="2400" b="1">
                <a:solidFill>
                  <a:srgbClr val="FFFF00"/>
                </a:solidFill>
                <a:sym typeface="Times New Roman" pitchFamily="18" charset="0"/>
              </a:rPr>
              <a:t>Establishment of Index System</a:t>
            </a:r>
          </a:p>
        </p:txBody>
      </p:sp>
      <p:sp>
        <p:nvSpPr>
          <p:cNvPr id="7680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76803"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76804" name="TextBox 16"/>
          <p:cNvSpPr>
            <a:spLocks noChangeArrowheads="1"/>
          </p:cNvSpPr>
          <p:nvPr/>
        </p:nvSpPr>
        <p:spPr bwMode="auto">
          <a:xfrm>
            <a:off x="468313" y="1341438"/>
            <a:ext cx="8280400" cy="1362075"/>
          </a:xfrm>
          <a:prstGeom prst="rect">
            <a:avLst/>
          </a:prstGeom>
          <a:noFill/>
          <a:ln w="9525">
            <a:noFill/>
            <a:miter lim="800000"/>
            <a:headEnd/>
            <a:tailEnd/>
          </a:ln>
        </p:spPr>
        <p:txBody>
          <a:bodyPr>
            <a:spAutoFit/>
          </a:bodyPr>
          <a:lstStyle/>
          <a:p>
            <a:pPr algn="just">
              <a:lnSpc>
                <a:spcPct val="130000"/>
              </a:lnSpc>
            </a:pPr>
            <a:r>
              <a:rPr lang="zh-CN" altLang="en-US">
                <a:solidFill>
                  <a:srgbClr val="000000"/>
                </a:solidFill>
                <a:ea typeface="黑体" pitchFamily="2" charset="-122"/>
                <a:sym typeface="Times New Roman" pitchFamily="18" charset="0"/>
              </a:rPr>
              <a:t>        </a:t>
            </a:r>
            <a:r>
              <a:rPr lang="en-US" altLang="zh-CN">
                <a:sym typeface="Times New Roman" pitchFamily="18" charset="0"/>
              </a:rPr>
              <a:t>According to the urban community  statistics summary field investigation and related literature, the index system of disaster prevention community is divided into three first-level indicators---basic characteristic, inherent risk and disaster prevention resources , and further refined into 12 second class indexes and 28 third class indexes. </a:t>
            </a:r>
          </a:p>
        </p:txBody>
      </p:sp>
      <p:sp>
        <p:nvSpPr>
          <p:cNvPr id="76805" name="TextBox 18"/>
          <p:cNvSpPr>
            <a:spLocks noChangeArrowheads="1"/>
          </p:cNvSpPr>
          <p:nvPr/>
        </p:nvSpPr>
        <p:spPr bwMode="auto">
          <a:xfrm>
            <a:off x="2411413" y="2636838"/>
            <a:ext cx="5040312" cy="336550"/>
          </a:xfrm>
          <a:prstGeom prst="rect">
            <a:avLst/>
          </a:prstGeom>
          <a:noFill/>
          <a:ln w="9525">
            <a:noFill/>
            <a:miter lim="800000"/>
            <a:headEnd/>
            <a:tailEnd/>
          </a:ln>
        </p:spPr>
        <p:txBody>
          <a:bodyPr>
            <a:spAutoFit/>
          </a:bodyPr>
          <a:lstStyle/>
          <a:p>
            <a:r>
              <a:rPr lang="en-US" altLang="zh-CN" b="1">
                <a:sym typeface="Segoe UI"/>
              </a:rPr>
              <a:t>Community</a:t>
            </a:r>
            <a:r>
              <a:rPr lang="en-US" altLang="zh-CN">
                <a:sym typeface="Segoe UI"/>
              </a:rPr>
              <a:t> </a:t>
            </a:r>
            <a:r>
              <a:rPr lang="en-US" altLang="zh-CN" b="1">
                <a:sym typeface="Segoe UI"/>
              </a:rPr>
              <a:t>disaster prevention indexes system(1/2) </a:t>
            </a:r>
            <a:endParaRPr lang="zh-CN" altLang="en-US" b="1">
              <a:sym typeface="Segoe UI"/>
            </a:endParaRPr>
          </a:p>
        </p:txBody>
      </p:sp>
      <p:sp>
        <p:nvSpPr>
          <p:cNvPr id="76806" name="Text Box 406"/>
          <p:cNvSpPr txBox="1">
            <a:spLocks noChangeArrowheads="1"/>
          </p:cNvSpPr>
          <p:nvPr/>
        </p:nvSpPr>
        <p:spPr bwMode="auto">
          <a:xfrm>
            <a:off x="611188" y="3573463"/>
            <a:ext cx="2305050" cy="336550"/>
          </a:xfrm>
          <a:prstGeom prst="rect">
            <a:avLst/>
          </a:prstGeom>
          <a:noFill/>
          <a:ln w="9525">
            <a:noFill/>
            <a:miter lim="800000"/>
            <a:headEnd/>
            <a:tailEnd/>
          </a:ln>
        </p:spPr>
        <p:txBody>
          <a:bodyPr>
            <a:spAutoFit/>
          </a:bodyPr>
          <a:lstStyle/>
          <a:p>
            <a:pPr>
              <a:spcBef>
                <a:spcPct val="50000"/>
              </a:spcBef>
            </a:pPr>
            <a:endParaRPr lang="zh-CN" altLang="en-US"/>
          </a:p>
        </p:txBody>
      </p:sp>
      <p:graphicFrame>
        <p:nvGraphicFramePr>
          <p:cNvPr id="144639" name="Group 2303"/>
          <p:cNvGraphicFramePr>
            <a:graphicFrameLocks noGrp="1"/>
          </p:cNvGraphicFramePr>
          <p:nvPr/>
        </p:nvGraphicFramePr>
        <p:xfrm>
          <a:off x="323850" y="2997200"/>
          <a:ext cx="8424863" cy="3703638"/>
        </p:xfrm>
        <a:graphic>
          <a:graphicData uri="http://schemas.openxmlformats.org/drawingml/2006/table">
            <a:tbl>
              <a:tblPr/>
              <a:tblGrid>
                <a:gridCol w="1800225"/>
                <a:gridCol w="941388"/>
                <a:gridCol w="2587625"/>
                <a:gridCol w="3095625"/>
              </a:tblGrid>
              <a:tr h="503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Total index</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First grade</a:t>
                      </a:r>
                      <a:endParaRPr kumimoji="0" lang="en-US" altLang="zh-CN" sz="900" b="0"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p>
                      <a:pPr marL="0" marR="0" lvl="0" indent="12700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assessment index</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Second grade assessment index</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Third grade assessment index</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rowSpan="1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Capability of Community disaster prevention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9">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Basic features of community</a:t>
                      </a:r>
                      <a:endParaRPr kumimoji="0" lang="en-US" altLang="zh-CN" sz="900" b="0"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p>
                      <a:pPr marL="0" marR="0" lvl="0" indent="127000" algn="ctr" defTabSz="914400" rtl="0" eaLnBrk="0" fontAlgn="base" latinLnBrk="0" hangingPunct="0">
                        <a:lnSpc>
                          <a:spcPct val="100000"/>
                        </a:lnSpc>
                        <a:spcBef>
                          <a:spcPct val="0"/>
                        </a:spcBef>
                        <a:spcAft>
                          <a:spcPct val="0"/>
                        </a:spcAft>
                        <a:buClrTx/>
                        <a:buSzTx/>
                        <a:buFontTx/>
                        <a:buNone/>
                        <a:tabLst/>
                      </a:pP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Community population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Population density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111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Evacuation density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112</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Community building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12</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Net building density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121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Floor area ratio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122</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Control of community land using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13</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Community greening rate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131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Outdoor drainage area ratio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132</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Community lifeline facilities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14</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Completeness of drainage facilities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141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Completeness of gas facilities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142</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Completeness of  power facilities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143</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Community inherent risk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Site condition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Site environment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211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Surrounding hazards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22</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Distance of  peripheral hazard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221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rgbClr val="000000"/>
                          </a:solidFill>
                          <a:effectLst/>
                          <a:latin typeface="Times New Roman" pitchFamily="18" charset="0"/>
                          <a:ea typeface="黑体" pitchFamily="49" charset="-122"/>
                        </a:rPr>
                        <a:t>   </a:t>
                      </a: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Building vulnerability</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23</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Building structure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231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Fire spread risk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24</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Distribution of fire belt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241</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rgbClr val="000000"/>
                          </a:solidFill>
                          <a:effectLst/>
                          <a:latin typeface="Times New Roman" pitchFamily="18" charset="0"/>
                          <a:ea typeface="黑体" pitchFamily="49" charset="-122"/>
                        </a:rPr>
                        <a:t>Completeness of fire equipment </a:t>
                      </a:r>
                      <a:r>
                        <a:rPr kumimoji="0" lang="en-US" altLang="zh-CN" sz="9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900" b="0" i="0" u="none" strike="noStrike" cap="none" normalizeH="0" baseline="-30000" smtClean="0">
                          <a:ln>
                            <a:noFill/>
                          </a:ln>
                          <a:solidFill>
                            <a:srgbClr val="000000"/>
                          </a:solidFill>
                          <a:effectLst/>
                          <a:latin typeface="Times New Roman" pitchFamily="18" charset="0"/>
                          <a:ea typeface="黑体" pitchFamily="49" charset="-122"/>
                        </a:rPr>
                        <a:t>242</a:t>
                      </a:r>
                      <a:endParaRPr kumimoji="0" lang="en-US" altLang="zh-CN" sz="9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73" name="Group 49"/>
          <p:cNvGraphicFramePr>
            <a:graphicFrameLocks noGrp="1"/>
          </p:cNvGraphicFramePr>
          <p:nvPr>
            <p:ph idx="1"/>
          </p:nvPr>
        </p:nvGraphicFramePr>
        <p:xfrm>
          <a:off x="468313" y="1844675"/>
          <a:ext cx="8229600" cy="4833938"/>
        </p:xfrm>
        <a:graphic>
          <a:graphicData uri="http://schemas.openxmlformats.org/drawingml/2006/table">
            <a:tbl>
              <a:tblPr/>
              <a:tblGrid>
                <a:gridCol w="1519237"/>
                <a:gridCol w="925513"/>
                <a:gridCol w="2212975"/>
                <a:gridCol w="3571875"/>
              </a:tblGrid>
              <a:tr h="784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Total index</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First grade</a:t>
                      </a:r>
                      <a:endParaRPr kumimoji="0" lang="en-US" altLang="zh-CN" sz="1000" b="0"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p>
                      <a:pPr marL="0" marR="0" lvl="0" indent="12700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assessment index</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Second grade assessment index</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Third grade assessment index</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rowSpan="14">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Capability</a:t>
                      </a:r>
                      <a:endParaRPr kumimoji="0" lang="en-US" altLang="zh-CN" sz="1000" b="0"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p>
                      <a:pPr marL="0" marR="0" lvl="0" indent="12700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of Community disaster prevention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14">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Community disaster</a:t>
                      </a:r>
                      <a:endParaRPr kumimoji="0" lang="en-US" altLang="zh-CN" sz="1000" b="0"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p>
                      <a:pPr marL="0" marR="0" lvl="0" indent="12700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prevention resources</a:t>
                      </a:r>
                      <a:endParaRPr kumimoji="0" lang="en-US" altLang="zh-CN" sz="1000" b="0"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p>
                      <a:pPr marL="0" marR="0" lvl="0" indent="127000" algn="ctr" defTabSz="914400" rtl="0" eaLnBrk="0" fontAlgn="base" latinLnBrk="0" hangingPunct="0">
                        <a:lnSpc>
                          <a:spcPct val="100000"/>
                        </a:lnSpc>
                        <a:spcBef>
                          <a:spcPct val="0"/>
                        </a:spcBef>
                        <a:spcAft>
                          <a:spcPct val="0"/>
                        </a:spcAft>
                        <a:buClrTx/>
                        <a:buSzTx/>
                        <a:buFontTx/>
                        <a:buNone/>
                        <a:tabLst/>
                      </a:pP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Shelter system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31</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Difficulty rate of emergency evacuation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311</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Per capita effective refuge area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312</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Set of disaster-reduction sign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313</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Safety of the shelter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314</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Completeness of supporting facilities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315</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vMerge="1">
                  <a:txBody>
                    <a:bodyPr/>
                    <a:lstStyle/>
                    <a:p>
                      <a:endParaRPr lang="zh-CN" altLang="en-US"/>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Evacuation road system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32</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Risk rate of road congestion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321</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Quantity of passageway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322</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Barrier-free access settings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323</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Fire rescue system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33</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Accessibility of fire-fighting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332</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Difficulty rate of fire activity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331</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Completeness of fire escape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333</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Medical aid system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34</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Accessibility of health care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341</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Number of doctor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342</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rPr>
                        <a:t>Number of beds </a:t>
                      </a:r>
                      <a:r>
                        <a:rPr kumimoji="0" lang="en-US" altLang="zh-CN" sz="1000" b="0" i="1" u="none" strike="noStrike" cap="none" normalizeH="0" baseline="0" smtClean="0">
                          <a:ln>
                            <a:noFill/>
                          </a:ln>
                          <a:solidFill>
                            <a:srgbClr val="000000"/>
                          </a:solidFill>
                          <a:effectLst/>
                          <a:latin typeface="Times New Roman" pitchFamily="18" charset="0"/>
                          <a:ea typeface="黑体" pitchFamily="49" charset="-122"/>
                        </a:rPr>
                        <a:t>U</a:t>
                      </a:r>
                      <a:r>
                        <a:rPr kumimoji="0" lang="en-US" altLang="zh-CN" sz="1000" b="0" i="0" u="none" strike="noStrike" cap="none" normalizeH="0" baseline="-30000" smtClean="0">
                          <a:ln>
                            <a:noFill/>
                          </a:ln>
                          <a:solidFill>
                            <a:srgbClr val="000000"/>
                          </a:solidFill>
                          <a:effectLst/>
                          <a:latin typeface="Times New Roman" pitchFamily="18" charset="0"/>
                          <a:ea typeface="黑体" pitchFamily="49" charset="-122"/>
                        </a:rPr>
                        <a:t>343</a:t>
                      </a:r>
                      <a:endParaRPr kumimoji="0" lang="en-US" altLang="zh-CN" sz="1600" b="0" i="0" u="none" strike="noStrike" cap="none" normalizeH="0" baseline="0" smtClean="0">
                        <a:ln>
                          <a:noFill/>
                        </a:ln>
                        <a:solidFill>
                          <a:schemeClr val="tx1"/>
                        </a:solidFill>
                        <a:effectLst/>
                        <a:latin typeface="Times New Roman" pitchFamily="18"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871" name="Rectangle 4"/>
          <p:cNvSpPr>
            <a:spLocks noChangeArrowheads="1"/>
          </p:cNvSpPr>
          <p:nvPr/>
        </p:nvSpPr>
        <p:spPr bwMode="auto">
          <a:xfrm>
            <a:off x="0" y="0"/>
            <a:ext cx="9142413" cy="1152525"/>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ea typeface="黑体" pitchFamily="2" charset="-122"/>
                <a:sym typeface="Times New Roman" pitchFamily="18" charset="0"/>
              </a:rPr>
              <a:t>3 </a:t>
            </a:r>
            <a:r>
              <a:rPr lang="en-US" altLang="zh-CN" sz="2400" b="1">
                <a:solidFill>
                  <a:schemeClr val="bg1"/>
                </a:solidFill>
                <a:ea typeface="黑体" pitchFamily="2" charset="-122"/>
                <a:sym typeface="黑体" pitchFamily="2" charset="-122"/>
              </a:rPr>
              <a:t>Evaluation System and Target of Urban Disaster Mitigation</a:t>
            </a:r>
            <a:endParaRPr lang="zh-CN" altLang="en-US" sz="2400" b="1">
              <a:solidFill>
                <a:schemeClr val="bg1"/>
              </a:solidFill>
              <a:ea typeface="黑体" pitchFamily="2" charset="-122"/>
              <a:sym typeface="Times New Roman" pitchFamily="18" charset="0"/>
            </a:endParaRPr>
          </a:p>
          <a:p>
            <a:pPr marL="571500" indent="-571500" algn="ctr">
              <a:lnSpc>
                <a:spcPct val="150000"/>
              </a:lnSpc>
            </a:pP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1</a:t>
            </a: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Establishment of Index System</a:t>
            </a:r>
          </a:p>
        </p:txBody>
      </p:sp>
      <p:sp>
        <p:nvSpPr>
          <p:cNvPr id="77872" name="Rectangle 50"/>
          <p:cNvSpPr>
            <a:spLocks noChangeArrowheads="1"/>
          </p:cNvSpPr>
          <p:nvPr/>
        </p:nvSpPr>
        <p:spPr bwMode="auto">
          <a:xfrm>
            <a:off x="2051050" y="1412875"/>
            <a:ext cx="4725988" cy="336550"/>
          </a:xfrm>
          <a:prstGeom prst="rect">
            <a:avLst/>
          </a:prstGeom>
          <a:noFill/>
          <a:ln w="9525">
            <a:noFill/>
            <a:miter lim="800000"/>
            <a:headEnd/>
            <a:tailEnd/>
          </a:ln>
        </p:spPr>
        <p:txBody>
          <a:bodyPr wrap="none">
            <a:spAutoFit/>
          </a:bodyPr>
          <a:lstStyle/>
          <a:p>
            <a:r>
              <a:rPr lang="en-US" altLang="zh-CN" b="1">
                <a:sym typeface="Segoe UI"/>
              </a:rPr>
              <a:t>Community</a:t>
            </a:r>
            <a:r>
              <a:rPr lang="en-US" altLang="zh-CN">
                <a:sym typeface="Segoe UI"/>
              </a:rPr>
              <a:t> </a:t>
            </a:r>
            <a:r>
              <a:rPr lang="en-US" altLang="zh-CN" b="1">
                <a:sym typeface="Segoe UI"/>
              </a:rPr>
              <a:t>disaster prevention indexes system(2/2)</a:t>
            </a:r>
            <a:r>
              <a:rPr lang="en-US" altLang="zh-CN">
                <a:sym typeface="Segoe UI"/>
              </a:rPr>
              <a:t> </a:t>
            </a:r>
            <a:endParaRPr lang="zh-CN" altLang="en-US">
              <a:sym typeface="Segoe UI"/>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903" name="Group 127"/>
          <p:cNvGraphicFramePr>
            <a:graphicFrameLocks noGrp="1"/>
          </p:cNvGraphicFramePr>
          <p:nvPr/>
        </p:nvGraphicFramePr>
        <p:xfrm>
          <a:off x="395288" y="1557338"/>
          <a:ext cx="8281987" cy="5095875"/>
        </p:xfrm>
        <a:graphic>
          <a:graphicData uri="http://schemas.openxmlformats.org/drawingml/2006/table">
            <a:tbl>
              <a:tblPr/>
              <a:tblGrid>
                <a:gridCol w="1416050"/>
                <a:gridCol w="1384300"/>
                <a:gridCol w="1385887"/>
                <a:gridCol w="447675"/>
                <a:gridCol w="585788"/>
                <a:gridCol w="584200"/>
                <a:gridCol w="460375"/>
                <a:gridCol w="457200"/>
                <a:gridCol w="576262"/>
                <a:gridCol w="577850"/>
                <a:gridCol w="406400"/>
              </a:tblGrid>
              <a:tr h="385763">
                <a:tc rowSpan="2">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Overall performance</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First-grade index (</a:t>
                      </a: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Weight</a:t>
                      </a: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Second-grade index </a:t>
                      </a:r>
                      <a:endParaRPr kumimoji="0" lang="en-US" altLang="zh-CN" sz="900" b="1"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 (</a:t>
                      </a: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Weight</a:t>
                      </a: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Dinghao building</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Xidan building</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67627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Very good</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Good</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General</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Poor</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Very good</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Good</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General</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2" charset="-122"/>
                          <a:sym typeface="Times New Roman" pitchFamily="18" charset="0"/>
                        </a:rPr>
                        <a:t>Poor</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3563">
                <a:tc rowSpan="9">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Comprehensive disaster prevention ability of large scale commercial building</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Blocking facilities (0.320)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Fire-fighting equipment (0.309)</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0.625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1975">
                <a:tc vMerge="1">
                  <a:txBody>
                    <a:bodyPr/>
                    <a:lstStyle/>
                    <a:p>
                      <a:endParaRPr lang="zh-CN" altLang="en-US"/>
                    </a:p>
                  </a:txBody>
                  <a:tcPr/>
                </a:tc>
                <a:tc vMerge="1">
                  <a:txBody>
                    <a:bodyPr/>
                    <a:lstStyle/>
                    <a:p>
                      <a:endParaRPr lang="zh-CN" altLang="en-US"/>
                    </a:p>
                  </a:txBody>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Fire protection district (0.581)</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0.625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7350">
                <a:tc vMerge="1">
                  <a:txBody>
                    <a:bodyPr/>
                    <a:lstStyle/>
                    <a:p>
                      <a:endParaRPr lang="zh-CN" altLang="en-US"/>
                    </a:p>
                  </a:txBody>
                  <a:tcPr/>
                </a:tc>
                <a:tc vMerge="1">
                  <a:txBody>
                    <a:bodyPr/>
                    <a:lstStyle/>
                    <a:p>
                      <a:endParaRPr lang="zh-CN" altLang="en-US"/>
                    </a:p>
                  </a:txBody>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Ventilation (0.110)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8963">
                <a:tc vMerge="1">
                  <a:txBody>
                    <a:bodyPr/>
                    <a:lstStyle/>
                    <a:p>
                      <a:endParaRPr lang="zh-CN" altLang="en-US"/>
                    </a:p>
                  </a:txBody>
                  <a:tcPr/>
                </a:tc>
                <a:tc rowSpan="3">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Evacuation facilities (0.557)</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Guiding sign</a:t>
                      </a:r>
                      <a:endParaRPr kumimoji="0" lang="en-US" altLang="zh-CN" sz="900" b="1"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(0.103)</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0.625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vMerge="1">
                  <a:txBody>
                    <a:bodyPr/>
                    <a:lstStyle/>
                    <a:p>
                      <a:endParaRPr lang="zh-CN" altLang="en-US"/>
                    </a:p>
                  </a:txBody>
                  <a:tcPr/>
                </a:tc>
                <a:tc vMerge="1">
                  <a:txBody>
                    <a:bodyPr/>
                    <a:lstStyle/>
                    <a:p>
                      <a:endParaRPr lang="zh-CN" altLang="en-US"/>
                    </a:p>
                  </a:txBody>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Emergency exit(0.523)</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0.625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7350">
                <a:tc vMerge="1">
                  <a:txBody>
                    <a:bodyPr/>
                    <a:lstStyle/>
                    <a:p>
                      <a:endParaRPr lang="zh-CN" altLang="en-US"/>
                    </a:p>
                  </a:txBody>
                  <a:tcPr/>
                </a:tc>
                <a:tc vMerge="1">
                  <a:txBody>
                    <a:bodyPr/>
                    <a:lstStyle/>
                    <a:p>
                      <a:endParaRPr lang="zh-CN" altLang="en-US"/>
                    </a:p>
                  </a:txBody>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Escape Route (0.374)</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vMerge="1">
                  <a:txBody>
                    <a:bodyPr/>
                    <a:lstStyle/>
                    <a:p>
                      <a:endParaRPr lang="zh-CN" altLang="en-US"/>
                    </a:p>
                  </a:txBody>
                  <a:tcPr/>
                </a:tc>
                <a:tc rowSpan="3">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Outdoor shelter (0.123)</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Evacuation distance (0.480)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0.625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vMerge="1">
                  <a:txBody>
                    <a:bodyPr/>
                    <a:lstStyle/>
                    <a:p>
                      <a:endParaRPr lang="zh-CN" altLang="en-US"/>
                    </a:p>
                  </a:txBody>
                  <a:tcPr/>
                </a:tc>
                <a:tc vMerge="1">
                  <a:txBody>
                    <a:bodyPr/>
                    <a:lstStyle/>
                    <a:p>
                      <a:endParaRPr lang="zh-CN" altLang="en-US"/>
                    </a:p>
                  </a:txBody>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Shelter area (0.405)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7350">
                <a:tc vMerge="1">
                  <a:txBody>
                    <a:bodyPr/>
                    <a:lstStyle/>
                    <a:p>
                      <a:endParaRPr lang="zh-CN" altLang="en-US"/>
                    </a:p>
                  </a:txBody>
                  <a:tcPr/>
                </a:tc>
                <a:tc vMerge="1">
                  <a:txBody>
                    <a:bodyPr/>
                    <a:lstStyle/>
                    <a:p>
                      <a:endParaRPr lang="zh-CN" altLang="en-US"/>
                    </a:p>
                  </a:txBody>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Supporting facilities (0.115)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0.125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0.375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宋体" charset="-122"/>
                          <a:sym typeface="Times New Roman" pitchFamily="18" charset="0"/>
                        </a:rPr>
                        <a:t>0.5</a:t>
                      </a:r>
                    </a:p>
                  </a:txBody>
                  <a:tcPr marL="55149" marR="551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8972" name="Rectangle 1"/>
          <p:cNvSpPr>
            <a:spLocks noChangeArrowheads="1"/>
          </p:cNvSpPr>
          <p:nvPr/>
        </p:nvSpPr>
        <p:spPr bwMode="auto">
          <a:xfrm>
            <a:off x="69850" y="1252538"/>
            <a:ext cx="9074150" cy="336550"/>
          </a:xfrm>
          <a:prstGeom prst="rect">
            <a:avLst/>
          </a:prstGeom>
          <a:noFill/>
          <a:ln w="9525">
            <a:noFill/>
            <a:miter lim="800000"/>
            <a:headEnd/>
            <a:tailEnd/>
          </a:ln>
        </p:spPr>
        <p:txBody>
          <a:bodyPr anchor="ctr">
            <a:spAutoFit/>
          </a:bodyPr>
          <a:lstStyle/>
          <a:p>
            <a:pPr indent="266700" algn="ctr"/>
            <a:r>
              <a:rPr lang="zh-CN" altLang="en-US" b="1">
                <a:ea typeface="黑体" pitchFamily="2" charset="-122"/>
                <a:sym typeface="Times New Roman" pitchFamily="18" charset="0"/>
              </a:rPr>
              <a:t>Judgment matrix and weight</a:t>
            </a:r>
          </a:p>
        </p:txBody>
      </p:sp>
      <p:sp>
        <p:nvSpPr>
          <p:cNvPr id="78973" name="Rectangle 4"/>
          <p:cNvSpPr>
            <a:spLocks noChangeArrowheads="1"/>
          </p:cNvSpPr>
          <p:nvPr/>
        </p:nvSpPr>
        <p:spPr bwMode="auto">
          <a:xfrm>
            <a:off x="0" y="0"/>
            <a:ext cx="9142413" cy="1223963"/>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ea typeface="黑体" pitchFamily="2" charset="-122"/>
                <a:sym typeface="Times New Roman" pitchFamily="18" charset="0"/>
              </a:rPr>
              <a:t>3 </a:t>
            </a:r>
            <a:r>
              <a:rPr lang="en-US" altLang="zh-CN" sz="2400" b="1">
                <a:solidFill>
                  <a:schemeClr val="bg1"/>
                </a:solidFill>
                <a:ea typeface="黑体" pitchFamily="2" charset="-122"/>
                <a:sym typeface="黑体" pitchFamily="2" charset="-122"/>
              </a:rPr>
              <a:t>Evaluation System and Target of Urban Disaster Mitigation</a:t>
            </a:r>
            <a:endParaRPr lang="zh-CN" altLang="en-US" sz="2400" b="1">
              <a:solidFill>
                <a:schemeClr val="bg1"/>
              </a:solidFill>
              <a:ea typeface="黑体" pitchFamily="2" charset="-122"/>
              <a:sym typeface="Times New Roman" pitchFamily="18" charset="0"/>
            </a:endParaRPr>
          </a:p>
          <a:p>
            <a:pPr marL="571500" indent="-571500" algn="ctr">
              <a:lnSpc>
                <a:spcPct val="150000"/>
              </a:lnSpc>
            </a:pP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1</a:t>
            </a: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Establishment of Index System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79874"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7987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pic>
        <p:nvPicPr>
          <p:cNvPr id="79876" name="图片 7"/>
          <p:cNvPicPr>
            <a:picLocks noChangeAspect="1" noChangeArrowheads="1"/>
          </p:cNvPicPr>
          <p:nvPr/>
        </p:nvPicPr>
        <p:blipFill>
          <a:blip r:embed="rId2"/>
          <a:srcRect/>
          <a:stretch>
            <a:fillRect/>
          </a:stretch>
        </p:blipFill>
        <p:spPr bwMode="auto">
          <a:xfrm>
            <a:off x="323850" y="1701800"/>
            <a:ext cx="8456613" cy="4464050"/>
          </a:xfrm>
          <a:prstGeom prst="rect">
            <a:avLst/>
          </a:prstGeom>
          <a:noFill/>
          <a:ln w="9525">
            <a:noFill/>
            <a:miter lim="800000"/>
            <a:headEnd/>
            <a:tailEnd/>
          </a:ln>
        </p:spPr>
      </p:pic>
      <p:sp>
        <p:nvSpPr>
          <p:cNvPr id="79877" name="Rectangle 3"/>
          <p:cNvSpPr>
            <a:spLocks noChangeArrowheads="1"/>
          </p:cNvSpPr>
          <p:nvPr/>
        </p:nvSpPr>
        <p:spPr bwMode="auto">
          <a:xfrm>
            <a:off x="0" y="6381750"/>
            <a:ext cx="9109075" cy="334963"/>
          </a:xfrm>
          <a:prstGeom prst="rect">
            <a:avLst/>
          </a:prstGeom>
          <a:noFill/>
          <a:ln w="9525">
            <a:noFill/>
            <a:miter lim="800000"/>
            <a:headEnd/>
            <a:tailEnd/>
          </a:ln>
        </p:spPr>
        <p:txBody>
          <a:bodyPr anchor="ctr">
            <a:spAutoFit/>
          </a:bodyPr>
          <a:lstStyle/>
          <a:p>
            <a:pPr indent="180975" algn="ctr"/>
            <a:r>
              <a:rPr lang="zh-CN" altLang="en-US" b="1">
                <a:sym typeface="Times New Roman" pitchFamily="18" charset="0"/>
              </a:rPr>
              <a:t>Disaster prevention index system of large scale commercial building</a:t>
            </a:r>
          </a:p>
        </p:txBody>
      </p:sp>
      <p:sp>
        <p:nvSpPr>
          <p:cNvPr id="79878" name="Rectangle 4"/>
          <p:cNvSpPr>
            <a:spLocks noChangeArrowheads="1"/>
          </p:cNvSpPr>
          <p:nvPr/>
        </p:nvSpPr>
        <p:spPr bwMode="auto">
          <a:xfrm>
            <a:off x="1588" y="0"/>
            <a:ext cx="9142412" cy="1223963"/>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ea typeface="黑体" pitchFamily="2" charset="-122"/>
                <a:sym typeface="Times New Roman" pitchFamily="18" charset="0"/>
              </a:rPr>
              <a:t>3 </a:t>
            </a:r>
            <a:r>
              <a:rPr lang="en-US" altLang="zh-CN" sz="2400" b="1">
                <a:solidFill>
                  <a:schemeClr val="bg1"/>
                </a:solidFill>
                <a:ea typeface="黑体" pitchFamily="2" charset="-122"/>
                <a:sym typeface="黑体" pitchFamily="2" charset="-122"/>
              </a:rPr>
              <a:t>Evaluation System and Target of Urban Disaster Mitigation</a:t>
            </a:r>
            <a:endParaRPr lang="zh-CN" altLang="en-US" sz="2400" b="1">
              <a:solidFill>
                <a:schemeClr val="bg1"/>
              </a:solidFill>
              <a:ea typeface="黑体" pitchFamily="2" charset="-122"/>
              <a:sym typeface="Times New Roman" pitchFamily="18" charset="0"/>
            </a:endParaRPr>
          </a:p>
          <a:p>
            <a:pPr marL="571500" indent="-571500" algn="ctr">
              <a:lnSpc>
                <a:spcPct val="150000"/>
              </a:lnSpc>
            </a:pP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1</a:t>
            </a: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Establishment of Index System</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
          <p:cNvSpPr>
            <a:spLocks noChangeArrowheads="1"/>
          </p:cNvSpPr>
          <p:nvPr/>
        </p:nvSpPr>
        <p:spPr bwMode="auto">
          <a:xfrm>
            <a:off x="1588" y="0"/>
            <a:ext cx="9142412" cy="1223963"/>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latin typeface="黑体" pitchFamily="2" charset="-122"/>
              <a:ea typeface="黑体" pitchFamily="2" charset="-122"/>
              <a:sym typeface="Times New Roman" pitchFamily="18" charset="0"/>
            </a:endParaRPr>
          </a:p>
          <a:p>
            <a:pPr marL="571500" indent="-571500" algn="ctr">
              <a:lnSpc>
                <a:spcPct val="150000"/>
              </a:lnSpc>
            </a:pP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2</a:t>
            </a: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Quantitative Analysis of Community Basic Characteristic Indexes</a:t>
            </a:r>
            <a:r>
              <a:rPr lang="en-US" altLang="zh-CN" sz="2400" b="1">
                <a:solidFill>
                  <a:srgbClr val="FFFF00"/>
                </a:solidFill>
                <a:ea typeface="黑体" pitchFamily="2" charset="-122"/>
                <a:sym typeface="Times New Roman" pitchFamily="18" charset="0"/>
              </a:rPr>
              <a:t> </a:t>
            </a:r>
            <a:r>
              <a:rPr lang="en-US" altLang="zh-CN">
                <a:sym typeface="Times New Roman" pitchFamily="18" charset="0"/>
              </a:rPr>
              <a:t> </a:t>
            </a:r>
            <a:endParaRPr lang="zh-CN" altLang="en-US">
              <a:sym typeface="Times New Roman" pitchFamily="18" charset="0"/>
            </a:endParaRPr>
          </a:p>
        </p:txBody>
      </p:sp>
      <p:sp>
        <p:nvSpPr>
          <p:cNvPr id="80898"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80899"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0900" name="TextBox 23"/>
          <p:cNvSpPr>
            <a:spLocks noChangeArrowheads="1"/>
          </p:cNvSpPr>
          <p:nvPr/>
        </p:nvSpPr>
        <p:spPr bwMode="auto">
          <a:xfrm>
            <a:off x="323850" y="1484313"/>
            <a:ext cx="4319588" cy="457200"/>
          </a:xfrm>
          <a:prstGeom prst="rect">
            <a:avLst/>
          </a:prstGeom>
          <a:noFill/>
          <a:ln w="9525">
            <a:noFill/>
            <a:miter lim="800000"/>
            <a:headEnd/>
            <a:tailEnd/>
          </a:ln>
        </p:spPr>
        <p:txBody>
          <a:bodyPr>
            <a:spAutoFit/>
          </a:bodyPr>
          <a:lstStyle/>
          <a:p>
            <a:r>
              <a:rPr lang="zh-CN" altLang="en-US" sz="2400" b="1">
                <a:solidFill>
                  <a:srgbClr val="000000"/>
                </a:solidFill>
                <a:ea typeface="黑体" pitchFamily="2" charset="-122"/>
                <a:sym typeface="Segoe UI"/>
              </a:rPr>
              <a:t>（</a:t>
            </a:r>
            <a:r>
              <a:rPr lang="en-US" altLang="zh-CN" sz="2400" b="1">
                <a:solidFill>
                  <a:srgbClr val="000000"/>
                </a:solidFill>
                <a:ea typeface="黑体" pitchFamily="2" charset="-122"/>
                <a:sym typeface="Segoe UI"/>
              </a:rPr>
              <a:t>1</a:t>
            </a:r>
            <a:r>
              <a:rPr lang="zh-CN" altLang="en-US" sz="2400" b="1">
                <a:solidFill>
                  <a:srgbClr val="000000"/>
                </a:solidFill>
                <a:ea typeface="黑体" pitchFamily="2" charset="-122"/>
                <a:sym typeface="Segoe UI"/>
              </a:rPr>
              <a:t>）</a:t>
            </a:r>
            <a:r>
              <a:rPr lang="en-US" altLang="zh-CN" sz="2400" b="1">
                <a:sym typeface="Segoe UI"/>
              </a:rPr>
              <a:t>Community Population </a:t>
            </a:r>
            <a:endParaRPr lang="zh-CN" altLang="en-US" sz="2400" b="1">
              <a:sym typeface="Segoe UI"/>
            </a:endParaRPr>
          </a:p>
        </p:txBody>
      </p:sp>
      <p:sp>
        <p:nvSpPr>
          <p:cNvPr id="80901" name="TextBox 18"/>
          <p:cNvSpPr>
            <a:spLocks noChangeArrowheads="1"/>
          </p:cNvSpPr>
          <p:nvPr/>
        </p:nvSpPr>
        <p:spPr bwMode="auto">
          <a:xfrm>
            <a:off x="2339975" y="2060575"/>
            <a:ext cx="4751388" cy="366713"/>
          </a:xfrm>
          <a:prstGeom prst="rect">
            <a:avLst/>
          </a:prstGeom>
          <a:noFill/>
          <a:ln w="9525">
            <a:noFill/>
            <a:miter lim="800000"/>
            <a:headEnd/>
            <a:tailEnd/>
          </a:ln>
        </p:spPr>
        <p:txBody>
          <a:bodyPr>
            <a:spAutoFit/>
          </a:bodyPr>
          <a:lstStyle/>
          <a:p>
            <a:r>
              <a:rPr lang="en-US" altLang="zh-CN" sz="1800" b="1">
                <a:sym typeface="Segoe UI"/>
              </a:rPr>
              <a:t>Evaluation threshold of population density</a:t>
            </a:r>
            <a:r>
              <a:rPr lang="en-US" altLang="zh-CN" sz="1800">
                <a:latin typeface="Arial" charset="0"/>
                <a:sym typeface="Segoe UI"/>
              </a:rPr>
              <a:t> </a:t>
            </a:r>
            <a:endParaRPr lang="zh-CN" altLang="en-US" sz="1800">
              <a:latin typeface="Arial" charset="0"/>
              <a:sym typeface="Segoe UI"/>
            </a:endParaRPr>
          </a:p>
        </p:txBody>
      </p:sp>
      <p:graphicFrame>
        <p:nvGraphicFramePr>
          <p:cNvPr id="78894" name="Group 46"/>
          <p:cNvGraphicFramePr>
            <a:graphicFrameLocks noGrp="1"/>
          </p:cNvGraphicFramePr>
          <p:nvPr/>
        </p:nvGraphicFramePr>
        <p:xfrm>
          <a:off x="468313" y="4797425"/>
          <a:ext cx="8064500" cy="1433513"/>
        </p:xfrm>
        <a:graphic>
          <a:graphicData uri="http://schemas.openxmlformats.org/drawingml/2006/table">
            <a:tbl>
              <a:tblPr/>
              <a:tblGrid>
                <a:gridCol w="2844800"/>
                <a:gridCol w="1471612"/>
                <a:gridCol w="1203325"/>
                <a:gridCol w="1320800"/>
                <a:gridCol w="1223963"/>
              </a:tblGrid>
              <a:tr h="727075">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chemeClr val="tx1"/>
                          </a:solidFill>
                          <a:effectLst/>
                          <a:latin typeface="Times New Roman" pitchFamily="18" charset="0"/>
                          <a:ea typeface="宋体" charset="-122"/>
                          <a:sym typeface="Segoe UI" pitchFamily="34" charset="0"/>
                        </a:rPr>
                        <a:t>Evaluation population density </a:t>
                      </a:r>
                      <a:r>
                        <a:rPr kumimoji="0" lang="en-US" altLang="zh-CN" sz="2800" b="0" i="0" u="none" strike="noStrike" cap="none" normalizeH="0" baseline="0" smtClean="0">
                          <a:ln>
                            <a:noFill/>
                          </a:ln>
                          <a:solidFill>
                            <a:schemeClr val="tx1"/>
                          </a:solidFill>
                          <a:effectLst/>
                          <a:latin typeface="Calibri" pitchFamily="34" charset="0"/>
                          <a:ea typeface="宋体" charset="-122"/>
                          <a:sym typeface="Segoe UI" pitchFamily="34" charset="0"/>
                        </a:rPr>
                        <a:t> </a:t>
                      </a:r>
                      <a:r>
                        <a:rPr kumimoji="0" lang="zh-CN" altLang="en-US"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person/m</a:t>
                      </a:r>
                      <a:r>
                        <a:rPr kumimoji="0" lang="en-US" altLang="zh-CN" sz="1600" b="1" i="0" u="none" strike="noStrike" cap="none" normalizeH="0" baseline="30000" smtClean="0">
                          <a:ln>
                            <a:noFill/>
                          </a:ln>
                          <a:solidFill>
                            <a:srgbClr val="000000"/>
                          </a:solidFill>
                          <a:effectLst/>
                          <a:latin typeface="Times New Roman" pitchFamily="18" charset="0"/>
                          <a:ea typeface="黑体" pitchFamily="49" charset="-122"/>
                          <a:sym typeface="Times New Roman" pitchFamily="18" charset="0"/>
                        </a:rPr>
                        <a:t>2</a:t>
                      </a:r>
                      <a:r>
                        <a:rPr kumimoji="0" lang="zh-CN" altLang="en-US"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Less than1.0</a:t>
                      </a:r>
                      <a:endPar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1.0</a:t>
                      </a:r>
                      <a:r>
                        <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1.5</a:t>
                      </a:r>
                      <a:endPar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1.5</a:t>
                      </a:r>
                      <a:r>
                        <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4.0</a:t>
                      </a:r>
                      <a:endPar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Greater4.0</a:t>
                      </a:r>
                      <a:endPar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r>
              <a:tr h="427038">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Class divide</a:t>
                      </a: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8</a:t>
                      </a:r>
                      <a:r>
                        <a:rPr kumimoji="0" lang="zh-CN" altLang="en-US"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10</a:t>
                      </a:r>
                      <a:endParaRPr kumimoji="0" lang="zh-CN" altLang="en-US" sz="14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6</a:t>
                      </a:r>
                      <a:r>
                        <a:rPr kumimoji="0" lang="zh-CN" altLang="en-US"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8</a:t>
                      </a:r>
                      <a:endParaRPr kumimoji="0" lang="zh-CN" altLang="en-US" sz="14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4</a:t>
                      </a:r>
                      <a:r>
                        <a:rPr kumimoji="0" lang="zh-CN" altLang="en-US"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6</a:t>
                      </a:r>
                      <a:endParaRPr kumimoji="0" lang="zh-CN" altLang="en-US" sz="14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&lt;4</a:t>
                      </a:r>
                      <a:endParaRPr kumimoji="0" lang="zh-CN" altLang="en-US" sz="14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r>
            </a:tbl>
          </a:graphicData>
        </a:graphic>
      </p:graphicFrame>
      <p:graphicFrame>
        <p:nvGraphicFramePr>
          <p:cNvPr id="78888" name="Group 40"/>
          <p:cNvGraphicFramePr>
            <a:graphicFrameLocks noGrp="1"/>
          </p:cNvGraphicFramePr>
          <p:nvPr/>
        </p:nvGraphicFramePr>
        <p:xfrm>
          <a:off x="1116013" y="2565400"/>
          <a:ext cx="6840537" cy="1247775"/>
        </p:xfrm>
        <a:graphic>
          <a:graphicData uri="http://schemas.openxmlformats.org/drawingml/2006/table">
            <a:tbl>
              <a:tblPr/>
              <a:tblGrid>
                <a:gridCol w="1984375"/>
                <a:gridCol w="1435100"/>
                <a:gridCol w="1709737"/>
                <a:gridCol w="1711325"/>
              </a:tblGrid>
              <a:tr h="431800">
                <a:tc>
                  <a:txBody>
                    <a:bodyPr/>
                    <a:lstStyle/>
                    <a:p>
                      <a:pPr marL="0" marR="0" lvl="0" indent="306388"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Type</a:t>
                      </a: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306388"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Low-layer</a:t>
                      </a: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306388"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Multi-layer</a:t>
                      </a: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306388"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High-layer</a:t>
                      </a: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r>
              <a:tr h="815975">
                <a:tc>
                  <a:txBody>
                    <a:bodyPr/>
                    <a:lstStyle/>
                    <a:p>
                      <a:pPr marL="0" marR="0" lvl="0" indent="306388" algn="ctr" defTabSz="0" rtl="0" eaLnBrk="1" fontAlgn="base" latinLnBrk="0" hangingPunct="1">
                        <a:lnSpc>
                          <a:spcPct val="15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limiting density </a:t>
                      </a:r>
                      <a:r>
                        <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person/ hm</a:t>
                      </a:r>
                      <a:r>
                        <a:rPr kumimoji="0" lang="en-US" altLang="zh-CN" sz="1600" b="1" i="0" u="none" strike="noStrike" cap="none" normalizeH="0" baseline="30000" smtClean="0">
                          <a:ln>
                            <a:noFill/>
                          </a:ln>
                          <a:solidFill>
                            <a:srgbClr val="000000"/>
                          </a:solidFill>
                          <a:effectLst/>
                          <a:latin typeface="Times New Roman" pitchFamily="18" charset="0"/>
                          <a:ea typeface="黑体" pitchFamily="49" charset="-122"/>
                          <a:sym typeface="Times New Roman" pitchFamily="18" charset="0"/>
                        </a:rPr>
                        <a:t>2</a:t>
                      </a: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 </a:t>
                      </a:r>
                      <a:r>
                        <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306388" algn="ctr" defTabSz="0" rtl="0" eaLnBrk="1" fontAlgn="base" latinLnBrk="0" hangingPunct="1">
                        <a:lnSpc>
                          <a:spcPct val="15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210</a:t>
                      </a:r>
                      <a:r>
                        <a:rPr kumimoji="0" lang="zh-CN" altLang="en-US"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300</a:t>
                      </a:r>
                      <a:endParaRPr kumimoji="0" lang="zh-CN" altLang="en-US"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306388" algn="ctr" defTabSz="0" rtl="0" eaLnBrk="1" fontAlgn="base" latinLnBrk="0" hangingPunct="1">
                        <a:lnSpc>
                          <a:spcPct val="15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350</a:t>
                      </a:r>
                      <a:r>
                        <a:rPr kumimoji="0" lang="zh-CN" altLang="en-US"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500</a:t>
                      </a:r>
                      <a:endParaRPr kumimoji="0" lang="zh-CN" altLang="en-US"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306388" algn="ctr" defTabSz="0" rtl="0" eaLnBrk="1" fontAlgn="base" latinLnBrk="0" hangingPunct="1">
                        <a:lnSpc>
                          <a:spcPct val="15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380</a:t>
                      </a:r>
                      <a:r>
                        <a:rPr kumimoji="0" lang="zh-CN" altLang="en-US"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590</a:t>
                      </a:r>
                      <a:endParaRPr kumimoji="0" lang="zh-CN" altLang="en-US"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r>
            </a:tbl>
          </a:graphicData>
        </a:graphic>
      </p:graphicFrame>
      <p:sp>
        <p:nvSpPr>
          <p:cNvPr id="80928" name="TextBox 18"/>
          <p:cNvSpPr>
            <a:spLocks noChangeArrowheads="1"/>
          </p:cNvSpPr>
          <p:nvPr/>
        </p:nvSpPr>
        <p:spPr bwMode="auto">
          <a:xfrm>
            <a:off x="1979613" y="4365625"/>
            <a:ext cx="5976937" cy="366713"/>
          </a:xfrm>
          <a:prstGeom prst="rect">
            <a:avLst/>
          </a:prstGeom>
          <a:noFill/>
          <a:ln w="9525">
            <a:noFill/>
            <a:miter lim="800000"/>
            <a:headEnd/>
            <a:tailEnd/>
          </a:ln>
        </p:spPr>
        <p:txBody>
          <a:bodyPr>
            <a:spAutoFit/>
          </a:bodyPr>
          <a:lstStyle/>
          <a:p>
            <a:r>
              <a:rPr lang="en-US" altLang="zh-CN" sz="1800" b="1">
                <a:sym typeface="Segoe UI"/>
              </a:rPr>
              <a:t>Evaluation threshold of evaluation population density</a:t>
            </a:r>
            <a:r>
              <a:rPr lang="en-US" altLang="zh-CN" sz="1800">
                <a:sym typeface="Segoe UI"/>
              </a:rPr>
              <a:t> </a:t>
            </a:r>
            <a:endParaRPr lang="zh-CN" altLang="en-US" sz="1800">
              <a:sym typeface="Segoe UI"/>
            </a:endParaRP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81922" name="TextBox 16"/>
          <p:cNvSpPr>
            <a:spLocks noChangeArrowheads="1"/>
          </p:cNvSpPr>
          <p:nvPr/>
        </p:nvSpPr>
        <p:spPr bwMode="auto">
          <a:xfrm>
            <a:off x="468313" y="1916113"/>
            <a:ext cx="8280400" cy="1163637"/>
          </a:xfrm>
          <a:prstGeom prst="rect">
            <a:avLst/>
          </a:prstGeom>
          <a:noFill/>
          <a:ln w="9525">
            <a:noFill/>
            <a:miter lim="800000"/>
            <a:headEnd/>
            <a:tailEnd/>
          </a:ln>
        </p:spPr>
        <p:txBody>
          <a:bodyPr>
            <a:spAutoFit/>
          </a:bodyPr>
          <a:lstStyle/>
          <a:p>
            <a:pPr algn="just">
              <a:lnSpc>
                <a:spcPct val="130000"/>
              </a:lnSpc>
            </a:pPr>
            <a:r>
              <a:rPr lang="en-US" altLang="zh-CN" sz="1800">
                <a:solidFill>
                  <a:srgbClr val="000000"/>
                </a:solidFill>
                <a:ea typeface="黑体" pitchFamily="2" charset="-122"/>
                <a:sym typeface="Times New Roman" pitchFamily="18" charset="0"/>
              </a:rPr>
              <a:t>      </a:t>
            </a:r>
            <a:r>
              <a:rPr lang="en-US" altLang="zh-CN" sz="1800">
                <a:sym typeface="Times New Roman" pitchFamily="18" charset="0"/>
              </a:rPr>
              <a:t>Community building density including transverse  density and longitudinal density, using building net density and plot ratio respectively to reflect the quality of community disaster prevention space. </a:t>
            </a:r>
          </a:p>
        </p:txBody>
      </p:sp>
      <p:sp>
        <p:nvSpPr>
          <p:cNvPr id="81923"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81925" name="TextBox 10"/>
          <p:cNvSpPr>
            <a:spLocks noChangeArrowheads="1"/>
          </p:cNvSpPr>
          <p:nvPr/>
        </p:nvSpPr>
        <p:spPr bwMode="auto">
          <a:xfrm>
            <a:off x="323850" y="1484313"/>
            <a:ext cx="3384550" cy="396875"/>
          </a:xfrm>
          <a:prstGeom prst="rect">
            <a:avLst/>
          </a:prstGeom>
          <a:noFill/>
          <a:ln w="9525">
            <a:noFill/>
            <a:miter lim="800000"/>
            <a:headEnd/>
            <a:tailEnd/>
          </a:ln>
        </p:spPr>
        <p:txBody>
          <a:bodyPr>
            <a:spAutoFit/>
          </a:bodyPr>
          <a:lstStyle/>
          <a:p>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2</a:t>
            </a:r>
            <a:r>
              <a:rPr lang="zh-CN" altLang="en-US" sz="2000" b="1">
                <a:solidFill>
                  <a:srgbClr val="000000"/>
                </a:solidFill>
                <a:ea typeface="黑体" pitchFamily="2" charset="-122"/>
                <a:sym typeface="Segoe UI"/>
              </a:rPr>
              <a:t>）</a:t>
            </a:r>
            <a:r>
              <a:rPr lang="en-US" altLang="zh-CN" sz="1800" b="1">
                <a:sym typeface="Segoe UI"/>
              </a:rPr>
              <a:t>Community Architecture </a:t>
            </a:r>
            <a:endParaRPr lang="zh-CN" altLang="en-US" sz="1800" b="1">
              <a:sym typeface="Segoe UI"/>
            </a:endParaRPr>
          </a:p>
        </p:txBody>
      </p:sp>
      <p:sp>
        <p:nvSpPr>
          <p:cNvPr id="81926" name="Rectangle 2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81927" name="Rectangle 3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graphicFrame>
        <p:nvGraphicFramePr>
          <p:cNvPr id="79940" name="Group 68"/>
          <p:cNvGraphicFramePr>
            <a:graphicFrameLocks noGrp="1"/>
          </p:cNvGraphicFramePr>
          <p:nvPr/>
        </p:nvGraphicFramePr>
        <p:xfrm>
          <a:off x="395288" y="3716338"/>
          <a:ext cx="3960812" cy="2592387"/>
        </p:xfrm>
        <a:graphic>
          <a:graphicData uri="http://schemas.openxmlformats.org/drawingml/2006/table">
            <a:tbl>
              <a:tblPr/>
              <a:tblGrid>
                <a:gridCol w="989012"/>
                <a:gridCol w="990600"/>
                <a:gridCol w="990600"/>
                <a:gridCol w="990600"/>
              </a:tblGrid>
              <a:tr h="365125">
                <a:tc rowSpan="2">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Layers</a:t>
                      </a:r>
                      <a:endParaRPr kumimoji="0" lang="en-US" altLang="zh-CN" sz="1600" b="1"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gridSpan="3">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chemeClr val="tx1"/>
                          </a:solidFill>
                          <a:effectLst/>
                          <a:latin typeface="Times New Roman" pitchFamily="18" charset="0"/>
                          <a:ea typeface="宋体" charset="-122"/>
                          <a:sym typeface="Times New Roman" pitchFamily="18" charset="0"/>
                        </a:rPr>
                        <a:t>Building climate level</a:t>
                      </a:r>
                      <a:r>
                        <a:rPr kumimoji="0" lang="en-US" altLang="zh-CN"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 </a:t>
                      </a:r>
                      <a:endParaRPr kumimoji="0" lang="zh-CN" alt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r>
              <a:tr h="728663">
                <a:tc vMerge="1">
                  <a:txBody>
                    <a:bodyPr/>
                    <a:lstStyle/>
                    <a:p>
                      <a:endParaRPr lang="zh-CN" altLang="en-US"/>
                    </a:p>
                  </a:txBody>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a:t>
                      </a:r>
                      <a:r>
                        <a:rPr kumimoji="0" lang="zh-CN" altLang="en-US"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II</a:t>
                      </a:r>
                      <a:r>
                        <a:rPr kumimoji="0" lang="zh-CN" altLang="en-US"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VI</a:t>
                      </a:r>
                      <a:r>
                        <a:rPr kumimoji="0" lang="zh-CN" altLang="en-US"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VII</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III</a:t>
                      </a:r>
                      <a:r>
                        <a:rPr kumimoji="0" lang="zh-CN" altLang="en-US"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V</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IV</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r>
              <a:tr h="37782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LOW</a:t>
                      </a:r>
                      <a:endParaRPr kumimoji="0" lang="en-US" altLang="zh-CN" sz="1600" b="1"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35</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40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43</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a:noFill/>
                    </a:lnB>
                    <a:lnTlToBr>
                      <a:noFill/>
                    </a:lnTlToBr>
                    <a:lnBlToTr>
                      <a:noFill/>
                    </a:lnBlToTr>
                    <a:noFill/>
                  </a:tcPr>
                </a:tc>
              </a:tr>
              <a:tr h="37782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Multi</a:t>
                      </a:r>
                      <a:endParaRPr kumimoji="0" lang="en-US" altLang="zh-CN" sz="1600" b="1"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28</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32</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r>
              <a:tr h="37782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Mid-high</a:t>
                      </a:r>
                      <a:endParaRPr kumimoji="0" lang="en-US" altLang="zh-CN" sz="1400" b="1"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25</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28</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r>
              <a:tr h="36512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High</a:t>
                      </a:r>
                      <a:endParaRPr kumimoji="0" lang="en-US" altLang="zh-CN" sz="1600" b="1"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22</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r>
            </a:tbl>
          </a:graphicData>
        </a:graphic>
      </p:graphicFrame>
      <p:graphicFrame>
        <p:nvGraphicFramePr>
          <p:cNvPr id="79943" name="Group 71"/>
          <p:cNvGraphicFramePr>
            <a:graphicFrameLocks noGrp="1"/>
          </p:cNvGraphicFramePr>
          <p:nvPr/>
        </p:nvGraphicFramePr>
        <p:xfrm>
          <a:off x="4500563" y="3716338"/>
          <a:ext cx="4248150" cy="2592387"/>
        </p:xfrm>
        <a:graphic>
          <a:graphicData uri="http://schemas.openxmlformats.org/drawingml/2006/table">
            <a:tbl>
              <a:tblPr/>
              <a:tblGrid>
                <a:gridCol w="1060450"/>
                <a:gridCol w="1063625"/>
                <a:gridCol w="1062037"/>
                <a:gridCol w="1062038"/>
              </a:tblGrid>
              <a:tr h="361950">
                <a:tc rowSpan="2">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Layers</a:t>
                      </a:r>
                      <a:endPar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gridSpan="3">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chemeClr val="tx1"/>
                          </a:solidFill>
                          <a:effectLst/>
                          <a:latin typeface="Times New Roman" pitchFamily="18" charset="0"/>
                          <a:ea typeface="宋体" charset="-122"/>
                          <a:sym typeface="Times New Roman" pitchFamily="18" charset="0"/>
                        </a:rPr>
                        <a:t>Building climate level</a:t>
                      </a:r>
                      <a:endParaRPr kumimoji="0" lang="zh-CN" altLang="en-US" sz="1600" b="1"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r>
              <a:tr h="719138">
                <a:tc vMerge="1">
                  <a:txBody>
                    <a:bodyPr/>
                    <a:lstStyle/>
                    <a:p>
                      <a:endParaRPr lang="zh-CN" altLang="en-US"/>
                    </a:p>
                  </a:txBody>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a:t>
                      </a:r>
                      <a:r>
                        <a:rPr kumimoji="0" lang="zh-CN" altLang="en-US"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II</a:t>
                      </a:r>
                      <a:r>
                        <a:rPr kumimoji="0" lang="zh-CN" altLang="en-US"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VI</a:t>
                      </a:r>
                      <a:r>
                        <a:rPr kumimoji="0" lang="zh-CN" altLang="en-US"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VII</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III</a:t>
                      </a:r>
                      <a:r>
                        <a:rPr kumimoji="0" lang="zh-CN" altLang="en-US"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a:t>
                      </a: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V</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IV</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r>
              <a:tr h="36512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LOW</a:t>
                      </a:r>
                      <a:endPar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horzOverflow="overflow">
                    <a:lnL>
                      <a:noFill/>
                    </a:lnL>
                    <a:lnR>
                      <a:noFill/>
                    </a:lnR>
                    <a:lnT w="1905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1.10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w="1905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1.20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w="1905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1.30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w="19050" cap="flat" cmpd="sng" algn="ctr">
                      <a:solidFill>
                        <a:srgbClr val="00B050"/>
                      </a:solidFill>
                      <a:prstDash val="solid"/>
                      <a:round/>
                      <a:headEnd type="none" w="med" len="med"/>
                      <a:tailEnd type="none" w="med" len="med"/>
                    </a:lnT>
                    <a:lnB>
                      <a:noFill/>
                    </a:lnB>
                    <a:lnTlToBr>
                      <a:noFill/>
                    </a:lnTlToBr>
                    <a:lnBlToTr>
                      <a:noFill/>
                    </a:lnBlToTr>
                    <a:noFill/>
                  </a:tcPr>
                </a:tc>
              </a:tr>
              <a:tr h="36512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Multi</a:t>
                      </a:r>
                      <a:endPar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1.70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1.80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1.90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36512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Mid-high</a:t>
                      </a:r>
                      <a:endParaRPr kumimoji="0" lang="zh-CN" altLang="en-US" sz="14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2.00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2.20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2.40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592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High</a:t>
                      </a:r>
                      <a:endPar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3.50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3.50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3.50</a:t>
                      </a:r>
                      <a:endParaRPr kumimoji="0" lang="zh-CN" altLang="en-US" sz="14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r>
            </a:tbl>
          </a:graphicData>
        </a:graphic>
      </p:graphicFrame>
      <p:sp>
        <p:nvSpPr>
          <p:cNvPr id="81980" name="TextBox 18"/>
          <p:cNvSpPr>
            <a:spLocks noChangeArrowheads="1"/>
          </p:cNvSpPr>
          <p:nvPr/>
        </p:nvSpPr>
        <p:spPr bwMode="auto">
          <a:xfrm>
            <a:off x="755650" y="3284538"/>
            <a:ext cx="3311525" cy="336550"/>
          </a:xfrm>
          <a:prstGeom prst="rect">
            <a:avLst/>
          </a:prstGeom>
          <a:noFill/>
          <a:ln w="9525">
            <a:noFill/>
            <a:miter lim="800000"/>
            <a:headEnd/>
            <a:tailEnd/>
          </a:ln>
        </p:spPr>
        <p:txBody>
          <a:bodyPr>
            <a:spAutoFit/>
          </a:bodyPr>
          <a:lstStyle/>
          <a:p>
            <a:r>
              <a:rPr lang="en-US" altLang="zh-CN" b="1">
                <a:sym typeface="Segoe UI"/>
              </a:rPr>
              <a:t> Threshold of </a:t>
            </a:r>
            <a:r>
              <a:rPr lang="en-US" altLang="zh-CN" b="1">
                <a:sym typeface="Times New Roman" pitchFamily="18" charset="0"/>
              </a:rPr>
              <a:t>building net density</a:t>
            </a:r>
            <a:endParaRPr lang="zh-CN" altLang="en-US" b="1">
              <a:sym typeface="Times New Roman" pitchFamily="18" charset="0"/>
            </a:endParaRPr>
          </a:p>
        </p:txBody>
      </p:sp>
      <p:sp>
        <p:nvSpPr>
          <p:cNvPr id="81981" name="TextBox 18"/>
          <p:cNvSpPr>
            <a:spLocks noChangeArrowheads="1"/>
          </p:cNvSpPr>
          <p:nvPr/>
        </p:nvSpPr>
        <p:spPr bwMode="auto">
          <a:xfrm>
            <a:off x="5364163" y="3284538"/>
            <a:ext cx="3384550" cy="366712"/>
          </a:xfrm>
          <a:prstGeom prst="rect">
            <a:avLst/>
          </a:prstGeom>
          <a:noFill/>
          <a:ln w="9525">
            <a:noFill/>
            <a:miter lim="800000"/>
            <a:headEnd/>
            <a:tailEnd/>
          </a:ln>
        </p:spPr>
        <p:txBody>
          <a:bodyPr>
            <a:spAutoFit/>
          </a:bodyPr>
          <a:lstStyle/>
          <a:p>
            <a:r>
              <a:rPr lang="en-US" altLang="zh-CN" sz="1800" b="1">
                <a:sym typeface="Segoe UI"/>
              </a:rPr>
              <a:t>Threshold of </a:t>
            </a:r>
            <a:r>
              <a:rPr lang="en-US" altLang="zh-CN" sz="1800" b="1">
                <a:sym typeface="Times New Roman" pitchFamily="18" charset="0"/>
              </a:rPr>
              <a:t>building pl</a:t>
            </a:r>
            <a:r>
              <a:rPr lang="en-US" altLang="zh-CN" b="1">
                <a:sym typeface="Times New Roman" pitchFamily="18" charset="0"/>
              </a:rPr>
              <a:t>ot</a:t>
            </a:r>
            <a:r>
              <a:rPr lang="en-US" altLang="zh-CN" sz="1800" b="1">
                <a:sym typeface="Times New Roman" pitchFamily="18" charset="0"/>
              </a:rPr>
              <a:t> ratio</a:t>
            </a:r>
            <a:endParaRPr lang="zh-CN" altLang="en-US" sz="1800" b="1">
              <a:sym typeface="Times New Roman" pitchFamily="18" charset="0"/>
            </a:endParaRPr>
          </a:p>
        </p:txBody>
      </p:sp>
      <p:sp>
        <p:nvSpPr>
          <p:cNvPr id="81982" name="Rectangle 4"/>
          <p:cNvSpPr>
            <a:spLocks noChangeArrowheads="1"/>
          </p:cNvSpPr>
          <p:nvPr/>
        </p:nvSpPr>
        <p:spPr bwMode="auto">
          <a:xfrm>
            <a:off x="1588" y="0"/>
            <a:ext cx="9142412" cy="1223963"/>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latin typeface="黑体" pitchFamily="2" charset="-122"/>
              <a:ea typeface="黑体" pitchFamily="2" charset="-122"/>
              <a:sym typeface="Times New Roman" pitchFamily="18" charset="0"/>
            </a:endParaRPr>
          </a:p>
          <a:p>
            <a:pPr marL="571500" indent="-571500" algn="ctr">
              <a:lnSpc>
                <a:spcPct val="150000"/>
              </a:lnSpc>
            </a:pP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2</a:t>
            </a: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Quantitative Analysis of Community Basic Characteristic Indexes</a:t>
            </a:r>
            <a:r>
              <a:rPr lang="en-US" altLang="zh-CN" sz="2400" b="1">
                <a:solidFill>
                  <a:srgbClr val="FFFF00"/>
                </a:solidFill>
                <a:ea typeface="黑体" pitchFamily="2" charset="-122"/>
                <a:sym typeface="Times New Roman" pitchFamily="18" charset="0"/>
              </a:rPr>
              <a:t> </a:t>
            </a:r>
            <a:r>
              <a:rPr lang="en-US" altLang="zh-CN">
                <a:sym typeface="Times New Roman" pitchFamily="18" charset="0"/>
              </a:rPr>
              <a:t> </a:t>
            </a:r>
            <a:endParaRPr lang="zh-CN" altLang="en-US">
              <a:sym typeface="Times New Roman" pitchFamily="18"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baike.weather.com.cn/uploads/201102/1298445886f0yW5HHr.jpg"/>
          <p:cNvPicPr>
            <a:picLocks noChangeAspect="1" noChangeArrowheads="1"/>
          </p:cNvPicPr>
          <p:nvPr/>
        </p:nvPicPr>
        <p:blipFill>
          <a:blip r:embed="rId2"/>
          <a:srcRect l="70325" b="9348"/>
          <a:stretch>
            <a:fillRect/>
          </a:stretch>
        </p:blipFill>
        <p:spPr bwMode="auto">
          <a:xfrm>
            <a:off x="6215063" y="0"/>
            <a:ext cx="2928937" cy="6858000"/>
          </a:xfrm>
          <a:prstGeom prst="rect">
            <a:avLst/>
          </a:prstGeom>
          <a:noFill/>
          <a:ln w="9525">
            <a:noFill/>
            <a:miter lim="800000"/>
            <a:headEnd/>
            <a:tailEnd/>
          </a:ln>
        </p:spPr>
      </p:pic>
      <p:sp>
        <p:nvSpPr>
          <p:cNvPr id="24578" name="标题 1"/>
          <p:cNvSpPr>
            <a:spLocks noGrp="1"/>
          </p:cNvSpPr>
          <p:nvPr>
            <p:ph type="title"/>
          </p:nvPr>
        </p:nvSpPr>
        <p:spPr>
          <a:xfrm>
            <a:off x="468313" y="260350"/>
            <a:ext cx="5627687" cy="1785938"/>
          </a:xfrm>
        </p:spPr>
        <p:txBody>
          <a:bodyPr/>
          <a:lstStyle/>
          <a:p>
            <a:pPr algn="l" eaLnBrk="1" hangingPunct="1"/>
            <a:r>
              <a:rPr lang="zh-CN" altLang="en-US" sz="4000" b="1" smtClean="0">
                <a:ea typeface="黑体" pitchFamily="2" charset="-122"/>
              </a:rPr>
              <a:t>黑龙江五大连池山</a:t>
            </a:r>
            <a:r>
              <a:rPr lang="zh-CN" altLang="en-US" sz="4000" b="1" smtClean="0"/>
              <a:t/>
            </a:r>
            <a:br>
              <a:rPr lang="zh-CN" altLang="en-US" sz="4000" b="1" smtClean="0"/>
            </a:br>
            <a:r>
              <a:rPr lang="en-US" altLang="zh-CN" sz="4000" smtClean="0"/>
              <a:t>Heilongjiang wudalianchi  volcanoe</a:t>
            </a:r>
            <a:endParaRPr lang="zh-CN" altLang="en-US" sz="4000" smtClean="0"/>
          </a:p>
        </p:txBody>
      </p:sp>
      <p:pic>
        <p:nvPicPr>
          <p:cNvPr id="24579" name="内容占位符 5" descr="201311291502312894.jpg"/>
          <p:cNvPicPr>
            <a:picLocks noGrp="1" noChangeAspect="1"/>
          </p:cNvPicPr>
          <p:nvPr>
            <p:ph idx="1"/>
          </p:nvPr>
        </p:nvPicPr>
        <p:blipFill>
          <a:blip r:embed="rId3"/>
          <a:srcRect/>
          <a:stretch>
            <a:fillRect/>
          </a:stretch>
        </p:blipFill>
        <p:spPr>
          <a:xfrm>
            <a:off x="0" y="2420938"/>
            <a:ext cx="6153150" cy="4437062"/>
          </a:xfrm>
        </p:spPr>
      </p:pic>
      <p:sp>
        <p:nvSpPr>
          <p:cNvPr id="5" name="椭圆 4"/>
          <p:cNvSpPr/>
          <p:nvPr/>
        </p:nvSpPr>
        <p:spPr>
          <a:xfrm>
            <a:off x="6732588" y="333375"/>
            <a:ext cx="1500187" cy="11430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zh-CN" altLang="en-US" sz="1800"/>
          </a:p>
        </p:txBody>
      </p:sp>
      <p:sp>
        <p:nvSpPr>
          <p:cNvPr id="24581" name="Line 6"/>
          <p:cNvSpPr>
            <a:spLocks noChangeShapeType="1"/>
          </p:cNvSpPr>
          <p:nvPr/>
        </p:nvSpPr>
        <p:spPr bwMode="auto">
          <a:xfrm flipH="1">
            <a:off x="5292725" y="1125538"/>
            <a:ext cx="1511300" cy="1727200"/>
          </a:xfrm>
          <a:prstGeom prst="line">
            <a:avLst/>
          </a:prstGeom>
          <a:noFill/>
          <a:ln w="25400">
            <a:solidFill>
              <a:srgbClr val="8C3836"/>
            </a:solidFill>
            <a:round/>
            <a:headEnd/>
            <a:tailEnd type="triangle" w="med" len="med"/>
          </a:ln>
        </p:spPr>
        <p:txBody>
          <a:bodyPr anchor="ctr"/>
          <a:lstStyle/>
          <a:p>
            <a:endParaRPr lang="zh-CN"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82946"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2947" name="TextBox 12"/>
          <p:cNvSpPr>
            <a:spLocks noChangeArrowheads="1"/>
          </p:cNvSpPr>
          <p:nvPr/>
        </p:nvSpPr>
        <p:spPr bwMode="auto">
          <a:xfrm>
            <a:off x="250825" y="1412875"/>
            <a:ext cx="6192838" cy="396875"/>
          </a:xfrm>
          <a:prstGeom prst="rect">
            <a:avLst/>
          </a:prstGeom>
          <a:noFill/>
          <a:ln w="9525">
            <a:noFill/>
            <a:miter lim="800000"/>
            <a:headEnd/>
            <a:tailEnd/>
          </a:ln>
        </p:spPr>
        <p:txBody>
          <a:bodyPr>
            <a:spAutoFit/>
          </a:bodyPr>
          <a:lstStyle/>
          <a:p>
            <a:r>
              <a:rPr lang="zh-CN" altLang="en-US" sz="2000" b="1">
                <a:solidFill>
                  <a:srgbClr val="000000"/>
                </a:solidFill>
                <a:ea typeface="黑体" pitchFamily="2" charset="-122"/>
                <a:sym typeface="Segoe UI"/>
              </a:rPr>
              <a:t>（3）</a:t>
            </a:r>
            <a:r>
              <a:rPr lang="en-US" altLang="zh-CN" sz="2000" b="1"/>
              <a:t>Community lifeline engineering equipment </a:t>
            </a:r>
            <a:endParaRPr lang="zh-CN" altLang="en-US" sz="2000" b="1"/>
          </a:p>
        </p:txBody>
      </p:sp>
      <p:sp>
        <p:nvSpPr>
          <p:cNvPr id="829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8294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sp>
        <p:nvSpPr>
          <p:cNvPr id="82950"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sz="1800">
              <a:solidFill>
                <a:srgbClr val="000000"/>
              </a:solidFill>
              <a:latin typeface="Calibri" pitchFamily="34" charset="0"/>
              <a:sym typeface="宋体" charset="-122"/>
            </a:endParaRPr>
          </a:p>
        </p:txBody>
      </p:sp>
      <p:graphicFrame>
        <p:nvGraphicFramePr>
          <p:cNvPr id="79961" name="Group 89"/>
          <p:cNvGraphicFramePr>
            <a:graphicFrameLocks noGrp="1"/>
          </p:cNvGraphicFramePr>
          <p:nvPr/>
        </p:nvGraphicFramePr>
        <p:xfrm>
          <a:off x="684213" y="2565400"/>
          <a:ext cx="7993062" cy="1800225"/>
        </p:xfrm>
        <a:graphic>
          <a:graphicData uri="http://schemas.openxmlformats.org/drawingml/2006/table">
            <a:tbl>
              <a:tblPr/>
              <a:tblGrid>
                <a:gridCol w="962025"/>
                <a:gridCol w="149225"/>
                <a:gridCol w="1701800"/>
                <a:gridCol w="288925"/>
                <a:gridCol w="1606550"/>
                <a:gridCol w="1655762"/>
                <a:gridCol w="1628775"/>
              </a:tblGrid>
              <a:tr h="1397000">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Evaluation requires</a:t>
                      </a:r>
                      <a:endParaRPr kumimoji="0" lang="zh-CN" altLang="en-US" sz="10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gridSpan="2">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Community draining well layout is reasonable along the road, no water after the rain</a:t>
                      </a:r>
                      <a:endParaRPr kumimoji="0" lang="zh-CN" altLang="en-US" sz="10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Community draining well layout is reasonable along the road, almost no water after the rain</a:t>
                      </a:r>
                      <a:endParaRPr kumimoji="0" lang="zh-CN" altLang="en-US" sz="10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Community draining well layout is unreasonable along the road, water is serious at some places after the rain</a:t>
                      </a:r>
                      <a:endParaRPr kumimoji="0" lang="zh-CN" altLang="en-US" sz="10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Community lack complete drainage system, rain water is serious</a:t>
                      </a:r>
                      <a:endParaRPr kumimoji="0" lang="zh-CN" altLang="en-US" sz="10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r>
              <a:tr h="403225">
                <a:tc gridSpan="2">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Evaluation score</a:t>
                      </a:r>
                      <a:endParaRPr kumimoji="0" lang="zh-CN" altLang="en-US" sz="10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                8</a:t>
                      </a:r>
                      <a:r>
                        <a:rPr kumimoji="0" lang="zh-CN" altLang="en-US"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10</a:t>
                      </a:r>
                      <a:endParaRPr kumimoji="0" lang="zh-CN" altLang="en-US"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                 6</a:t>
                      </a:r>
                      <a:r>
                        <a:rPr kumimoji="0" lang="zh-CN" altLang="en-US"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8</a:t>
                      </a:r>
                      <a:endParaRPr kumimoji="0" lang="zh-CN" altLang="en-US"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                4</a:t>
                      </a:r>
                      <a:r>
                        <a:rPr kumimoji="0" lang="zh-CN" altLang="en-US"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6</a:t>
                      </a:r>
                      <a:endParaRPr kumimoji="0" lang="zh-CN" altLang="en-US"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5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                    &lt;4</a:t>
                      </a:r>
                      <a:endParaRPr kumimoji="0" lang="zh-CN" altLang="en-US"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r>
            </a:tbl>
          </a:graphicData>
        </a:graphic>
      </p:graphicFrame>
      <p:graphicFrame>
        <p:nvGraphicFramePr>
          <p:cNvPr id="79949" name="Group 77"/>
          <p:cNvGraphicFramePr>
            <a:graphicFrameLocks noGrp="1"/>
          </p:cNvGraphicFramePr>
          <p:nvPr/>
        </p:nvGraphicFramePr>
        <p:xfrm>
          <a:off x="684213" y="5084763"/>
          <a:ext cx="7704137" cy="1320800"/>
        </p:xfrm>
        <a:graphic>
          <a:graphicData uri="http://schemas.openxmlformats.org/drawingml/2006/table">
            <a:tbl>
              <a:tblPr/>
              <a:tblGrid>
                <a:gridCol w="868362"/>
                <a:gridCol w="1363663"/>
                <a:gridCol w="647700"/>
                <a:gridCol w="1944687"/>
                <a:gridCol w="1295400"/>
                <a:gridCol w="1584325"/>
              </a:tblGrid>
              <a:tr h="455613">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Name</a:t>
                      </a: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gridSpan="2">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Important public building</a:t>
                      </a: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Civil construction </a:t>
                      </a:r>
                      <a:endParaRPr kumimoji="0" lang="zh-CN" altLang="en-US"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Main road side</a:t>
                      </a:r>
                      <a:endParaRPr kumimoji="0" lang="zh-CN" altLang="en-US"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Minor road side</a:t>
                      </a:r>
                      <a:endParaRPr kumimoji="0" lang="en-US" altLang="zh-CN" sz="12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r>
              <a:tr h="409575">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 level</a:t>
                      </a:r>
                      <a:endParaRPr kumimoji="0" lang="en-US" altLang="zh-CN"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a:noFill/>
                    </a:lnB>
                    <a:lnTlToBr>
                      <a:noFill/>
                    </a:lnTlToBr>
                    <a:lnBlToTr>
                      <a:noFill/>
                    </a:lnBlToTr>
                    <a:noFill/>
                  </a:tcPr>
                </a:tc>
                <a:tc gridSpan="2">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25</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a:noFill/>
                    </a:lnB>
                    <a:lnTlToBr>
                      <a:noFill/>
                    </a:lnTlToBr>
                    <a:lnBlToTr>
                      <a:noFill/>
                    </a:lnBlToTr>
                    <a:noFill/>
                  </a:tcPr>
                </a:tc>
                <a:tc hMerge="1">
                  <a:txBody>
                    <a:bodyPr/>
                    <a:lstStyle/>
                    <a:p>
                      <a:endParaRPr lang="zh-CN" altLang="en-US"/>
                    </a:p>
                  </a:txBody>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15</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10</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5</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a:noFill/>
                    </a:lnB>
                    <a:lnTlToBr>
                      <a:noFill/>
                    </a:lnTlToBr>
                    <a:lnBlToTr>
                      <a:noFill/>
                    </a:lnBlToTr>
                    <a:noFill/>
                  </a:tcPr>
                </a:tc>
              </a:tr>
              <a:tr h="455613">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II level</a:t>
                      </a:r>
                      <a:endParaRPr kumimoji="0" lang="en-US" altLang="zh-CN"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                    15</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gridSpan="2">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                     8 </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8</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1" fontAlgn="base" latinLnBrk="0" hangingPunct="1">
                        <a:lnSpc>
                          <a:spcPct val="13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5</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r>
            </a:tbl>
          </a:graphicData>
        </a:graphic>
      </p:graphicFrame>
      <p:sp>
        <p:nvSpPr>
          <p:cNvPr id="82984" name="TextBox 18"/>
          <p:cNvSpPr>
            <a:spLocks noChangeArrowheads="1"/>
          </p:cNvSpPr>
          <p:nvPr/>
        </p:nvSpPr>
        <p:spPr bwMode="auto">
          <a:xfrm>
            <a:off x="2771775" y="2205038"/>
            <a:ext cx="3744913" cy="336550"/>
          </a:xfrm>
          <a:prstGeom prst="rect">
            <a:avLst/>
          </a:prstGeom>
          <a:noFill/>
          <a:ln w="9525">
            <a:noFill/>
            <a:miter lim="800000"/>
            <a:headEnd/>
            <a:tailEnd/>
          </a:ln>
        </p:spPr>
        <p:txBody>
          <a:bodyPr>
            <a:spAutoFit/>
          </a:bodyPr>
          <a:lstStyle/>
          <a:p>
            <a:r>
              <a:rPr lang="en-US" altLang="zh-CN" b="1">
                <a:sym typeface="Segoe UI"/>
              </a:rPr>
              <a:t>Evaluation of drainage facilities </a:t>
            </a:r>
            <a:endParaRPr lang="zh-CN" altLang="en-US" b="1">
              <a:sym typeface="Segoe UI"/>
            </a:endParaRPr>
          </a:p>
        </p:txBody>
      </p:sp>
      <p:sp>
        <p:nvSpPr>
          <p:cNvPr id="82985" name="TextBox 18"/>
          <p:cNvSpPr>
            <a:spLocks noChangeArrowheads="1"/>
          </p:cNvSpPr>
          <p:nvPr/>
        </p:nvSpPr>
        <p:spPr bwMode="auto">
          <a:xfrm>
            <a:off x="900113" y="4508500"/>
            <a:ext cx="7058025" cy="581025"/>
          </a:xfrm>
          <a:prstGeom prst="rect">
            <a:avLst/>
          </a:prstGeom>
          <a:noFill/>
          <a:ln w="9525">
            <a:noFill/>
            <a:miter lim="800000"/>
            <a:headEnd/>
            <a:tailEnd/>
          </a:ln>
        </p:spPr>
        <p:txBody>
          <a:bodyPr>
            <a:spAutoFit/>
          </a:bodyPr>
          <a:lstStyle/>
          <a:p>
            <a:pPr algn="ctr"/>
            <a:r>
              <a:rPr lang="en-US" altLang="zh-CN" b="1">
                <a:sym typeface="Segoe UI"/>
              </a:rPr>
              <a:t>Fire protection spacing of the gas </a:t>
            </a:r>
          </a:p>
          <a:p>
            <a:pPr algn="ctr"/>
            <a:r>
              <a:rPr lang="en-US" altLang="zh-CN" b="1">
                <a:sym typeface="Segoe UI"/>
              </a:rPr>
              <a:t>stations in the community </a:t>
            </a:r>
            <a:endParaRPr lang="zh-CN" altLang="en-US" b="1">
              <a:sym typeface="Segoe UI"/>
            </a:endParaRPr>
          </a:p>
        </p:txBody>
      </p:sp>
      <p:sp>
        <p:nvSpPr>
          <p:cNvPr id="82986" name="Rectangle 4"/>
          <p:cNvSpPr>
            <a:spLocks noChangeArrowheads="1"/>
          </p:cNvSpPr>
          <p:nvPr/>
        </p:nvSpPr>
        <p:spPr bwMode="auto">
          <a:xfrm>
            <a:off x="1588" y="0"/>
            <a:ext cx="9142412" cy="1223963"/>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latin typeface="黑体" pitchFamily="2" charset="-122"/>
              <a:ea typeface="黑体" pitchFamily="2" charset="-122"/>
              <a:sym typeface="Times New Roman" pitchFamily="18" charset="0"/>
            </a:endParaRPr>
          </a:p>
          <a:p>
            <a:pPr marL="571500" indent="-571500" algn="ctr">
              <a:lnSpc>
                <a:spcPct val="150000"/>
              </a:lnSpc>
            </a:pP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2</a:t>
            </a: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Quantitative Analysis of Community Basic Characteristic Indexes</a:t>
            </a:r>
            <a:r>
              <a:rPr lang="en-US" altLang="zh-CN" sz="2400" b="1">
                <a:solidFill>
                  <a:srgbClr val="FFFF00"/>
                </a:solidFill>
                <a:ea typeface="黑体" pitchFamily="2" charset="-122"/>
                <a:sym typeface="Times New Roman" pitchFamily="18" charset="0"/>
              </a:rPr>
              <a:t> </a:t>
            </a:r>
            <a:r>
              <a:rPr lang="en-US" altLang="zh-CN">
                <a:sym typeface="Times New Roman" pitchFamily="18" charset="0"/>
              </a:rPr>
              <a:t> </a:t>
            </a:r>
            <a:endParaRPr lang="zh-CN" altLang="en-US">
              <a:sym typeface="Times New Roman" pitchFamily="18" charset="0"/>
            </a:endParaRP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ChangeArrowheads="1"/>
          </p:cNvSpPr>
          <p:nvPr/>
        </p:nvSpPr>
        <p:spPr bwMode="auto">
          <a:xfrm>
            <a:off x="1588" y="0"/>
            <a:ext cx="9142412" cy="1079500"/>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latin typeface="黑体" pitchFamily="2" charset="-122"/>
              <a:ea typeface="黑体" pitchFamily="2" charset="-122"/>
              <a:sym typeface="Times New Roman" pitchFamily="18" charset="0"/>
            </a:endParaRPr>
          </a:p>
          <a:p>
            <a:pPr marL="571500" indent="-571500" algn="ctr">
              <a:lnSpc>
                <a:spcPct val="150000"/>
              </a:lnSpc>
            </a:pP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3</a:t>
            </a: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Community Inherent Risk Analysis</a:t>
            </a:r>
            <a:r>
              <a:rPr lang="en-US" altLang="zh-CN" sz="2400">
                <a:sym typeface="Times New Roman" pitchFamily="18" charset="0"/>
              </a:rPr>
              <a:t> </a:t>
            </a:r>
            <a:endParaRPr lang="zh-CN" altLang="en-US" sz="2400">
              <a:sym typeface="Times New Roman" pitchFamily="18" charset="0"/>
            </a:endParaRPr>
          </a:p>
        </p:txBody>
      </p:sp>
      <p:sp>
        <p:nvSpPr>
          <p:cNvPr id="83970"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3971" name="TextBox 12"/>
          <p:cNvSpPr>
            <a:spLocks noChangeArrowheads="1"/>
          </p:cNvSpPr>
          <p:nvPr/>
        </p:nvSpPr>
        <p:spPr bwMode="auto">
          <a:xfrm>
            <a:off x="323850" y="1557338"/>
            <a:ext cx="3024188" cy="396875"/>
          </a:xfrm>
          <a:prstGeom prst="rect">
            <a:avLst/>
          </a:prstGeom>
          <a:noFill/>
          <a:ln w="9525">
            <a:noFill/>
            <a:miter lim="800000"/>
            <a:headEnd/>
            <a:tailEnd/>
          </a:ln>
        </p:spPr>
        <p:txBody>
          <a:bodyPr>
            <a:spAutoFit/>
          </a:bodyPr>
          <a:lstStyle/>
          <a:p>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1</a:t>
            </a:r>
            <a:r>
              <a:rPr lang="zh-CN" altLang="en-US" sz="2000" b="1">
                <a:solidFill>
                  <a:srgbClr val="000000"/>
                </a:solidFill>
                <a:ea typeface="黑体" pitchFamily="2" charset="-122"/>
                <a:sym typeface="Segoe UI"/>
              </a:rPr>
              <a:t>）</a:t>
            </a:r>
            <a:r>
              <a:rPr lang="en-US" altLang="zh-CN" sz="2000" b="1"/>
              <a:t>Community site </a:t>
            </a:r>
            <a:endParaRPr lang="zh-CN" altLang="en-US" sz="2000" b="1"/>
          </a:p>
        </p:txBody>
      </p:sp>
      <p:graphicFrame>
        <p:nvGraphicFramePr>
          <p:cNvPr id="82976" name="Group 32"/>
          <p:cNvGraphicFramePr>
            <a:graphicFrameLocks noGrp="1"/>
          </p:cNvGraphicFramePr>
          <p:nvPr/>
        </p:nvGraphicFramePr>
        <p:xfrm>
          <a:off x="468313" y="2492375"/>
          <a:ext cx="8280400" cy="3414713"/>
        </p:xfrm>
        <a:graphic>
          <a:graphicData uri="http://schemas.openxmlformats.org/drawingml/2006/table">
            <a:tbl>
              <a:tblPr/>
              <a:tblGrid>
                <a:gridCol w="1514475"/>
                <a:gridCol w="6765925"/>
              </a:tblGrid>
              <a:tr h="555625">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Favorable areas</a:t>
                      </a:r>
                      <a:r>
                        <a:rPr kumimoji="0" lang="en-US" altLang="zh-CN" sz="2800" b="0" i="0" u="none" strike="noStrike" cap="none" normalizeH="0" baseline="0" smtClean="0">
                          <a:ln>
                            <a:noFill/>
                          </a:ln>
                          <a:solidFill>
                            <a:schemeClr val="tx1"/>
                          </a:solidFill>
                          <a:effectLst/>
                          <a:latin typeface="Calibri" pitchFamily="34" charset="0"/>
                          <a:ea typeface="宋体" charset="-122"/>
                          <a:sym typeface="Times New Roman" pitchFamily="18" charset="0"/>
                        </a:rPr>
                        <a:t> </a:t>
                      </a:r>
                      <a:endParaRPr kumimoji="0" lang="zh-CN" altLang="en-US" sz="2800" b="0" i="0" u="none" strike="noStrike" cap="none" normalizeH="0" baseline="0" smtClean="0">
                        <a:ln>
                          <a:noFill/>
                        </a:ln>
                        <a:solidFill>
                          <a:schemeClr val="tx1"/>
                        </a:solidFill>
                        <a:effectLst/>
                        <a:latin typeface="Calibri" pitchFamily="34" charset="0"/>
                        <a:ea typeface="宋体" charset="-122"/>
                        <a:sym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稳定基岩、坚硬土、开阔、平坦、密实、均匀的中硬土等；</a:t>
                      </a:r>
                    </a:p>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Stable bedrock, hard soil, open, flat, dense and uniform middle hard earth;</a:t>
                      </a:r>
                      <a:endParaRPr kumimoji="0" lang="zh-CN" altLang="en-US"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General areas</a:t>
                      </a:r>
                      <a:endParaRPr kumimoji="0" lang="en-US" altLang="zh-CN" sz="1400" b="0" i="0" u="none" strike="noStrike" cap="none" normalizeH="0" baseline="0" smtClean="0">
                        <a:ln>
                          <a:noFill/>
                        </a:ln>
                        <a:solidFill>
                          <a:schemeClr val="tx1"/>
                        </a:solidFill>
                        <a:effectLst/>
                        <a:latin typeface="Calibri" pitchFamily="34" charset="0"/>
                        <a:ea typeface="黑体" pitchFamily="49" charset="-122"/>
                        <a:sym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不属于有利、不利和危险的地段；</a:t>
                      </a:r>
                    </a:p>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Do not belong to the favorable, unfavorable and dangerous area;</a:t>
                      </a:r>
                      <a:endParaRPr kumimoji="0" lang="zh-CN" altLang="en-US"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3475">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Unfavorable areas</a:t>
                      </a:r>
                      <a:endParaRPr kumimoji="0" lang="zh-CN" altLang="en-US"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存在软弱土、液化土、条状突出的山嘴，高耸孤立地山丘，非岩质的陡坡、河岸和边坡的边缘，平面分布上成因、岩性、状态明显不均匀的土层（含故河道、疏松的断层破碎带、暗埋唐浜沟谷和半填半挖地基），高含水量可塑黄土，地表存在结构性裂缝；</a:t>
                      </a:r>
                      <a:endParaRPr kumimoji="0" lang="zh-CN" altLang="en-US" sz="1400" b="0" i="0" u="none" strike="noStrike" cap="none" normalizeH="0" baseline="0" smtClean="0">
                        <a:ln>
                          <a:noFill/>
                        </a:ln>
                        <a:solidFill>
                          <a:schemeClr val="tx1"/>
                        </a:solidFill>
                        <a:effectLst/>
                        <a:latin typeface="Calibri" pitchFamily="34" charset="0"/>
                        <a:ea typeface="黑体" pitchFamily="49" charset="-122"/>
                        <a:sym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4225">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Dangerous areas</a:t>
                      </a:r>
                      <a:endParaRPr kumimoji="0" lang="en-US" altLang="zh-CN" sz="1400" b="0" i="0" u="none" strike="noStrike" cap="none" normalizeH="0" baseline="0" smtClean="0">
                        <a:ln>
                          <a:noFill/>
                        </a:ln>
                        <a:solidFill>
                          <a:schemeClr val="tx1"/>
                        </a:solidFill>
                        <a:effectLst/>
                        <a:latin typeface="Calibri" pitchFamily="34" charset="0"/>
                        <a:ea typeface="黑体" pitchFamily="49" charset="-122"/>
                        <a:sym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地震时可能发生滑坡、崩塌、地陷、地裂、泥石流等及地震断裂带上可能发生地表位错的部位；</a:t>
                      </a:r>
                    </a:p>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Landslide, collapse, subsidence, ground crack, mud-rock flow, surface dislocation </a:t>
                      </a:r>
                      <a:r>
                        <a:rPr kumimoji="0" lang="en-US" altLang="zh-CN" sz="2800" b="0" i="0" u="none" strike="noStrike" cap="none" normalizeH="0" baseline="0" smtClean="0">
                          <a:ln>
                            <a:noFill/>
                          </a:ln>
                          <a:solidFill>
                            <a:schemeClr val="tx1"/>
                          </a:solidFill>
                          <a:effectLst/>
                          <a:latin typeface="Calibri" pitchFamily="34" charset="0"/>
                          <a:ea typeface="宋体" charset="-122"/>
                          <a:sym typeface="Times New Roman" pitchFamily="18" charset="0"/>
                        </a:rPr>
                        <a:t> </a:t>
                      </a:r>
                      <a:r>
                        <a:rPr kumimoji="0" lang="en-US" altLang="zh-CN"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may be happen when the earthquake occurs;</a:t>
                      </a:r>
                      <a:endParaRPr kumimoji="0" lang="zh-CN" altLang="en-US" sz="14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4994" name="TextBox 12"/>
          <p:cNvSpPr>
            <a:spLocks noChangeArrowheads="1"/>
          </p:cNvSpPr>
          <p:nvPr/>
        </p:nvSpPr>
        <p:spPr bwMode="auto">
          <a:xfrm>
            <a:off x="323850" y="1268413"/>
            <a:ext cx="4464050" cy="396875"/>
          </a:xfrm>
          <a:prstGeom prst="rect">
            <a:avLst/>
          </a:prstGeom>
          <a:noFill/>
          <a:ln w="9525">
            <a:noFill/>
            <a:miter lim="800000"/>
            <a:headEnd/>
            <a:tailEnd/>
          </a:ln>
        </p:spPr>
        <p:txBody>
          <a:bodyPr>
            <a:spAutoFit/>
          </a:bodyPr>
          <a:lstStyle/>
          <a:p>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2</a:t>
            </a:r>
            <a:r>
              <a:rPr lang="zh-CN" altLang="en-US" sz="2000" b="1">
                <a:solidFill>
                  <a:srgbClr val="000000"/>
                </a:solidFill>
                <a:ea typeface="黑体" pitchFamily="2" charset="-122"/>
                <a:sym typeface="Segoe UI"/>
              </a:rPr>
              <a:t>）</a:t>
            </a:r>
            <a:r>
              <a:rPr lang="en-US" altLang="zh-CN" sz="2000" b="1"/>
              <a:t>Community surrounding hazards </a:t>
            </a:r>
            <a:endParaRPr lang="zh-CN" altLang="en-US" sz="2000" b="1"/>
          </a:p>
        </p:txBody>
      </p:sp>
      <p:sp>
        <p:nvSpPr>
          <p:cNvPr id="84995" name="Rectangle 48"/>
          <p:cNvSpPr>
            <a:spLocks noChangeArrowheads="1"/>
          </p:cNvSpPr>
          <p:nvPr/>
        </p:nvSpPr>
        <p:spPr bwMode="auto">
          <a:xfrm>
            <a:off x="539750" y="1844675"/>
            <a:ext cx="7993063" cy="4576763"/>
          </a:xfrm>
          <a:prstGeom prst="rect">
            <a:avLst/>
          </a:prstGeom>
          <a:noFill/>
          <a:ln w="9525">
            <a:noFill/>
            <a:miter lim="800000"/>
            <a:headEnd/>
            <a:tailEnd/>
          </a:ln>
        </p:spPr>
        <p:txBody>
          <a:bodyPr anchor="ctr">
            <a:spAutoFit/>
          </a:bodyPr>
          <a:lstStyle/>
          <a:p>
            <a:pPr indent="304800" algn="just">
              <a:lnSpc>
                <a:spcPct val="130000"/>
              </a:lnSpc>
            </a:pPr>
            <a:r>
              <a:rPr lang="en-US" altLang="zh-CN">
                <a:sym typeface="Times New Roman" pitchFamily="18" charset="0"/>
              </a:rPr>
              <a:t>Hazard refers to the potential energy and material release dangerous, can cause personnel injury, can be transformed into the accident in the role of triggering factors, area, location, space, position, equipment and its location, community risk sources include gas station, substation, storage, biochemical factory within the community and the surrounding.</a:t>
            </a:r>
          </a:p>
          <a:p>
            <a:pPr indent="304800" algn="just">
              <a:lnSpc>
                <a:spcPct val="130000"/>
              </a:lnSpc>
            </a:pPr>
            <a:r>
              <a:rPr lang="en-US" altLang="zh-CN" b="1" i="1">
                <a:sym typeface="Times New Roman" pitchFamily="18" charset="0"/>
              </a:rPr>
              <a:t>Standard for urban planning on earthquake resistance and hazardous prevention</a:t>
            </a:r>
            <a:r>
              <a:rPr lang="en-US" altLang="zh-CN">
                <a:sym typeface="Times New Roman" pitchFamily="18" charset="0"/>
              </a:rPr>
              <a:t> </a:t>
            </a:r>
            <a:r>
              <a:rPr lang="zh-CN" altLang="en-US" sz="1800">
                <a:solidFill>
                  <a:srgbClr val="000000"/>
                </a:solidFill>
                <a:ea typeface="黑体" pitchFamily="2" charset="-122"/>
                <a:sym typeface="Times New Roman" pitchFamily="18" charset="0"/>
              </a:rPr>
              <a:t>（</a:t>
            </a:r>
            <a:r>
              <a:rPr lang="en-US" altLang="zh-CN" sz="1800">
                <a:solidFill>
                  <a:srgbClr val="000000"/>
                </a:solidFill>
                <a:ea typeface="黑体" pitchFamily="2" charset="-122"/>
                <a:sym typeface="Times New Roman" pitchFamily="18" charset="0"/>
              </a:rPr>
              <a:t>GB50413-2007</a:t>
            </a:r>
            <a:r>
              <a:rPr lang="zh-CN" altLang="en-US" sz="1800">
                <a:solidFill>
                  <a:srgbClr val="000000"/>
                </a:solidFill>
                <a:ea typeface="黑体" pitchFamily="2" charset="-122"/>
                <a:sym typeface="Times New Roman" pitchFamily="18" charset="0"/>
              </a:rPr>
              <a:t>）</a:t>
            </a:r>
            <a:r>
              <a:rPr lang="en-US" altLang="zh-CN">
                <a:sym typeface="Times New Roman" pitchFamily="18" charset="0"/>
              </a:rPr>
              <a:t>requires set up not less than 30 meters long  fire-barrier belt between temporary emergency shelters and surrounding flammable buildings or other secondary fire source and not less than1000 meters away from the factory warehouse, gas plants, gas stations and other explosion hazard. Chinese scholar Gao Jie require that the distance between residential boundary and the recent secondary disaster source should be not less than the small secondary disaster of 150 ~ 200 meters, 300 ~ 400 meters away from the middle disaster source, 500 meters away from large secondary disaster source, and shall comply with the relevant requirements of fire safety standards, the fire safety belts of temporary shelter should be not less than 10 ~ 15 meters.</a:t>
            </a:r>
            <a:endParaRPr lang="zh-CN" altLang="en-US">
              <a:sym typeface="Times New Roman" pitchFamily="18" charset="0"/>
            </a:endParaRPr>
          </a:p>
        </p:txBody>
      </p:sp>
      <p:sp>
        <p:nvSpPr>
          <p:cNvPr id="84996" name="Rectangle 4"/>
          <p:cNvSpPr>
            <a:spLocks noChangeArrowheads="1"/>
          </p:cNvSpPr>
          <p:nvPr/>
        </p:nvSpPr>
        <p:spPr bwMode="auto">
          <a:xfrm>
            <a:off x="1588" y="0"/>
            <a:ext cx="9142412" cy="1079500"/>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latin typeface="黑体" pitchFamily="2" charset="-122"/>
              <a:ea typeface="黑体" pitchFamily="2" charset="-122"/>
              <a:sym typeface="Times New Roman" pitchFamily="18" charset="0"/>
            </a:endParaRPr>
          </a:p>
          <a:p>
            <a:pPr marL="571500" indent="-571500" algn="ctr">
              <a:lnSpc>
                <a:spcPct val="150000"/>
              </a:lnSpc>
            </a:pP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3</a:t>
            </a: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Community Inherent Risk Analysis</a:t>
            </a:r>
            <a:r>
              <a:rPr lang="en-US" altLang="zh-CN" sz="2400">
                <a:sym typeface="Times New Roman" pitchFamily="18" charset="0"/>
              </a:rPr>
              <a:t> </a:t>
            </a:r>
            <a:endParaRPr lang="zh-CN" altLang="en-US" sz="2400">
              <a:sym typeface="Times New Roman" pitchFamily="18" charset="0"/>
            </a:endParaRP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16"/>
          <p:cNvSpPr>
            <a:spLocks noChangeArrowheads="1"/>
          </p:cNvSpPr>
          <p:nvPr/>
        </p:nvSpPr>
        <p:spPr bwMode="auto">
          <a:xfrm>
            <a:off x="1258888" y="2205038"/>
            <a:ext cx="7056437" cy="3403600"/>
          </a:xfrm>
          <a:prstGeom prst="rect">
            <a:avLst/>
          </a:prstGeom>
          <a:noFill/>
          <a:ln w="9525">
            <a:solidFill>
              <a:schemeClr val="bg1"/>
            </a:solidFill>
            <a:miter lim="800000"/>
            <a:headEnd/>
            <a:tailEnd/>
          </a:ln>
        </p:spPr>
        <p:txBody>
          <a:bodyPr>
            <a:spAutoFit/>
          </a:bodyPr>
          <a:lstStyle/>
          <a:p>
            <a:pPr algn="just">
              <a:lnSpc>
                <a:spcPct val="150000"/>
              </a:lnSpc>
            </a:pPr>
            <a:r>
              <a:rPr lang="en-US" altLang="zh-CN" sz="1800">
                <a:sym typeface="Times New Roman" pitchFamily="18" charset="0"/>
              </a:rPr>
              <a:t>    The seismic behavior of community building is the first protection line for community residents when the earthquake occurs, which is the most important line of defense, all the casualties caused by buildings collapsed or were damaged in the earthquake accounted for about 90% of the proportion of the casualties, the seismic behavior indexes mainly includes the following aspects: structure , construction time, fortification intensity, site condition, structure layers, using function, special structure, large span or towering non bearing decorative structure , ect .</a:t>
            </a:r>
          </a:p>
        </p:txBody>
      </p:sp>
      <p:sp>
        <p:nvSpPr>
          <p:cNvPr id="86018"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6019" name="矩形 9"/>
          <p:cNvSpPr>
            <a:spLocks noChangeArrowheads="1"/>
          </p:cNvSpPr>
          <p:nvPr/>
        </p:nvSpPr>
        <p:spPr bwMode="auto">
          <a:xfrm>
            <a:off x="971550" y="1484313"/>
            <a:ext cx="4605338" cy="396875"/>
          </a:xfrm>
          <a:prstGeom prst="rect">
            <a:avLst/>
          </a:prstGeom>
          <a:noFill/>
          <a:ln w="9525">
            <a:noFill/>
            <a:miter lim="800000"/>
            <a:headEnd/>
            <a:tailEnd/>
          </a:ln>
        </p:spPr>
        <p:txBody>
          <a:bodyPr wrap="none">
            <a:spAutoFit/>
          </a:bodyPr>
          <a:lstStyle/>
          <a:p>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3</a:t>
            </a:r>
            <a:r>
              <a:rPr lang="zh-CN" altLang="en-US" sz="2000" b="1">
                <a:solidFill>
                  <a:srgbClr val="000000"/>
                </a:solidFill>
                <a:ea typeface="黑体" pitchFamily="2" charset="-122"/>
                <a:sym typeface="Segoe UI"/>
              </a:rPr>
              <a:t>）</a:t>
            </a:r>
            <a:r>
              <a:rPr lang="en-US" altLang="zh-CN" sz="2000" b="1">
                <a:sym typeface="Segoe UI"/>
              </a:rPr>
              <a:t>Community building vulnerability </a:t>
            </a:r>
            <a:endParaRPr lang="zh-CN" altLang="en-US" sz="2000" b="1">
              <a:sym typeface="Segoe UI"/>
            </a:endParaRPr>
          </a:p>
        </p:txBody>
      </p:sp>
      <p:sp>
        <p:nvSpPr>
          <p:cNvPr id="86020" name="Rectangle 4"/>
          <p:cNvSpPr>
            <a:spLocks noChangeArrowheads="1"/>
          </p:cNvSpPr>
          <p:nvPr/>
        </p:nvSpPr>
        <p:spPr bwMode="auto">
          <a:xfrm>
            <a:off x="1588" y="0"/>
            <a:ext cx="9142412" cy="1079500"/>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latin typeface="黑体" pitchFamily="2" charset="-122"/>
              <a:ea typeface="黑体" pitchFamily="2" charset="-122"/>
              <a:sym typeface="Times New Roman" pitchFamily="18" charset="0"/>
            </a:endParaRPr>
          </a:p>
          <a:p>
            <a:pPr marL="571500" indent="-571500" algn="ctr">
              <a:lnSpc>
                <a:spcPct val="150000"/>
              </a:lnSpc>
            </a:pP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3</a:t>
            </a: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Community Inherent Risk Analysis</a:t>
            </a:r>
            <a:r>
              <a:rPr lang="en-US" altLang="zh-CN" sz="2400">
                <a:sym typeface="Times New Roman" pitchFamily="18" charset="0"/>
              </a:rPr>
              <a:t> </a:t>
            </a:r>
            <a:endParaRPr lang="zh-CN" altLang="en-US" sz="2400">
              <a:sym typeface="Times New Roman" pitchFamily="18" charset="0"/>
            </a:endParaRP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7042" name="TextBox 12"/>
          <p:cNvSpPr>
            <a:spLocks noChangeArrowheads="1"/>
          </p:cNvSpPr>
          <p:nvPr/>
        </p:nvSpPr>
        <p:spPr bwMode="auto">
          <a:xfrm>
            <a:off x="323850" y="1412875"/>
            <a:ext cx="4895850" cy="396875"/>
          </a:xfrm>
          <a:prstGeom prst="rect">
            <a:avLst/>
          </a:prstGeom>
          <a:noFill/>
          <a:ln w="9525">
            <a:noFill/>
            <a:miter lim="800000"/>
            <a:headEnd/>
            <a:tailEnd/>
          </a:ln>
        </p:spPr>
        <p:txBody>
          <a:bodyPr>
            <a:spAutoFit/>
          </a:bodyPr>
          <a:lstStyle/>
          <a:p>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4</a:t>
            </a:r>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Risk of community fire spreading</a:t>
            </a:r>
            <a:endParaRPr lang="en-US" altLang="zh-CN" sz="2000" b="1"/>
          </a:p>
        </p:txBody>
      </p:sp>
      <p:sp>
        <p:nvSpPr>
          <p:cNvPr id="87043" name="Rectangle 48"/>
          <p:cNvSpPr>
            <a:spLocks noChangeArrowheads="1"/>
          </p:cNvSpPr>
          <p:nvPr/>
        </p:nvSpPr>
        <p:spPr bwMode="auto">
          <a:xfrm>
            <a:off x="539750" y="1890713"/>
            <a:ext cx="8135938" cy="2811462"/>
          </a:xfrm>
          <a:prstGeom prst="rect">
            <a:avLst/>
          </a:prstGeom>
          <a:noFill/>
          <a:ln w="9525">
            <a:noFill/>
            <a:miter lim="800000"/>
            <a:headEnd/>
            <a:tailEnd/>
          </a:ln>
        </p:spPr>
        <p:txBody>
          <a:bodyPr anchor="ctr">
            <a:spAutoFit/>
          </a:bodyPr>
          <a:lstStyle/>
          <a:p>
            <a:pPr indent="304800" algn="just"/>
            <a:r>
              <a:rPr lang="en-US" altLang="zh-CN">
                <a:sym typeface="Segoe UI"/>
              </a:rPr>
              <a:t>Community fire spread risk mainly includes the distribution of fire fighting belt and the completeness of fire fighting equipment .The fire fighting belt means to prevent large area of fire spread, such as road, fireproof construction and fire prevention forest, etc. The completeness of fire fighting equipment mainly includes fire equipment within the community buildings, the number of fire hydrant, fire water tank and  high spray and other fire fighting equipment at the around large public building.</a:t>
            </a:r>
            <a:endParaRPr lang="en-US" altLang="zh-CN" sz="1800">
              <a:solidFill>
                <a:srgbClr val="000000"/>
              </a:solidFill>
              <a:latin typeface="黑体" pitchFamily="2" charset="-122"/>
              <a:ea typeface="黑体" pitchFamily="2" charset="-122"/>
              <a:sym typeface="Segoe UI"/>
            </a:endParaRPr>
          </a:p>
          <a:p>
            <a:pPr indent="304800" algn="just"/>
            <a:r>
              <a:rPr lang="en-US" altLang="zh-CN" b="1" i="1">
                <a:latin typeface="黑体" pitchFamily="2" charset="-122"/>
                <a:ea typeface="黑体" pitchFamily="2" charset="-122"/>
                <a:sym typeface="Segoe UI"/>
              </a:rPr>
              <a:t>Code for urban fire protection</a:t>
            </a:r>
            <a:r>
              <a:rPr lang="en-US" altLang="zh-CN">
                <a:sym typeface="Segoe UI"/>
              </a:rPr>
              <a:t> requires that</a:t>
            </a:r>
            <a:r>
              <a:rPr lang="en-US" altLang="zh-CN" sz="1800">
                <a:solidFill>
                  <a:srgbClr val="000000"/>
                </a:solidFill>
                <a:latin typeface="黑体" pitchFamily="2" charset="-122"/>
                <a:ea typeface="黑体" pitchFamily="2" charset="-122"/>
                <a:sym typeface="Segoe UI"/>
              </a:rPr>
              <a:t> </a:t>
            </a:r>
            <a:r>
              <a:rPr lang="en-US" altLang="zh-CN">
                <a:sym typeface="Segoe UI"/>
              </a:rPr>
              <a:t>municipal fire hydrant should be set up along the street and the road closed to the intersection , spacing should be not more than 120 meters, when the road width is more than 60 meters, it would be better to set up on both sides of the road, and the distance  should not be more than 2 meters away from the side of the road and more than 5 meters away from the building's exterior wall .</a:t>
            </a:r>
            <a:endParaRPr lang="zh-CN" altLang="en-US">
              <a:sym typeface="Segoe UI"/>
            </a:endParaRPr>
          </a:p>
        </p:txBody>
      </p:sp>
      <p:graphicFrame>
        <p:nvGraphicFramePr>
          <p:cNvPr id="86042" name="Group 26"/>
          <p:cNvGraphicFramePr>
            <a:graphicFrameLocks noGrp="1"/>
          </p:cNvGraphicFramePr>
          <p:nvPr/>
        </p:nvGraphicFramePr>
        <p:xfrm>
          <a:off x="1403350" y="5157788"/>
          <a:ext cx="6192838" cy="1520825"/>
        </p:xfrm>
        <a:graphic>
          <a:graphicData uri="http://schemas.openxmlformats.org/drawingml/2006/table">
            <a:tbl>
              <a:tblPr/>
              <a:tblGrid>
                <a:gridCol w="965200"/>
                <a:gridCol w="1466850"/>
                <a:gridCol w="3760788"/>
              </a:tblGrid>
              <a:tr h="266700">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Grade</a:t>
                      </a:r>
                      <a:endParaRPr kumimoji="0" lang="en-US" altLang="zh-CN" sz="1200" b="1"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Win-width</a:t>
                      </a:r>
                      <a:r>
                        <a:rPr kumimoji="0" lang="zh-CN" altLang="en-US"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r>
                        <a:rPr kumimoji="0" lang="en-US" altLang="zh-CN"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a:t>
                      </a:r>
                      <a:r>
                        <a:rPr kumimoji="0" lang="zh-CN" altLang="en-US"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a:t>
                      </a: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setting conditions</a:t>
                      </a:r>
                      <a:endParaRPr kumimoji="0" lang="zh-CN" altLang="en-US" sz="1000" b="1"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endParaRPr>
                    </a:p>
                  </a:txBody>
                  <a:tcPr marL="68580" marR="68580" marT="0" marB="0" anchor="ctr" horzOverflow="overflow">
                    <a:lnL>
                      <a:noFill/>
                    </a:lnL>
                    <a:lnR>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r>
              <a:tr h="452438">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40</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a:noFill/>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防止特大规模次生火灾蔓延，需保护建设用地规模</a:t>
                      </a: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7-12km</a:t>
                      </a:r>
                      <a:r>
                        <a:rPr kumimoji="0" lang="en-US" altLang="zh-CN" sz="1000" b="0" i="0" u="none" strike="noStrike" cap="none" normalizeH="0" baseline="30000" smtClean="0">
                          <a:ln>
                            <a:noFill/>
                          </a:ln>
                          <a:solidFill>
                            <a:srgbClr val="000000"/>
                          </a:solidFill>
                          <a:effectLst/>
                          <a:latin typeface="Times New Roman" pitchFamily="18" charset="0"/>
                          <a:ea typeface="宋体" charset="-122"/>
                          <a:sym typeface="Times New Roman" pitchFamily="18" charset="0"/>
                        </a:rPr>
                        <a:t>2</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w="12700" cap="flat" cmpd="sng" algn="ctr">
                      <a:solidFill>
                        <a:srgbClr val="00B050"/>
                      </a:solidFill>
                      <a:prstDash val="solid"/>
                      <a:round/>
                      <a:headEnd type="none" w="med" len="med"/>
                      <a:tailEnd type="none" w="med" len="med"/>
                    </a:lnT>
                    <a:lnB>
                      <a:noFill/>
                    </a:lnB>
                    <a:lnTlToBr>
                      <a:noFill/>
                    </a:lnTlToBr>
                    <a:lnBlToTr>
                      <a:noFill/>
                    </a:lnBlToTr>
                    <a:noFill/>
                  </a:tcPr>
                </a:tc>
              </a:tr>
              <a:tr h="509588">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28</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防止重大规模次生灾害蔓延，需保护建设用地规模</a:t>
                      </a: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4-7km</a:t>
                      </a:r>
                      <a:r>
                        <a:rPr kumimoji="0" lang="en-US" altLang="zh-CN" sz="1000" b="0" i="0" u="none" strike="noStrike" cap="none" normalizeH="0" baseline="30000" smtClean="0">
                          <a:ln>
                            <a:noFill/>
                          </a:ln>
                          <a:solidFill>
                            <a:srgbClr val="000000"/>
                          </a:solidFill>
                          <a:effectLst/>
                          <a:latin typeface="Times New Roman" pitchFamily="18" charset="0"/>
                          <a:ea typeface="宋体" charset="-122"/>
                          <a:sym typeface="Times New Roman" pitchFamily="18" charset="0"/>
                        </a:rPr>
                        <a:t>2</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r>
              <a:tr h="292100">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altLang="zh-CN"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14</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0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一般街区分割</a:t>
                      </a:r>
                      <a:endParaRPr kumimoji="0" lang="zh-CN" altLang="en-US" sz="1200" b="0" i="0" u="none" strike="noStrike" cap="none" normalizeH="0" baseline="0" smtClean="0">
                        <a:ln>
                          <a:noFill/>
                        </a:ln>
                        <a:solidFill>
                          <a:schemeClr val="tx1"/>
                        </a:solidFill>
                        <a:effectLst/>
                        <a:latin typeface="Times New Roman" pitchFamily="18" charset="0"/>
                        <a:ea typeface="宋体" charset="-122"/>
                        <a:sym typeface="Times New Roman" pitchFamily="18" charset="0"/>
                      </a:endParaRPr>
                    </a:p>
                  </a:txBody>
                  <a:tcPr marL="68580" marR="68580" marT="0" marB="0" anchor="ctr" horzOverflow="overflow">
                    <a:lnL>
                      <a:noFill/>
                    </a:lnL>
                    <a:lnR>
                      <a:noFill/>
                    </a:lnR>
                    <a:lnT>
                      <a:noFill/>
                    </a:lnT>
                    <a:lnB w="19050" cap="flat" cmpd="sng" algn="ctr">
                      <a:solidFill>
                        <a:srgbClr val="00B050"/>
                      </a:solidFill>
                      <a:prstDash val="solid"/>
                      <a:round/>
                      <a:headEnd type="none" w="med" len="med"/>
                      <a:tailEnd type="none" w="med" len="med"/>
                    </a:lnB>
                    <a:lnTlToBr>
                      <a:noFill/>
                    </a:lnTlToBr>
                    <a:lnBlToTr>
                      <a:noFill/>
                    </a:lnBlToTr>
                    <a:noFill/>
                  </a:tcPr>
                </a:tc>
              </a:tr>
            </a:tbl>
          </a:graphicData>
        </a:graphic>
      </p:graphicFrame>
      <p:sp>
        <p:nvSpPr>
          <p:cNvPr id="87060" name="TextBox 18"/>
          <p:cNvSpPr>
            <a:spLocks noChangeArrowheads="1"/>
          </p:cNvSpPr>
          <p:nvPr/>
        </p:nvSpPr>
        <p:spPr bwMode="auto">
          <a:xfrm>
            <a:off x="1908175" y="4797425"/>
            <a:ext cx="5761038" cy="581025"/>
          </a:xfrm>
          <a:prstGeom prst="rect">
            <a:avLst/>
          </a:prstGeom>
          <a:noFill/>
          <a:ln w="9525">
            <a:noFill/>
            <a:miter lim="800000"/>
            <a:headEnd/>
            <a:tailEnd/>
          </a:ln>
        </p:spPr>
        <p:txBody>
          <a:bodyPr>
            <a:spAutoFit/>
          </a:bodyPr>
          <a:lstStyle/>
          <a:p>
            <a:pPr algn="just"/>
            <a:r>
              <a:rPr lang="en-US" altLang="zh-CN" b="1">
                <a:sym typeface="Segoe UI"/>
              </a:rPr>
              <a:t>Area constructing requirement of spreading prevention of fire</a:t>
            </a:r>
          </a:p>
          <a:p>
            <a:pPr algn="just">
              <a:buFontTx/>
              <a:buChar char="•"/>
            </a:pPr>
            <a:endParaRPr lang="zh-CN" altLang="en-US" b="1"/>
          </a:p>
        </p:txBody>
      </p:sp>
      <p:sp>
        <p:nvSpPr>
          <p:cNvPr id="87061" name="Rectangle 4"/>
          <p:cNvSpPr>
            <a:spLocks noChangeArrowheads="1"/>
          </p:cNvSpPr>
          <p:nvPr/>
        </p:nvSpPr>
        <p:spPr bwMode="auto">
          <a:xfrm>
            <a:off x="1588" y="0"/>
            <a:ext cx="9142412" cy="1079500"/>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latin typeface="黑体" pitchFamily="2" charset="-122"/>
              <a:ea typeface="黑体" pitchFamily="2" charset="-122"/>
              <a:sym typeface="Times New Roman" pitchFamily="18" charset="0"/>
            </a:endParaRPr>
          </a:p>
          <a:p>
            <a:pPr marL="571500" indent="-571500" algn="ctr">
              <a:lnSpc>
                <a:spcPct val="150000"/>
              </a:lnSpc>
            </a:pP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3</a:t>
            </a:r>
            <a:r>
              <a:rPr lang="zh-CN" altLang="en-US" sz="2400" b="1">
                <a:solidFill>
                  <a:srgbClr val="FFFF00"/>
                </a:solidFill>
                <a:ea typeface="黑体" pitchFamily="2" charset="-122"/>
                <a:sym typeface="Times New Roman" pitchFamily="18" charset="0"/>
              </a:rPr>
              <a:t>）</a:t>
            </a:r>
            <a:r>
              <a:rPr lang="en-US" altLang="zh-CN" sz="2400" b="1">
                <a:solidFill>
                  <a:srgbClr val="FFFF00"/>
                </a:solidFill>
                <a:ea typeface="黑体" pitchFamily="2" charset="-122"/>
                <a:sym typeface="Times New Roman" pitchFamily="18" charset="0"/>
              </a:rPr>
              <a:t>Community Inherent Risk Analysis</a:t>
            </a:r>
            <a:r>
              <a:rPr lang="en-US" altLang="zh-CN" sz="2400">
                <a:sym typeface="Times New Roman" pitchFamily="18" charset="0"/>
              </a:rPr>
              <a:t> </a:t>
            </a:r>
            <a:endParaRPr lang="zh-CN" altLang="en-US" sz="2400">
              <a:sym typeface="Times New Roman" pitchFamily="18" charset="0"/>
            </a:endParaRP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4"/>
          <p:cNvSpPr>
            <a:spLocks noChangeArrowheads="1"/>
          </p:cNvSpPr>
          <p:nvPr/>
        </p:nvSpPr>
        <p:spPr bwMode="auto">
          <a:xfrm>
            <a:off x="1588" y="0"/>
            <a:ext cx="9142412" cy="1152525"/>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sym typeface="Times New Roman" pitchFamily="18" charset="0"/>
            </a:endParaRPr>
          </a:p>
          <a:p>
            <a:pPr marL="571500" indent="-571500" algn="ctr">
              <a:lnSpc>
                <a:spcPct val="150000"/>
              </a:lnSpc>
            </a:pP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4</a:t>
            </a:r>
            <a:r>
              <a:rPr lang="zh-CN" altLang="en-US" sz="2000" b="1">
                <a:solidFill>
                  <a:srgbClr val="FFFF00"/>
                </a:solidFill>
                <a:ea typeface="黑体" pitchFamily="2" charset="-122"/>
                <a:sym typeface="Times New Roman" pitchFamily="18" charset="0"/>
              </a:rPr>
              <a:t>） </a:t>
            </a:r>
            <a:r>
              <a:rPr lang="en-US" altLang="zh-CN" sz="2000" b="1">
                <a:solidFill>
                  <a:srgbClr val="FFFF00"/>
                </a:solidFill>
                <a:ea typeface="黑体" pitchFamily="2" charset="-122"/>
                <a:sym typeface="Times New Roman" pitchFamily="18" charset="0"/>
              </a:rPr>
              <a:t>Analysis of Community Disaster Prevention Resources</a:t>
            </a:r>
            <a:endParaRPr lang="zh-CN" altLang="en-US" sz="2000" b="1">
              <a:solidFill>
                <a:srgbClr val="FFFF00"/>
              </a:solidFill>
              <a:ea typeface="黑体" pitchFamily="2" charset="-122"/>
              <a:sym typeface="Times New Roman" pitchFamily="18" charset="0"/>
            </a:endParaRPr>
          </a:p>
        </p:txBody>
      </p:sp>
      <p:sp>
        <p:nvSpPr>
          <p:cNvPr id="88066"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8067" name="TextBox 12"/>
          <p:cNvSpPr>
            <a:spLocks noChangeArrowheads="1"/>
          </p:cNvSpPr>
          <p:nvPr/>
        </p:nvSpPr>
        <p:spPr bwMode="auto">
          <a:xfrm>
            <a:off x="323850" y="1557338"/>
            <a:ext cx="3887788" cy="396875"/>
          </a:xfrm>
          <a:prstGeom prst="rect">
            <a:avLst/>
          </a:prstGeom>
          <a:noFill/>
          <a:ln w="9525">
            <a:noFill/>
            <a:miter lim="800000"/>
            <a:headEnd/>
            <a:tailEnd/>
          </a:ln>
        </p:spPr>
        <p:txBody>
          <a:bodyPr>
            <a:spAutoFit/>
          </a:bodyPr>
          <a:lstStyle/>
          <a:p>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1</a:t>
            </a:r>
            <a:r>
              <a:rPr lang="zh-CN" altLang="en-US" sz="2000" b="1">
                <a:solidFill>
                  <a:srgbClr val="000000"/>
                </a:solidFill>
                <a:ea typeface="黑体" pitchFamily="2" charset="-122"/>
                <a:sym typeface="Segoe UI"/>
              </a:rPr>
              <a:t>）</a:t>
            </a:r>
            <a:r>
              <a:rPr lang="en-US" altLang="zh-CN" sz="2000" b="1"/>
              <a:t>Community shelter system </a:t>
            </a:r>
            <a:endParaRPr lang="zh-CN" altLang="en-US" sz="2000" b="1"/>
          </a:p>
        </p:txBody>
      </p:sp>
      <p:sp>
        <p:nvSpPr>
          <p:cNvPr id="88068" name="Rectangle 48"/>
          <p:cNvSpPr>
            <a:spLocks noChangeArrowheads="1"/>
          </p:cNvSpPr>
          <p:nvPr/>
        </p:nvSpPr>
        <p:spPr bwMode="auto">
          <a:xfrm>
            <a:off x="539750" y="1966913"/>
            <a:ext cx="8135938" cy="4240212"/>
          </a:xfrm>
          <a:prstGeom prst="rect">
            <a:avLst/>
          </a:prstGeom>
          <a:noFill/>
          <a:ln w="9525">
            <a:noFill/>
            <a:miter lim="800000"/>
            <a:headEnd/>
            <a:tailEnd/>
          </a:ln>
        </p:spPr>
        <p:txBody>
          <a:bodyPr anchor="ctr">
            <a:spAutoFit/>
          </a:bodyPr>
          <a:lstStyle/>
          <a:p>
            <a:pPr algn="just">
              <a:lnSpc>
                <a:spcPct val="130000"/>
              </a:lnSpc>
            </a:pPr>
            <a:r>
              <a:rPr lang="en-US" altLang="zh-CN" sz="1800" b="1">
                <a:solidFill>
                  <a:srgbClr val="FF0000"/>
                </a:solidFill>
                <a:sym typeface="Times New Roman" pitchFamily="18" charset="0"/>
              </a:rPr>
              <a:t>         Accessibility of emergency shelter</a:t>
            </a:r>
            <a:r>
              <a:rPr lang="en-US" altLang="zh-CN" sz="1800" b="1">
                <a:sym typeface="Times New Roman" pitchFamily="18" charset="0"/>
              </a:rPr>
              <a:t>:</a:t>
            </a:r>
            <a:r>
              <a:rPr lang="en-US" altLang="zh-CN" sz="1800">
                <a:solidFill>
                  <a:srgbClr val="000000"/>
                </a:solidFill>
                <a:ea typeface="黑体" pitchFamily="2" charset="-122"/>
                <a:sym typeface="Times New Roman" pitchFamily="18" charset="0"/>
              </a:rPr>
              <a:t>《</a:t>
            </a:r>
            <a:r>
              <a:rPr lang="zh-CN" altLang="en-US" sz="1800">
                <a:solidFill>
                  <a:srgbClr val="000000"/>
                </a:solidFill>
                <a:ea typeface="黑体" pitchFamily="2" charset="-122"/>
                <a:sym typeface="Times New Roman" pitchFamily="18" charset="0"/>
              </a:rPr>
              <a:t>城市抗震防灾规划标准</a:t>
            </a:r>
            <a:r>
              <a:rPr lang="en-US" altLang="zh-CN" sz="1800">
                <a:solidFill>
                  <a:srgbClr val="000000"/>
                </a:solidFill>
                <a:ea typeface="黑体" pitchFamily="2" charset="-122"/>
                <a:sym typeface="Times New Roman" pitchFamily="18" charset="0"/>
              </a:rPr>
              <a:t>》</a:t>
            </a:r>
            <a:r>
              <a:rPr lang="zh-CN" altLang="en-US" sz="1800">
                <a:solidFill>
                  <a:srgbClr val="000000"/>
                </a:solidFill>
                <a:ea typeface="黑体" pitchFamily="2" charset="-122"/>
                <a:sym typeface="Times New Roman" pitchFamily="18" charset="0"/>
              </a:rPr>
              <a:t>（</a:t>
            </a:r>
            <a:r>
              <a:rPr lang="en-US" altLang="zh-CN" sz="1800">
                <a:solidFill>
                  <a:srgbClr val="000000"/>
                </a:solidFill>
                <a:ea typeface="黑体" pitchFamily="2" charset="-122"/>
                <a:sym typeface="Times New Roman" pitchFamily="18" charset="0"/>
              </a:rPr>
              <a:t>GB50413-2007</a:t>
            </a:r>
            <a:r>
              <a:rPr lang="zh-CN" altLang="en-US" sz="1800">
                <a:solidFill>
                  <a:srgbClr val="000000"/>
                </a:solidFill>
                <a:ea typeface="黑体" pitchFamily="2" charset="-122"/>
                <a:sym typeface="Times New Roman" pitchFamily="18" charset="0"/>
              </a:rPr>
              <a:t>）中规定紧急避难场所服务半径为</a:t>
            </a:r>
            <a:r>
              <a:rPr lang="en-US" altLang="zh-CN" sz="1800">
                <a:solidFill>
                  <a:srgbClr val="000000"/>
                </a:solidFill>
                <a:ea typeface="黑体" pitchFamily="2" charset="-122"/>
                <a:sym typeface="Times New Roman" pitchFamily="18" charset="0"/>
              </a:rPr>
              <a:t>500</a:t>
            </a:r>
            <a:r>
              <a:rPr lang="zh-CN" altLang="en-US" sz="1800">
                <a:solidFill>
                  <a:srgbClr val="000000"/>
                </a:solidFill>
                <a:ea typeface="黑体" pitchFamily="2" charset="-122"/>
                <a:sym typeface="Times New Roman" pitchFamily="18" charset="0"/>
              </a:rPr>
              <a:t>米，步行约</a:t>
            </a:r>
            <a:r>
              <a:rPr lang="en-US" altLang="zh-CN" sz="1800">
                <a:solidFill>
                  <a:srgbClr val="000000"/>
                </a:solidFill>
                <a:ea typeface="黑体" pitchFamily="2" charset="-122"/>
                <a:sym typeface="Times New Roman" pitchFamily="18" charset="0"/>
              </a:rPr>
              <a:t>5</a:t>
            </a:r>
            <a:r>
              <a:rPr lang="zh-CN" altLang="en-US" sz="1800">
                <a:solidFill>
                  <a:srgbClr val="000000"/>
                </a:solidFill>
                <a:ea typeface="黑体" pitchFamily="2" charset="-122"/>
                <a:sym typeface="Times New Roman" pitchFamily="18" charset="0"/>
              </a:rPr>
              <a:t>～</a:t>
            </a:r>
            <a:r>
              <a:rPr lang="en-US" altLang="zh-CN" sz="1800">
                <a:solidFill>
                  <a:srgbClr val="000000"/>
                </a:solidFill>
                <a:ea typeface="黑体" pitchFamily="2" charset="-122"/>
                <a:sym typeface="Times New Roman" pitchFamily="18" charset="0"/>
              </a:rPr>
              <a:t>10min</a:t>
            </a:r>
            <a:r>
              <a:rPr lang="zh-CN" altLang="en-US" sz="1800">
                <a:solidFill>
                  <a:srgbClr val="000000"/>
                </a:solidFill>
                <a:ea typeface="黑体" pitchFamily="2" charset="-122"/>
                <a:sym typeface="Times New Roman" pitchFamily="18" charset="0"/>
              </a:rPr>
              <a:t>之内可以到达。</a:t>
            </a:r>
            <a:endParaRPr lang="en-US" sz="1800">
              <a:solidFill>
                <a:srgbClr val="000000"/>
              </a:solidFill>
              <a:ea typeface="黑体" pitchFamily="2" charset="-122"/>
              <a:sym typeface="Times New Roman" pitchFamily="18" charset="0"/>
            </a:endParaRPr>
          </a:p>
          <a:p>
            <a:pPr algn="just">
              <a:lnSpc>
                <a:spcPct val="130000"/>
              </a:lnSpc>
            </a:pPr>
            <a:r>
              <a:rPr lang="en-US" sz="1800">
                <a:solidFill>
                  <a:srgbClr val="FF0000"/>
                </a:solidFill>
                <a:ea typeface="黑体" pitchFamily="2" charset="-122"/>
                <a:sym typeface="Times New Roman" pitchFamily="18" charset="0"/>
              </a:rPr>
              <a:t>        </a:t>
            </a:r>
            <a:r>
              <a:rPr lang="zh-CN" altLang="en-US" sz="1800">
                <a:latin typeface="Arial" charset="0"/>
                <a:sym typeface="Times New Roman" pitchFamily="18" charset="0"/>
              </a:rPr>
              <a:t> </a:t>
            </a:r>
            <a:r>
              <a:rPr lang="en-US" altLang="zh-CN" sz="1800" b="1">
                <a:solidFill>
                  <a:srgbClr val="FF0000"/>
                </a:solidFill>
                <a:sym typeface="Times New Roman" pitchFamily="18" charset="0"/>
              </a:rPr>
              <a:t>Per capita refuge area</a:t>
            </a:r>
            <a:r>
              <a:rPr lang="en-US" altLang="zh-CN" sz="1800">
                <a:latin typeface="Arial" charset="0"/>
                <a:sym typeface="Times New Roman" pitchFamily="18" charset="0"/>
              </a:rPr>
              <a:t> </a:t>
            </a:r>
            <a:r>
              <a:rPr lang="zh-CN" altLang="en-US" sz="1800">
                <a:solidFill>
                  <a:srgbClr val="000000"/>
                </a:solidFill>
                <a:ea typeface="黑体" pitchFamily="2" charset="-122"/>
                <a:sym typeface="Times New Roman" pitchFamily="18" charset="0"/>
              </a:rPr>
              <a:t>：</a:t>
            </a:r>
            <a:r>
              <a:rPr lang="en-US" altLang="zh-CN" sz="1800">
                <a:solidFill>
                  <a:srgbClr val="000000"/>
                </a:solidFill>
                <a:ea typeface="黑体" pitchFamily="2" charset="-122"/>
                <a:sym typeface="Times New Roman" pitchFamily="18" charset="0"/>
              </a:rPr>
              <a:t>《</a:t>
            </a:r>
            <a:r>
              <a:rPr lang="zh-CN" altLang="en-US" sz="1800">
                <a:solidFill>
                  <a:srgbClr val="000000"/>
                </a:solidFill>
                <a:ea typeface="黑体" pitchFamily="2" charset="-122"/>
                <a:sym typeface="Times New Roman" pitchFamily="18" charset="0"/>
              </a:rPr>
              <a:t>城市抗震防灾规划标准</a:t>
            </a:r>
            <a:r>
              <a:rPr lang="en-US" altLang="zh-CN" sz="1800">
                <a:solidFill>
                  <a:srgbClr val="000000"/>
                </a:solidFill>
                <a:ea typeface="黑体" pitchFamily="2" charset="-122"/>
                <a:sym typeface="Times New Roman" pitchFamily="18" charset="0"/>
              </a:rPr>
              <a:t>》</a:t>
            </a:r>
            <a:r>
              <a:rPr lang="zh-CN" altLang="en-US" sz="1800">
                <a:solidFill>
                  <a:srgbClr val="000000"/>
                </a:solidFill>
                <a:ea typeface="黑体" pitchFamily="2" charset="-122"/>
                <a:sym typeface="Times New Roman" pitchFamily="18" charset="0"/>
              </a:rPr>
              <a:t>中规定服务于社区级别的紧急避震疏散场所人均有效避难面积不小于</a:t>
            </a:r>
            <a:r>
              <a:rPr lang="en-US" altLang="zh-CN" sz="1800">
                <a:solidFill>
                  <a:srgbClr val="000000"/>
                </a:solidFill>
                <a:ea typeface="黑体" pitchFamily="2" charset="-122"/>
                <a:sym typeface="Times New Roman" pitchFamily="18" charset="0"/>
              </a:rPr>
              <a:t>1.0 m</a:t>
            </a:r>
            <a:r>
              <a:rPr lang="en-US" altLang="zh-CN" sz="1800" baseline="30000">
                <a:solidFill>
                  <a:srgbClr val="000000"/>
                </a:solidFill>
                <a:ea typeface="黑体" pitchFamily="2" charset="-122"/>
                <a:sym typeface="Times New Roman" pitchFamily="18" charset="0"/>
              </a:rPr>
              <a:t>2</a:t>
            </a:r>
            <a:r>
              <a:rPr lang="en-US" altLang="zh-CN" sz="1800">
                <a:solidFill>
                  <a:srgbClr val="000000"/>
                </a:solidFill>
                <a:ea typeface="黑体" pitchFamily="2" charset="-122"/>
                <a:sym typeface="Times New Roman" pitchFamily="18" charset="0"/>
              </a:rPr>
              <a:t> </a:t>
            </a:r>
            <a:r>
              <a:rPr lang="zh-CN" altLang="en-US" sz="1800">
                <a:solidFill>
                  <a:srgbClr val="000000"/>
                </a:solidFill>
                <a:ea typeface="黑体" pitchFamily="2" charset="-122"/>
                <a:sym typeface="Times New Roman" pitchFamily="18" charset="0"/>
              </a:rPr>
              <a:t>。</a:t>
            </a:r>
            <a:r>
              <a:rPr lang="zh-CN" altLang="en-US" sz="1800">
                <a:solidFill>
                  <a:srgbClr val="FF0000"/>
                </a:solidFill>
                <a:ea typeface="黑体" pitchFamily="2" charset="-122"/>
                <a:sym typeface="Times New Roman" pitchFamily="18" charset="0"/>
              </a:rPr>
              <a:t>      </a:t>
            </a:r>
            <a:endParaRPr lang="zh-CN" altLang="en-US" sz="1800">
              <a:latin typeface="Arial" charset="0"/>
              <a:sym typeface="Times New Roman" pitchFamily="18" charset="0"/>
            </a:endParaRPr>
          </a:p>
          <a:p>
            <a:r>
              <a:rPr lang="en-US" altLang="zh-CN" sz="1800" b="1">
                <a:sym typeface="Times New Roman" pitchFamily="18" charset="0"/>
              </a:rPr>
              <a:t>        </a:t>
            </a:r>
            <a:r>
              <a:rPr lang="en-US" altLang="zh-CN" sz="1800" b="1">
                <a:solidFill>
                  <a:srgbClr val="FF0000"/>
                </a:solidFill>
                <a:sym typeface="Times New Roman" pitchFamily="18" charset="0"/>
              </a:rPr>
              <a:t>Settings of the</a:t>
            </a:r>
            <a:r>
              <a:rPr lang="en-US" altLang="zh-CN" sz="1800">
                <a:solidFill>
                  <a:srgbClr val="FF0000"/>
                </a:solidFill>
                <a:latin typeface="Arial" charset="0"/>
                <a:sym typeface="Times New Roman" pitchFamily="18" charset="0"/>
              </a:rPr>
              <a:t> </a:t>
            </a:r>
            <a:r>
              <a:rPr lang="en-US" altLang="zh-CN" sz="1800" b="1">
                <a:solidFill>
                  <a:srgbClr val="FF0000"/>
                </a:solidFill>
                <a:sym typeface="Times New Roman" pitchFamily="18" charset="0"/>
              </a:rPr>
              <a:t>disaster prevention sign</a:t>
            </a:r>
            <a:r>
              <a:rPr lang="en-US" altLang="zh-CN" sz="1800">
                <a:latin typeface="Arial" charset="0"/>
                <a:sym typeface="Times New Roman" pitchFamily="18" charset="0"/>
              </a:rPr>
              <a:t> </a:t>
            </a:r>
            <a:r>
              <a:rPr lang="zh-CN" altLang="en-US" sz="1800">
                <a:solidFill>
                  <a:srgbClr val="000000"/>
                </a:solidFill>
                <a:ea typeface="黑体" pitchFamily="2" charset="-122"/>
                <a:sym typeface="Times New Roman" pitchFamily="18" charset="0"/>
              </a:rPr>
              <a:t>：社区防灾标识设置指社区范围内相关消防标识设置、前往避难场所的避难引导标识以及其他防灾标识应具有较好的连续性、有效性和系统性。</a:t>
            </a:r>
            <a:endParaRPr lang="en-US" sz="1800">
              <a:solidFill>
                <a:srgbClr val="000000"/>
              </a:solidFill>
              <a:ea typeface="黑体" pitchFamily="2" charset="-122"/>
              <a:sym typeface="Times New Roman" pitchFamily="18" charset="0"/>
            </a:endParaRPr>
          </a:p>
          <a:p>
            <a:r>
              <a:rPr lang="en-US" altLang="zh-CN" sz="1800">
                <a:latin typeface="Arial" charset="0"/>
                <a:sym typeface="Times New Roman" pitchFamily="18" charset="0"/>
              </a:rPr>
              <a:t>        </a:t>
            </a:r>
            <a:r>
              <a:rPr lang="en-US" altLang="zh-CN" sz="1800" b="1">
                <a:solidFill>
                  <a:srgbClr val="FF0000"/>
                </a:solidFill>
                <a:sym typeface="Times New Roman" pitchFamily="18" charset="0"/>
              </a:rPr>
              <a:t>Security refuge </a:t>
            </a:r>
            <a:r>
              <a:rPr lang="zh-CN" altLang="zh-CN" sz="1800" b="1">
                <a:solidFill>
                  <a:srgbClr val="FF0000"/>
                </a:solidFill>
                <a:sym typeface="Times New Roman" pitchFamily="18" charset="0"/>
              </a:rPr>
              <a:t>shelter</a:t>
            </a:r>
            <a:r>
              <a:rPr lang="zh-CN" altLang="en-US" sz="1800">
                <a:solidFill>
                  <a:srgbClr val="000000"/>
                </a:solidFill>
                <a:ea typeface="黑体" pitchFamily="2" charset="-122"/>
                <a:sym typeface="Times New Roman" pitchFamily="18" charset="0"/>
              </a:rPr>
              <a:t>：服务于社区的中小型避难场所至少有两个不同方向的出入口，且为方便民众避难速率和救援车辆的进出，与出口邻接的道路不应小于</a:t>
            </a:r>
            <a:r>
              <a:rPr lang="en-US" altLang="zh-CN" sz="1800">
                <a:solidFill>
                  <a:srgbClr val="000000"/>
                </a:solidFill>
                <a:ea typeface="黑体" pitchFamily="2" charset="-122"/>
                <a:sym typeface="Times New Roman" pitchFamily="18" charset="0"/>
              </a:rPr>
              <a:t>8m</a:t>
            </a:r>
            <a:r>
              <a:rPr lang="zh-CN" altLang="en-US" sz="1800">
                <a:solidFill>
                  <a:srgbClr val="000000"/>
                </a:solidFill>
                <a:ea typeface="黑体" pitchFamily="2" charset="-122"/>
                <a:sym typeface="Times New Roman" pitchFamily="18" charset="0"/>
              </a:rPr>
              <a:t>，场所外围道路有效宽度不少于</a:t>
            </a:r>
            <a:r>
              <a:rPr lang="en-US" altLang="zh-CN" sz="1800">
                <a:solidFill>
                  <a:srgbClr val="000000"/>
                </a:solidFill>
                <a:ea typeface="黑体" pitchFamily="2" charset="-122"/>
                <a:sym typeface="Times New Roman" pitchFamily="18" charset="0"/>
              </a:rPr>
              <a:t>4m</a:t>
            </a:r>
            <a:r>
              <a:rPr lang="zh-CN" altLang="en-US" sz="1800">
                <a:solidFill>
                  <a:srgbClr val="000000"/>
                </a:solidFill>
                <a:ea typeface="黑体" pitchFamily="2" charset="-122"/>
                <a:sym typeface="Times New Roman" pitchFamily="18" charset="0"/>
              </a:rPr>
              <a:t>。</a:t>
            </a:r>
            <a:endParaRPr lang="en-US" sz="1800">
              <a:solidFill>
                <a:srgbClr val="000000"/>
              </a:solidFill>
              <a:ea typeface="黑体" pitchFamily="2" charset="-122"/>
              <a:sym typeface="Times New Roman" pitchFamily="18" charset="0"/>
            </a:endParaRPr>
          </a:p>
          <a:p>
            <a:pPr algn="just">
              <a:lnSpc>
                <a:spcPct val="130000"/>
              </a:lnSpc>
            </a:pPr>
            <a:r>
              <a:rPr lang="en-US" sz="1800">
                <a:solidFill>
                  <a:srgbClr val="FF0000"/>
                </a:solidFill>
                <a:ea typeface="黑体" pitchFamily="2" charset="-122"/>
                <a:sym typeface="Times New Roman" pitchFamily="18" charset="0"/>
              </a:rPr>
              <a:t>        </a:t>
            </a:r>
            <a:r>
              <a:rPr lang="en-US" altLang="zh-CN" sz="1800" b="1">
                <a:solidFill>
                  <a:srgbClr val="FF0000"/>
                </a:solidFill>
                <a:sym typeface="Times New Roman" pitchFamily="18" charset="0"/>
              </a:rPr>
              <a:t>Complete supporting infrastructure</a:t>
            </a:r>
            <a:r>
              <a:rPr lang="en-US" altLang="zh-CN" sz="1800" b="1">
                <a:sym typeface="Times New Roman" pitchFamily="18" charset="0"/>
              </a:rPr>
              <a:t> </a:t>
            </a:r>
            <a:r>
              <a:rPr lang="en-US" altLang="zh-CN" sz="1800">
                <a:latin typeface="Arial" charset="0"/>
                <a:sym typeface="Times New Roman" pitchFamily="18" charset="0"/>
              </a:rPr>
              <a:t> </a:t>
            </a:r>
            <a:r>
              <a:rPr lang="zh-CN" altLang="en-US" sz="1800">
                <a:solidFill>
                  <a:srgbClr val="000000"/>
                </a:solidFill>
                <a:ea typeface="黑体" pitchFamily="2" charset="-122"/>
                <a:sym typeface="Times New Roman" pitchFamily="18" charset="0"/>
              </a:rPr>
              <a:t>：主要包括：救灾帐篷、简易活动房屋，医疗救护和卫生防疫设施，应急供水设施，应急供电设施，应急排污设施，应急厕所，应急垃圾储运设施，应急通道，应急标志等设施。</a:t>
            </a: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89090" name="TextBox 12"/>
          <p:cNvSpPr>
            <a:spLocks noChangeArrowheads="1"/>
          </p:cNvSpPr>
          <p:nvPr/>
        </p:nvSpPr>
        <p:spPr bwMode="auto">
          <a:xfrm>
            <a:off x="323850" y="1773238"/>
            <a:ext cx="4968875" cy="396875"/>
          </a:xfrm>
          <a:prstGeom prst="rect">
            <a:avLst/>
          </a:prstGeom>
          <a:noFill/>
          <a:ln w="9525">
            <a:noFill/>
            <a:miter lim="800000"/>
            <a:headEnd/>
            <a:tailEnd/>
          </a:ln>
        </p:spPr>
        <p:txBody>
          <a:bodyPr>
            <a:spAutoFit/>
          </a:bodyPr>
          <a:lstStyle/>
          <a:p>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2</a:t>
            </a:r>
            <a:r>
              <a:rPr lang="zh-CN" altLang="en-US" sz="2000" b="1">
                <a:solidFill>
                  <a:srgbClr val="000000"/>
                </a:solidFill>
                <a:ea typeface="黑体" pitchFamily="2" charset="-122"/>
                <a:sym typeface="Segoe UI"/>
              </a:rPr>
              <a:t>）</a:t>
            </a:r>
            <a:r>
              <a:rPr lang="en-US" altLang="zh-CN" sz="2000" b="1"/>
              <a:t>Community evacuation routes system </a:t>
            </a:r>
            <a:endParaRPr lang="zh-CN" altLang="en-US" sz="2000" b="1"/>
          </a:p>
        </p:txBody>
      </p:sp>
      <p:sp>
        <p:nvSpPr>
          <p:cNvPr id="89091" name="Rectangle 48"/>
          <p:cNvSpPr>
            <a:spLocks noChangeArrowheads="1"/>
          </p:cNvSpPr>
          <p:nvPr/>
        </p:nvSpPr>
        <p:spPr bwMode="auto">
          <a:xfrm>
            <a:off x="468313" y="2411413"/>
            <a:ext cx="8135937" cy="2981325"/>
          </a:xfrm>
          <a:prstGeom prst="rect">
            <a:avLst/>
          </a:prstGeom>
          <a:noFill/>
          <a:ln w="9525">
            <a:noFill/>
            <a:miter lim="800000"/>
            <a:headEnd/>
            <a:tailEnd/>
          </a:ln>
        </p:spPr>
        <p:txBody>
          <a:bodyPr anchor="ctr">
            <a:spAutoFit/>
          </a:bodyPr>
          <a:lstStyle/>
          <a:p>
            <a:pPr algn="just">
              <a:lnSpc>
                <a:spcPct val="150000"/>
              </a:lnSpc>
            </a:pPr>
            <a:r>
              <a:rPr lang="zh-CN" altLang="en-US" sz="1800">
                <a:solidFill>
                  <a:srgbClr val="000000"/>
                </a:solidFill>
                <a:latin typeface="黑体" pitchFamily="2" charset="-122"/>
                <a:ea typeface="黑体" pitchFamily="2" charset="-122"/>
                <a:sym typeface="Segoe UI"/>
              </a:rPr>
              <a:t>    </a:t>
            </a:r>
            <a:r>
              <a:rPr lang="en-US" altLang="zh-CN" b="1">
                <a:solidFill>
                  <a:srgbClr val="FF0000"/>
                </a:solidFill>
                <a:sym typeface="Segoe UI"/>
              </a:rPr>
              <a:t>Congestion risk degree of evacuation routes</a:t>
            </a:r>
            <a:r>
              <a:rPr lang="en-US" altLang="zh-CN" sz="1800">
                <a:latin typeface="Arial" charset="0"/>
                <a:sym typeface="Segoe UI"/>
              </a:rPr>
              <a:t> </a:t>
            </a:r>
            <a:r>
              <a:rPr lang="zh-CN" altLang="en-US" sz="1800">
                <a:solidFill>
                  <a:srgbClr val="000000"/>
                </a:solidFill>
                <a:latin typeface="黑体" pitchFamily="2" charset="-122"/>
                <a:ea typeface="黑体" pitchFamily="2" charset="-122"/>
                <a:sym typeface="Segoe UI"/>
              </a:rPr>
              <a:t>：疏散道路阻塞危险度主要是指灾害作用下社区外围道路被阻塞的危险程度，主要利用高宽比来衡量其危险度，高宽比主要是指建筑物高度与道路总宽度之比。</a:t>
            </a:r>
            <a:endParaRPr lang="en-US" sz="1800">
              <a:solidFill>
                <a:srgbClr val="000000"/>
              </a:solidFill>
              <a:latin typeface="黑体" pitchFamily="2" charset="-122"/>
              <a:ea typeface="黑体" pitchFamily="2" charset="-122"/>
              <a:sym typeface="Segoe UI"/>
            </a:endParaRPr>
          </a:p>
          <a:p>
            <a:pPr algn="just">
              <a:lnSpc>
                <a:spcPct val="150000"/>
              </a:lnSpc>
            </a:pPr>
            <a:r>
              <a:rPr lang="zh-CN" altLang="en-US" sz="1800">
                <a:solidFill>
                  <a:srgbClr val="FF0000"/>
                </a:solidFill>
                <a:latin typeface="黑体" pitchFamily="2" charset="-122"/>
                <a:ea typeface="黑体" pitchFamily="2" charset="-122"/>
                <a:sym typeface="Segoe UI"/>
              </a:rPr>
              <a:t>    </a:t>
            </a:r>
            <a:r>
              <a:rPr lang="zh-CN" altLang="zh-CN" b="1">
                <a:solidFill>
                  <a:srgbClr val="FF0000"/>
                </a:solidFill>
                <a:sym typeface="Segoe UI"/>
              </a:rPr>
              <a:t>The number of entrance</a:t>
            </a:r>
            <a:r>
              <a:rPr lang="zh-CN" altLang="en-US" sz="1800">
                <a:solidFill>
                  <a:srgbClr val="000000"/>
                </a:solidFill>
                <a:latin typeface="黑体" pitchFamily="2" charset="-122"/>
                <a:ea typeface="黑体" pitchFamily="2" charset="-122"/>
                <a:sym typeface="Segoe UI"/>
              </a:rPr>
              <a:t>：对社区出入口数量的评价，社区内至少存在两个不同方向的机动车出入口，社区出入口数量越多，社区与外界的通达性更好。</a:t>
            </a:r>
            <a:endParaRPr lang="en-US" sz="1800">
              <a:solidFill>
                <a:srgbClr val="000000"/>
              </a:solidFill>
              <a:latin typeface="黑体" pitchFamily="2" charset="-122"/>
              <a:ea typeface="黑体" pitchFamily="2" charset="-122"/>
              <a:sym typeface="Segoe UI"/>
            </a:endParaRPr>
          </a:p>
          <a:p>
            <a:pPr algn="just">
              <a:lnSpc>
                <a:spcPct val="150000"/>
              </a:lnSpc>
            </a:pPr>
            <a:r>
              <a:rPr lang="zh-CN" altLang="en-US" sz="1800">
                <a:solidFill>
                  <a:srgbClr val="FF0000"/>
                </a:solidFill>
                <a:latin typeface="黑体" pitchFamily="2" charset="-122"/>
                <a:ea typeface="黑体" pitchFamily="2" charset="-122"/>
                <a:sym typeface="Segoe UI"/>
              </a:rPr>
              <a:t>    </a:t>
            </a:r>
            <a:r>
              <a:rPr lang="en-US" altLang="zh-CN" b="1">
                <a:solidFill>
                  <a:srgbClr val="FF0000"/>
                </a:solidFill>
                <a:sym typeface="Segoe UI"/>
              </a:rPr>
              <a:t>Barrier-free access Settings</a:t>
            </a:r>
            <a:r>
              <a:rPr lang="en-US" altLang="zh-CN" sz="1800">
                <a:latin typeface="Arial" charset="0"/>
                <a:sym typeface="Segoe UI"/>
              </a:rPr>
              <a:t> </a:t>
            </a:r>
            <a:r>
              <a:rPr lang="zh-CN" altLang="en-US" sz="1800">
                <a:solidFill>
                  <a:srgbClr val="000000"/>
                </a:solidFill>
                <a:latin typeface="黑体" pitchFamily="2" charset="-122"/>
                <a:ea typeface="黑体" pitchFamily="2" charset="-122"/>
                <a:sym typeface="Segoe UI"/>
              </a:rPr>
              <a:t>：社区无障碍通道设置主要包括建筑出入口无障碍设置、道路缘石坡道设置和盲道设置、社区避难场所入口无障碍设置。</a:t>
            </a:r>
          </a:p>
        </p:txBody>
      </p:sp>
      <p:sp>
        <p:nvSpPr>
          <p:cNvPr id="89092" name="Rectangle 4"/>
          <p:cNvSpPr>
            <a:spLocks noChangeArrowheads="1"/>
          </p:cNvSpPr>
          <p:nvPr/>
        </p:nvSpPr>
        <p:spPr bwMode="auto">
          <a:xfrm>
            <a:off x="1588" y="0"/>
            <a:ext cx="9142412" cy="1152525"/>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sym typeface="Times New Roman" pitchFamily="18" charset="0"/>
            </a:endParaRPr>
          </a:p>
          <a:p>
            <a:pPr marL="571500" indent="-571500" algn="ctr">
              <a:lnSpc>
                <a:spcPct val="150000"/>
              </a:lnSpc>
            </a:pP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4</a:t>
            </a:r>
            <a:r>
              <a:rPr lang="zh-CN" altLang="en-US" sz="2000" b="1">
                <a:solidFill>
                  <a:srgbClr val="FFFF00"/>
                </a:solidFill>
                <a:ea typeface="黑体" pitchFamily="2" charset="-122"/>
                <a:sym typeface="Times New Roman" pitchFamily="18" charset="0"/>
              </a:rPr>
              <a:t>） </a:t>
            </a:r>
            <a:r>
              <a:rPr lang="en-US" altLang="zh-CN" sz="2000" b="1">
                <a:solidFill>
                  <a:srgbClr val="FFFF00"/>
                </a:solidFill>
                <a:ea typeface="黑体" pitchFamily="2" charset="-122"/>
                <a:sym typeface="Times New Roman" pitchFamily="18" charset="0"/>
              </a:rPr>
              <a:t>Analysis of Community Disaster Prevention Resources</a:t>
            </a:r>
            <a:endParaRPr lang="zh-CN" altLang="en-US" sz="2000" b="1">
              <a:solidFill>
                <a:srgbClr val="FFFF00"/>
              </a:solidFill>
              <a:ea typeface="黑体" pitchFamily="2" charset="-122"/>
              <a:sym typeface="Times New Roman" pitchFamily="18" charset="0"/>
            </a:endParaRP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zh-CN" altLang="en-US" sz="1800">
              <a:solidFill>
                <a:srgbClr val="000000"/>
              </a:solidFill>
              <a:latin typeface="Calibri" pitchFamily="34" charset="0"/>
              <a:sym typeface="宋体" charset="-122"/>
            </a:endParaRPr>
          </a:p>
        </p:txBody>
      </p:sp>
      <p:sp>
        <p:nvSpPr>
          <p:cNvPr id="90114" name="TextBox 12"/>
          <p:cNvSpPr>
            <a:spLocks noChangeArrowheads="1"/>
          </p:cNvSpPr>
          <p:nvPr/>
        </p:nvSpPr>
        <p:spPr bwMode="auto">
          <a:xfrm>
            <a:off x="323850" y="1300163"/>
            <a:ext cx="4679950" cy="396875"/>
          </a:xfrm>
          <a:prstGeom prst="rect">
            <a:avLst/>
          </a:prstGeom>
          <a:noFill/>
          <a:ln w="9525">
            <a:noFill/>
            <a:miter lim="800000"/>
            <a:headEnd/>
            <a:tailEnd/>
          </a:ln>
        </p:spPr>
        <p:txBody>
          <a:bodyPr>
            <a:spAutoFit/>
          </a:bodyPr>
          <a:lstStyle/>
          <a:p>
            <a:r>
              <a:rPr lang="zh-CN" altLang="en-US" sz="2000" b="1">
                <a:solidFill>
                  <a:srgbClr val="000000"/>
                </a:solidFill>
                <a:ea typeface="黑体" pitchFamily="2" charset="-122"/>
                <a:sym typeface="Segoe UI"/>
              </a:rPr>
              <a:t>（</a:t>
            </a:r>
            <a:r>
              <a:rPr lang="en-US" altLang="zh-CN" sz="2000" b="1">
                <a:solidFill>
                  <a:srgbClr val="000000"/>
                </a:solidFill>
                <a:ea typeface="黑体" pitchFamily="2" charset="-122"/>
                <a:sym typeface="Segoe UI"/>
              </a:rPr>
              <a:t>3</a:t>
            </a:r>
            <a:r>
              <a:rPr lang="zh-CN" altLang="en-US" sz="2000" b="1">
                <a:solidFill>
                  <a:srgbClr val="000000"/>
                </a:solidFill>
                <a:ea typeface="黑体" pitchFamily="2" charset="-122"/>
                <a:sym typeface="Segoe UI"/>
              </a:rPr>
              <a:t>）</a:t>
            </a:r>
            <a:r>
              <a:rPr lang="en-US" altLang="zh-CN" sz="2000" b="1">
                <a:sym typeface="Segoe UI"/>
              </a:rPr>
              <a:t>Community fire rescue system </a:t>
            </a:r>
            <a:endParaRPr lang="zh-CN" altLang="en-US" sz="2000" b="1">
              <a:sym typeface="Segoe UI"/>
            </a:endParaRPr>
          </a:p>
        </p:txBody>
      </p:sp>
      <p:sp>
        <p:nvSpPr>
          <p:cNvPr id="90115" name="Rectangle 48"/>
          <p:cNvSpPr>
            <a:spLocks noChangeArrowheads="1"/>
          </p:cNvSpPr>
          <p:nvPr/>
        </p:nvSpPr>
        <p:spPr bwMode="auto">
          <a:xfrm>
            <a:off x="468313" y="1606550"/>
            <a:ext cx="8135937" cy="5045075"/>
          </a:xfrm>
          <a:prstGeom prst="rect">
            <a:avLst/>
          </a:prstGeom>
          <a:noFill/>
          <a:ln w="9525">
            <a:noFill/>
            <a:miter lim="800000"/>
            <a:headEnd/>
            <a:tailEnd/>
          </a:ln>
        </p:spPr>
        <p:txBody>
          <a:bodyPr anchor="ctr">
            <a:spAutoFit/>
          </a:bodyPr>
          <a:lstStyle/>
          <a:p>
            <a:pPr algn="just">
              <a:lnSpc>
                <a:spcPct val="150000"/>
              </a:lnSpc>
            </a:pPr>
            <a:r>
              <a:rPr lang="zh-CN" altLang="en-US" sz="1800">
                <a:solidFill>
                  <a:srgbClr val="FF0000"/>
                </a:solidFill>
                <a:ea typeface="黑体" pitchFamily="2" charset="-122"/>
                <a:sym typeface="Times New Roman" pitchFamily="18" charset="0"/>
              </a:rPr>
              <a:t>        </a:t>
            </a:r>
            <a:r>
              <a:rPr lang="en-US" altLang="zh-CN" b="1">
                <a:solidFill>
                  <a:srgbClr val="FF0000"/>
                </a:solidFill>
                <a:sym typeface="Times New Roman" pitchFamily="18" charset="0"/>
              </a:rPr>
              <a:t>Accessibility of firefighting</a:t>
            </a:r>
            <a:r>
              <a:rPr lang="en-US" altLang="zh-CN" sz="1800">
                <a:latin typeface="Arial" charset="0"/>
                <a:sym typeface="Times New Roman" pitchFamily="18" charset="0"/>
              </a:rPr>
              <a:t> </a:t>
            </a:r>
            <a:r>
              <a:rPr lang="zh-CN" altLang="en-US" sz="1800">
                <a:solidFill>
                  <a:srgbClr val="000000"/>
                </a:solidFill>
                <a:ea typeface="黑体" pitchFamily="2" charset="-122"/>
                <a:sym typeface="Times New Roman" pitchFamily="18" charset="0"/>
              </a:rPr>
              <a:t>：我国《城市消防规划规范》中规定城市规划区内普通消防站的规划布局，一般情况下应以消防队接到出动指令后正常行车速度下</a:t>
            </a:r>
            <a:r>
              <a:rPr lang="en-US" altLang="zh-CN" sz="1800">
                <a:solidFill>
                  <a:srgbClr val="000000"/>
                </a:solidFill>
                <a:ea typeface="黑体" pitchFamily="2" charset="-122"/>
                <a:sym typeface="Times New Roman" pitchFamily="18" charset="0"/>
              </a:rPr>
              <a:t>5</a:t>
            </a:r>
            <a:r>
              <a:rPr lang="zh-CN" altLang="en-US" sz="1800">
                <a:solidFill>
                  <a:srgbClr val="000000"/>
                </a:solidFill>
                <a:ea typeface="黑体" pitchFamily="2" charset="-122"/>
                <a:sym typeface="Times New Roman" pitchFamily="18" charset="0"/>
              </a:rPr>
              <a:t>分钟内可以到达其辖区边缘为原则确定，其辖区面积不应大于</a:t>
            </a:r>
            <a:r>
              <a:rPr lang="en-US" altLang="zh-CN" sz="1800">
                <a:solidFill>
                  <a:srgbClr val="000000"/>
                </a:solidFill>
                <a:ea typeface="黑体" pitchFamily="2" charset="-122"/>
                <a:sym typeface="Times New Roman" pitchFamily="18" charset="0"/>
              </a:rPr>
              <a:t>15km</a:t>
            </a:r>
            <a:r>
              <a:rPr lang="en-US" altLang="zh-CN" sz="1800" baseline="30000">
                <a:solidFill>
                  <a:srgbClr val="000000"/>
                </a:solidFill>
                <a:ea typeface="黑体" pitchFamily="2" charset="-122"/>
                <a:sym typeface="Times New Roman" pitchFamily="18" charset="0"/>
              </a:rPr>
              <a:t>2</a:t>
            </a:r>
            <a:endParaRPr lang="en-US" altLang="zh-CN" sz="1800">
              <a:solidFill>
                <a:srgbClr val="000000"/>
              </a:solidFill>
              <a:ea typeface="黑体" pitchFamily="2" charset="-122"/>
              <a:sym typeface="Times New Roman" pitchFamily="18" charset="0"/>
            </a:endParaRPr>
          </a:p>
          <a:p>
            <a:pPr algn="just">
              <a:lnSpc>
                <a:spcPct val="150000"/>
              </a:lnSpc>
            </a:pPr>
            <a:r>
              <a:rPr lang="en-US" altLang="zh-CN" b="1">
                <a:sym typeface="Times New Roman" pitchFamily="18" charset="0"/>
              </a:rPr>
              <a:t>         </a:t>
            </a:r>
            <a:r>
              <a:rPr lang="en-US" altLang="zh-CN" b="1">
                <a:solidFill>
                  <a:srgbClr val="FF0000"/>
                </a:solidFill>
                <a:sym typeface="Times New Roman" pitchFamily="18" charset="0"/>
              </a:rPr>
              <a:t>Difficult rate of regional firefighting</a:t>
            </a:r>
            <a:r>
              <a:rPr lang="en-US" altLang="zh-CN" sz="1800">
                <a:latin typeface="Arial" charset="0"/>
                <a:sym typeface="Times New Roman" pitchFamily="18" charset="0"/>
              </a:rPr>
              <a:t> </a:t>
            </a:r>
            <a:r>
              <a:rPr lang="zh-CN" altLang="en-US" sz="1800">
                <a:solidFill>
                  <a:srgbClr val="000000"/>
                </a:solidFill>
                <a:ea typeface="黑体" pitchFamily="2" charset="-122"/>
                <a:sym typeface="Times New Roman" pitchFamily="18" charset="0"/>
              </a:rPr>
              <a:t>：区域消防活动困难率是指社区内消防活动难以到达的区域面积占社区总面积的比值。其与社区消防栓的部分，消防通道的分布有关。</a:t>
            </a:r>
            <a:endParaRPr lang="en-US" sz="1800">
              <a:solidFill>
                <a:srgbClr val="000000"/>
              </a:solidFill>
              <a:ea typeface="黑体" pitchFamily="2" charset="-122"/>
              <a:sym typeface="Times New Roman" pitchFamily="18" charset="0"/>
            </a:endParaRPr>
          </a:p>
          <a:p>
            <a:pPr algn="just">
              <a:lnSpc>
                <a:spcPct val="150000"/>
              </a:lnSpc>
            </a:pPr>
            <a:r>
              <a:rPr lang="en-US" altLang="zh-CN" b="1">
                <a:sym typeface="Times New Roman" pitchFamily="18" charset="0"/>
              </a:rPr>
              <a:t>         </a:t>
            </a:r>
            <a:r>
              <a:rPr lang="en-US" altLang="zh-CN" b="1">
                <a:solidFill>
                  <a:srgbClr val="FF0000"/>
                </a:solidFill>
                <a:sym typeface="Times New Roman" pitchFamily="18" charset="0"/>
              </a:rPr>
              <a:t>Complete extent of the fire escape</a:t>
            </a:r>
            <a:r>
              <a:rPr lang="en-US" altLang="zh-CN" sz="1800">
                <a:latin typeface="Arial" charset="0"/>
                <a:sym typeface="Times New Roman" pitchFamily="18" charset="0"/>
              </a:rPr>
              <a:t> </a:t>
            </a:r>
            <a:r>
              <a:rPr lang="zh-CN" altLang="en-US" sz="1800">
                <a:solidFill>
                  <a:srgbClr val="000000"/>
                </a:solidFill>
                <a:ea typeface="黑体" pitchFamily="2" charset="-122"/>
                <a:sym typeface="Times New Roman" pitchFamily="18" charset="0"/>
              </a:rPr>
              <a:t>：我国</a:t>
            </a:r>
            <a:r>
              <a:rPr lang="en-US" altLang="zh-CN" sz="1800">
                <a:solidFill>
                  <a:srgbClr val="000000"/>
                </a:solidFill>
                <a:ea typeface="黑体" pitchFamily="2" charset="-122"/>
                <a:sym typeface="Times New Roman" pitchFamily="18" charset="0"/>
              </a:rPr>
              <a:t>《</a:t>
            </a:r>
            <a:r>
              <a:rPr lang="zh-CN" altLang="en-US" sz="1800">
                <a:solidFill>
                  <a:srgbClr val="000000"/>
                </a:solidFill>
                <a:ea typeface="黑体" pitchFamily="2" charset="-122"/>
                <a:sym typeface="Times New Roman" pitchFamily="18" charset="0"/>
              </a:rPr>
              <a:t>建筑设计防火规范</a:t>
            </a:r>
            <a:r>
              <a:rPr lang="en-US" altLang="zh-CN" sz="1800">
                <a:solidFill>
                  <a:srgbClr val="000000"/>
                </a:solidFill>
                <a:ea typeface="黑体" pitchFamily="2" charset="-122"/>
                <a:sym typeface="Times New Roman" pitchFamily="18" charset="0"/>
              </a:rPr>
              <a:t>》</a:t>
            </a:r>
            <a:r>
              <a:rPr lang="zh-CN" altLang="en-US" sz="1800">
                <a:solidFill>
                  <a:srgbClr val="000000"/>
                </a:solidFill>
                <a:ea typeface="黑体" pitchFamily="2" charset="-122"/>
                <a:sym typeface="Times New Roman" pitchFamily="18" charset="0"/>
              </a:rPr>
              <a:t>（</a:t>
            </a:r>
            <a:r>
              <a:rPr lang="en-US" altLang="zh-CN" sz="1800">
                <a:solidFill>
                  <a:srgbClr val="000000"/>
                </a:solidFill>
                <a:ea typeface="黑体" pitchFamily="2" charset="-122"/>
                <a:sym typeface="Times New Roman" pitchFamily="18" charset="0"/>
              </a:rPr>
              <a:t>GB50016-2006</a:t>
            </a:r>
            <a:r>
              <a:rPr lang="zh-CN" altLang="en-US" sz="1800">
                <a:solidFill>
                  <a:srgbClr val="000000"/>
                </a:solidFill>
                <a:ea typeface="黑体" pitchFamily="2" charset="-122"/>
                <a:sym typeface="Times New Roman" pitchFamily="18" charset="0"/>
              </a:rPr>
              <a:t>）要求街区内道路考虑消防车的通行，道路中心线间距不宜超过</a:t>
            </a:r>
            <a:r>
              <a:rPr lang="en-US" altLang="zh-CN" sz="1800">
                <a:solidFill>
                  <a:srgbClr val="000000"/>
                </a:solidFill>
                <a:ea typeface="黑体" pitchFamily="2" charset="-122"/>
                <a:sym typeface="Times New Roman" pitchFamily="18" charset="0"/>
              </a:rPr>
              <a:t>160m</a:t>
            </a:r>
            <a:r>
              <a:rPr lang="zh-CN" altLang="en-US" sz="1800">
                <a:solidFill>
                  <a:srgbClr val="000000"/>
                </a:solidFill>
                <a:ea typeface="黑体" pitchFamily="2" charset="-122"/>
                <a:sym typeface="Times New Roman" pitchFamily="18" charset="0"/>
              </a:rPr>
              <a:t>，当建筑物的沿街部分长度超过</a:t>
            </a:r>
            <a:r>
              <a:rPr lang="en-US" altLang="zh-CN" sz="1800">
                <a:solidFill>
                  <a:srgbClr val="000000"/>
                </a:solidFill>
                <a:ea typeface="黑体" pitchFamily="2" charset="-122"/>
                <a:sym typeface="Times New Roman" pitchFamily="18" charset="0"/>
              </a:rPr>
              <a:t>150m</a:t>
            </a:r>
            <a:r>
              <a:rPr lang="zh-CN" altLang="en-US" sz="1800">
                <a:solidFill>
                  <a:srgbClr val="000000"/>
                </a:solidFill>
                <a:ea typeface="黑体" pitchFamily="2" charset="-122"/>
                <a:sym typeface="Times New Roman" pitchFamily="18" charset="0"/>
              </a:rPr>
              <a:t>或总长度超过</a:t>
            </a:r>
            <a:r>
              <a:rPr lang="en-US" altLang="zh-CN" sz="1800">
                <a:solidFill>
                  <a:srgbClr val="000000"/>
                </a:solidFill>
                <a:ea typeface="黑体" pitchFamily="2" charset="-122"/>
                <a:sym typeface="Times New Roman" pitchFamily="18" charset="0"/>
              </a:rPr>
              <a:t>220m</a:t>
            </a:r>
            <a:r>
              <a:rPr lang="zh-CN" altLang="en-US" sz="1800">
                <a:solidFill>
                  <a:srgbClr val="000000"/>
                </a:solidFill>
                <a:ea typeface="黑体" pitchFamily="2" charset="-122"/>
                <a:sym typeface="Times New Roman" pitchFamily="18" charset="0"/>
              </a:rPr>
              <a:t>时宜设置穿过建筑物的消防车通道；消防车通道净宽度和净空高度均不应低于</a:t>
            </a:r>
            <a:r>
              <a:rPr lang="en-US" altLang="zh-CN" sz="1800">
                <a:solidFill>
                  <a:srgbClr val="000000"/>
                </a:solidFill>
                <a:ea typeface="黑体" pitchFamily="2" charset="-122"/>
                <a:sym typeface="Times New Roman" pitchFamily="18" charset="0"/>
              </a:rPr>
              <a:t>4m</a:t>
            </a:r>
            <a:r>
              <a:rPr lang="zh-CN" altLang="en-US" sz="1800">
                <a:solidFill>
                  <a:srgbClr val="000000"/>
                </a:solidFill>
                <a:ea typeface="黑体" pitchFamily="2" charset="-122"/>
                <a:sym typeface="Times New Roman" pitchFamily="18" charset="0"/>
              </a:rPr>
              <a:t>，与建筑外墙宜大于</a:t>
            </a:r>
            <a:r>
              <a:rPr lang="en-US" altLang="zh-CN" sz="1800">
                <a:solidFill>
                  <a:srgbClr val="000000"/>
                </a:solidFill>
                <a:ea typeface="黑体" pitchFamily="2" charset="-122"/>
                <a:sym typeface="Times New Roman" pitchFamily="18" charset="0"/>
              </a:rPr>
              <a:t>5m</a:t>
            </a:r>
            <a:r>
              <a:rPr lang="zh-CN" altLang="en-US" sz="1800">
                <a:solidFill>
                  <a:srgbClr val="000000"/>
                </a:solidFill>
                <a:ea typeface="黑体" pitchFamily="2" charset="-122"/>
                <a:sym typeface="Times New Roman" pitchFamily="18" charset="0"/>
              </a:rPr>
              <a:t> ；石油化工区的生产工艺装置、储罐区等处的消防车通道宽度不应小于</a:t>
            </a:r>
            <a:r>
              <a:rPr lang="en-US" altLang="zh-CN" sz="1800">
                <a:solidFill>
                  <a:srgbClr val="000000"/>
                </a:solidFill>
                <a:ea typeface="黑体" pitchFamily="2" charset="-122"/>
                <a:sym typeface="Times New Roman" pitchFamily="18" charset="0"/>
              </a:rPr>
              <a:t>6m</a:t>
            </a:r>
            <a:r>
              <a:rPr lang="zh-CN" altLang="en-US" sz="1800">
                <a:solidFill>
                  <a:srgbClr val="000000"/>
                </a:solidFill>
                <a:ea typeface="黑体" pitchFamily="2" charset="-122"/>
                <a:sym typeface="Times New Roman" pitchFamily="18" charset="0"/>
              </a:rPr>
              <a:t>，路面上净空高度不应低于</a:t>
            </a:r>
            <a:r>
              <a:rPr lang="en-US" altLang="zh-CN" sz="1800">
                <a:solidFill>
                  <a:srgbClr val="000000"/>
                </a:solidFill>
                <a:ea typeface="黑体" pitchFamily="2" charset="-122"/>
                <a:sym typeface="Times New Roman" pitchFamily="18" charset="0"/>
              </a:rPr>
              <a:t>5m</a:t>
            </a:r>
            <a:r>
              <a:rPr lang="zh-CN" altLang="en-US" sz="1800">
                <a:solidFill>
                  <a:srgbClr val="000000"/>
                </a:solidFill>
                <a:ea typeface="黑体" pitchFamily="2" charset="-122"/>
                <a:sym typeface="Times New Roman" pitchFamily="18" charset="0"/>
              </a:rPr>
              <a:t>，路面内缘转弯半径不宜小于</a:t>
            </a:r>
            <a:r>
              <a:rPr lang="en-US" altLang="zh-CN" sz="1800">
                <a:solidFill>
                  <a:srgbClr val="000000"/>
                </a:solidFill>
                <a:ea typeface="黑体" pitchFamily="2" charset="-122"/>
                <a:sym typeface="Times New Roman" pitchFamily="18" charset="0"/>
              </a:rPr>
              <a:t>12m</a:t>
            </a:r>
            <a:r>
              <a:rPr lang="zh-CN" altLang="en-US" sz="1800">
                <a:solidFill>
                  <a:srgbClr val="000000"/>
                </a:solidFill>
                <a:ea typeface="黑体" pitchFamily="2" charset="-122"/>
                <a:sym typeface="Times New Roman" pitchFamily="18" charset="0"/>
              </a:rPr>
              <a:t>；</a:t>
            </a:r>
          </a:p>
        </p:txBody>
      </p:sp>
      <p:sp>
        <p:nvSpPr>
          <p:cNvPr id="90116" name="Rectangle 4"/>
          <p:cNvSpPr>
            <a:spLocks noChangeArrowheads="1"/>
          </p:cNvSpPr>
          <p:nvPr/>
        </p:nvSpPr>
        <p:spPr bwMode="auto">
          <a:xfrm>
            <a:off x="1588" y="0"/>
            <a:ext cx="9142412" cy="1152525"/>
          </a:xfrm>
          <a:prstGeom prst="rect">
            <a:avLst/>
          </a:prstGeom>
          <a:solidFill>
            <a:srgbClr val="0000FF"/>
          </a:solidFill>
          <a:ln w="9525">
            <a:noFill/>
            <a:miter lim="800000"/>
            <a:headEnd/>
            <a:tailEnd/>
          </a:ln>
        </p:spPr>
        <p:txBody>
          <a:bodyPr anchor="ctr"/>
          <a:lstStyle/>
          <a:p>
            <a:pPr marL="571500" indent="-571500" algn="ctr">
              <a:lnSpc>
                <a:spcPct val="150000"/>
              </a:lnSpc>
            </a:pPr>
            <a:r>
              <a:rPr lang="en-US" altLang="zh-CN" sz="2400" b="1">
                <a:solidFill>
                  <a:schemeClr val="bg1"/>
                </a:solidFill>
                <a:sym typeface="Times New Roman" pitchFamily="18" charset="0"/>
              </a:rPr>
              <a:t>3 </a:t>
            </a:r>
            <a:r>
              <a:rPr lang="en-US" altLang="zh-CN" sz="2400" b="1">
                <a:solidFill>
                  <a:schemeClr val="bg1"/>
                </a:solidFill>
                <a:sym typeface="黑体" pitchFamily="2" charset="-122"/>
              </a:rPr>
              <a:t>Evaluation System and Target of Urban Disaster Mitigation</a:t>
            </a:r>
            <a:endParaRPr lang="zh-CN" altLang="en-US" sz="2400" b="1">
              <a:solidFill>
                <a:schemeClr val="bg1"/>
              </a:solidFill>
              <a:sym typeface="Times New Roman" pitchFamily="18" charset="0"/>
            </a:endParaRPr>
          </a:p>
          <a:p>
            <a:pPr marL="571500" indent="-571500" algn="ctr">
              <a:lnSpc>
                <a:spcPct val="150000"/>
              </a:lnSpc>
            </a:pPr>
            <a:r>
              <a:rPr lang="zh-CN" altLang="en-US" sz="2000" b="1">
                <a:solidFill>
                  <a:srgbClr val="FFFF00"/>
                </a:solidFill>
                <a:ea typeface="黑体" pitchFamily="2" charset="-122"/>
                <a:sym typeface="Times New Roman" pitchFamily="18" charset="0"/>
              </a:rPr>
              <a:t>（</a:t>
            </a:r>
            <a:r>
              <a:rPr lang="en-US" altLang="zh-CN" sz="2000" b="1">
                <a:solidFill>
                  <a:srgbClr val="FFFF00"/>
                </a:solidFill>
                <a:ea typeface="黑体" pitchFamily="2" charset="-122"/>
                <a:sym typeface="Times New Roman" pitchFamily="18" charset="0"/>
              </a:rPr>
              <a:t>4</a:t>
            </a:r>
            <a:r>
              <a:rPr lang="zh-CN" altLang="en-US" sz="2000" b="1">
                <a:solidFill>
                  <a:srgbClr val="FFFF00"/>
                </a:solidFill>
                <a:ea typeface="黑体" pitchFamily="2" charset="-122"/>
                <a:sym typeface="Times New Roman" pitchFamily="18" charset="0"/>
              </a:rPr>
              <a:t>） </a:t>
            </a:r>
            <a:r>
              <a:rPr lang="en-US" altLang="zh-CN" sz="2000" b="1">
                <a:solidFill>
                  <a:srgbClr val="FFFF00"/>
                </a:solidFill>
                <a:ea typeface="黑体" pitchFamily="2" charset="-122"/>
                <a:sym typeface="Times New Roman" pitchFamily="18" charset="0"/>
              </a:rPr>
              <a:t>Analysis of Community Disaster Prevention Resources</a:t>
            </a:r>
            <a:endParaRPr lang="zh-CN" altLang="en-US" sz="2000" b="1">
              <a:solidFill>
                <a:srgbClr val="FFFF00"/>
              </a:solidFill>
              <a:ea typeface="黑体" pitchFamily="2" charset="-122"/>
              <a:sym typeface="Times New Roman" pitchFamily="18" charset="0"/>
            </a:endParaRP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3"/>
          <p:cNvSpPr txBox="1">
            <a:spLocks noChangeArrowheads="1"/>
          </p:cNvSpPr>
          <p:nvPr/>
        </p:nvSpPr>
        <p:spPr bwMode="auto">
          <a:xfrm>
            <a:off x="0" y="0"/>
            <a:ext cx="9144000" cy="1125538"/>
          </a:xfrm>
          <a:prstGeom prst="rect">
            <a:avLst/>
          </a:prstGeom>
          <a:solidFill>
            <a:srgbClr val="0000FF"/>
          </a:solidFill>
          <a:ln w="9525" algn="ctr">
            <a:noFill/>
            <a:miter lim="800000"/>
            <a:headEnd/>
            <a:tailEnd/>
          </a:ln>
        </p:spPr>
        <p:txBody>
          <a:bodyPr anchor="ctr"/>
          <a:lstStyle/>
          <a:p>
            <a:pPr marL="571500" indent="-571500" algn="ctr">
              <a:lnSpc>
                <a:spcPct val="150000"/>
              </a:lnSpc>
            </a:pPr>
            <a:r>
              <a:rPr lang="zh-CN" altLang="en-US" sz="2400" b="1">
                <a:solidFill>
                  <a:schemeClr val="bg1"/>
                </a:solidFill>
              </a:rPr>
              <a:t>（</a:t>
            </a:r>
            <a:r>
              <a:rPr lang="en-US" altLang="zh-CN" sz="2400" b="1">
                <a:solidFill>
                  <a:schemeClr val="bg1"/>
                </a:solidFill>
              </a:rPr>
              <a:t>4</a:t>
            </a:r>
            <a:r>
              <a:rPr lang="zh-CN" altLang="en-US" sz="2400" b="1">
                <a:solidFill>
                  <a:schemeClr val="bg1"/>
                </a:solidFill>
              </a:rPr>
              <a:t>）社区防灾资源分析：社区标识设置的合理性   </a:t>
            </a:r>
          </a:p>
          <a:p>
            <a:pPr marL="571500" indent="-571500" algn="ctr">
              <a:lnSpc>
                <a:spcPct val="70000"/>
              </a:lnSpc>
            </a:pPr>
            <a:r>
              <a:rPr lang="en-US" altLang="zh-CN" sz="2000" b="1">
                <a:solidFill>
                  <a:srgbClr val="FFFF00"/>
                </a:solidFill>
                <a:ea typeface="黑体" pitchFamily="2" charset="-122"/>
                <a:sym typeface="Times New Roman" pitchFamily="18" charset="0"/>
              </a:rPr>
              <a:t>Analysis of Community Disaster Prevention Resources: the Rationality of Community Sign settings</a:t>
            </a:r>
          </a:p>
        </p:txBody>
      </p:sp>
      <p:sp>
        <p:nvSpPr>
          <p:cNvPr id="91138" name="Text Box 3"/>
          <p:cNvSpPr txBox="1">
            <a:spLocks noChangeArrowheads="1"/>
          </p:cNvSpPr>
          <p:nvPr/>
        </p:nvSpPr>
        <p:spPr bwMode="auto">
          <a:xfrm>
            <a:off x="250825" y="1341438"/>
            <a:ext cx="8686800" cy="1190625"/>
          </a:xfrm>
          <a:prstGeom prst="rect">
            <a:avLst/>
          </a:prstGeom>
          <a:noFill/>
          <a:ln w="9525">
            <a:noFill/>
            <a:miter lim="800000"/>
            <a:headEnd/>
            <a:tailEnd/>
          </a:ln>
        </p:spPr>
        <p:txBody>
          <a:bodyPr>
            <a:spAutoFit/>
          </a:bodyPr>
          <a:lstStyle/>
          <a:p>
            <a:pPr algn="just">
              <a:spcBef>
                <a:spcPct val="50000"/>
              </a:spcBef>
            </a:pPr>
            <a:r>
              <a:rPr lang="en-US" altLang="zh-CN" sz="1800"/>
              <a:t>     According to the disaster prevention signs cognitive zoning method ,the community is divided into three parts--risk, security, transition region, the community region division and guide sign settings of dangerous zone are as</a:t>
            </a:r>
            <a:r>
              <a:rPr lang="en-US" altLang="zh-CN" sz="1800">
                <a:latin typeface="Arial" charset="0"/>
              </a:rPr>
              <a:t> </a:t>
            </a:r>
            <a:r>
              <a:rPr lang="en-US" altLang="zh-CN" sz="1800"/>
              <a:t>shown in the picture. The focus of the disaster prevention signs are  different in different areas. </a:t>
            </a:r>
            <a:endParaRPr lang="zh-CN" altLang="en-US" sz="1800"/>
          </a:p>
        </p:txBody>
      </p:sp>
      <p:sp>
        <p:nvSpPr>
          <p:cNvPr id="91139" name="Rectangle 7"/>
          <p:cNvSpPr>
            <a:spLocks noChangeArrowheads="1"/>
          </p:cNvSpPr>
          <p:nvPr/>
        </p:nvSpPr>
        <p:spPr bwMode="auto">
          <a:xfrm>
            <a:off x="0" y="2166938"/>
            <a:ext cx="9144000" cy="0"/>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1140" name="Rectangle 8"/>
          <p:cNvSpPr>
            <a:spLocks noChangeArrowheads="1"/>
          </p:cNvSpPr>
          <p:nvPr/>
        </p:nvSpPr>
        <p:spPr bwMode="auto">
          <a:xfrm>
            <a:off x="0" y="2166938"/>
            <a:ext cx="9144000" cy="0"/>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1141" name="Rectangle 9"/>
          <p:cNvSpPr>
            <a:spLocks noChangeArrowheads="1"/>
          </p:cNvSpPr>
          <p:nvPr/>
        </p:nvSpPr>
        <p:spPr bwMode="auto">
          <a:xfrm>
            <a:off x="0" y="1301750"/>
            <a:ext cx="184150" cy="366713"/>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1142" name="Rectangle 10"/>
          <p:cNvSpPr>
            <a:spLocks noChangeArrowheads="1"/>
          </p:cNvSpPr>
          <p:nvPr/>
        </p:nvSpPr>
        <p:spPr bwMode="auto">
          <a:xfrm>
            <a:off x="4441825" y="3297238"/>
            <a:ext cx="260350" cy="274637"/>
          </a:xfrm>
          <a:prstGeom prst="rect">
            <a:avLst/>
          </a:prstGeom>
          <a:noFill/>
          <a:ln w="9525" algn="ctr">
            <a:noFill/>
            <a:miter lim="800000"/>
            <a:headEnd/>
            <a:tailEnd/>
          </a:ln>
        </p:spPr>
        <p:txBody>
          <a:bodyPr wrap="none" anchor="ctr">
            <a:spAutoFit/>
          </a:bodyPr>
          <a:lstStyle/>
          <a:p>
            <a:r>
              <a:rPr lang="en-US" altLang="zh-CN" sz="1200">
                <a:latin typeface="Calibri" pitchFamily="34" charset="0"/>
                <a:cs typeface="Times New Roman" pitchFamily="18" charset="0"/>
              </a:rPr>
              <a:t>  </a:t>
            </a:r>
            <a:endParaRPr lang="en-US" altLang="zh-CN" sz="1800">
              <a:latin typeface="Arial" charset="0"/>
            </a:endParaRPr>
          </a:p>
        </p:txBody>
      </p:sp>
      <p:pic>
        <p:nvPicPr>
          <p:cNvPr id="91143" name="Picture 11"/>
          <p:cNvPicPr>
            <a:picLocks noChangeAspect="1" noChangeArrowheads="1"/>
          </p:cNvPicPr>
          <p:nvPr/>
        </p:nvPicPr>
        <p:blipFill>
          <a:blip r:embed="rId2"/>
          <a:srcRect/>
          <a:stretch>
            <a:fillRect/>
          </a:stretch>
        </p:blipFill>
        <p:spPr bwMode="auto">
          <a:xfrm>
            <a:off x="179388" y="2492375"/>
            <a:ext cx="8382000" cy="3960813"/>
          </a:xfrm>
          <a:prstGeom prst="rect">
            <a:avLst/>
          </a:prstGeom>
          <a:noFill/>
          <a:ln w="9525">
            <a:noFill/>
            <a:miter lim="800000"/>
            <a:headEnd/>
            <a:tailEnd/>
          </a:ln>
        </p:spPr>
      </p:pic>
      <p:sp>
        <p:nvSpPr>
          <p:cNvPr id="91144" name="Text Box 10"/>
          <p:cNvSpPr txBox="1">
            <a:spLocks noChangeArrowheads="1"/>
          </p:cNvSpPr>
          <p:nvPr/>
        </p:nvSpPr>
        <p:spPr bwMode="auto">
          <a:xfrm>
            <a:off x="755650" y="6453188"/>
            <a:ext cx="7632700" cy="366712"/>
          </a:xfrm>
          <a:prstGeom prst="rect">
            <a:avLst/>
          </a:prstGeom>
          <a:noFill/>
          <a:ln w="9525">
            <a:noFill/>
            <a:miter lim="800000"/>
            <a:headEnd/>
            <a:tailEnd/>
          </a:ln>
        </p:spPr>
        <p:txBody>
          <a:bodyPr>
            <a:spAutoFit/>
          </a:bodyPr>
          <a:lstStyle/>
          <a:p>
            <a:pPr>
              <a:spcBef>
                <a:spcPct val="50000"/>
              </a:spcBef>
            </a:pPr>
            <a:r>
              <a:rPr lang="en-US" altLang="zh-CN" b="1"/>
              <a:t>Demonstration</a:t>
            </a:r>
            <a:r>
              <a:rPr lang="en-US" altLang="zh-CN" sz="1800">
                <a:latin typeface="Arial" charset="0"/>
              </a:rPr>
              <a:t> </a:t>
            </a:r>
            <a:r>
              <a:rPr lang="en-US" altLang="zh-CN" b="1"/>
              <a:t>community region division and Guide sign settings of dangerous zone </a:t>
            </a:r>
            <a:endParaRPr lang="zh-CN" altLang="en-US" b="1"/>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3"/>
          <p:cNvSpPr txBox="1">
            <a:spLocks noChangeArrowheads="1"/>
          </p:cNvSpPr>
          <p:nvPr/>
        </p:nvSpPr>
        <p:spPr bwMode="auto">
          <a:xfrm>
            <a:off x="0" y="-26988"/>
            <a:ext cx="9144000" cy="1125538"/>
          </a:xfrm>
          <a:prstGeom prst="rect">
            <a:avLst/>
          </a:prstGeom>
          <a:solidFill>
            <a:srgbClr val="0000FF"/>
          </a:solidFill>
          <a:ln w="9525">
            <a:noFill/>
            <a:miter lim="800000"/>
            <a:headEnd/>
            <a:tailEnd/>
          </a:ln>
        </p:spPr>
        <p:txBody>
          <a:bodyPr>
            <a:spAutoFit/>
          </a:bodyPr>
          <a:lstStyle/>
          <a:p>
            <a:r>
              <a:rPr lang="zh-CN" altLang="en-US" sz="2800" b="1">
                <a:solidFill>
                  <a:srgbClr val="FFFF00"/>
                </a:solidFill>
                <a:ea typeface="黑体" pitchFamily="2" charset="-122"/>
              </a:rPr>
              <a:t>（</a:t>
            </a:r>
            <a:r>
              <a:rPr lang="en-US" altLang="zh-CN" sz="2800" b="1">
                <a:solidFill>
                  <a:srgbClr val="FFFF00"/>
                </a:solidFill>
                <a:ea typeface="黑体" pitchFamily="2" charset="-122"/>
              </a:rPr>
              <a:t>4</a:t>
            </a:r>
            <a:r>
              <a:rPr lang="zh-CN" altLang="en-US" sz="2800" b="1">
                <a:solidFill>
                  <a:srgbClr val="FFFF00"/>
                </a:solidFill>
                <a:ea typeface="黑体" pitchFamily="2" charset="-122"/>
              </a:rPr>
              <a:t>）社区防灾资源分析：不同认知区域防灾标识设置</a:t>
            </a:r>
          </a:p>
          <a:p>
            <a:pPr algn="ctr">
              <a:lnSpc>
                <a:spcPct val="60000"/>
              </a:lnSpc>
              <a:spcBef>
                <a:spcPct val="50000"/>
              </a:spcBef>
            </a:pPr>
            <a:r>
              <a:rPr lang="en-US" altLang="zh-CN" sz="1800" b="1">
                <a:solidFill>
                  <a:srgbClr val="FFFF00"/>
                </a:solidFill>
                <a:sym typeface="Times New Roman" pitchFamily="18" charset="0"/>
              </a:rPr>
              <a:t>Analysis of Community Disaster Prevention Resources: Disaster prevention </a:t>
            </a:r>
          </a:p>
          <a:p>
            <a:pPr algn="ctr">
              <a:lnSpc>
                <a:spcPct val="60000"/>
              </a:lnSpc>
              <a:spcBef>
                <a:spcPct val="50000"/>
              </a:spcBef>
            </a:pPr>
            <a:r>
              <a:rPr lang="en-US" altLang="zh-CN" sz="1800" b="1">
                <a:solidFill>
                  <a:srgbClr val="FFFF00"/>
                </a:solidFill>
                <a:sym typeface="Times New Roman" pitchFamily="18" charset="0"/>
              </a:rPr>
              <a:t>Sign settings of Different Area</a:t>
            </a:r>
          </a:p>
        </p:txBody>
      </p:sp>
      <p:sp>
        <p:nvSpPr>
          <p:cNvPr id="92162" name="Text Box 3"/>
          <p:cNvSpPr txBox="1">
            <a:spLocks noChangeArrowheads="1"/>
          </p:cNvSpPr>
          <p:nvPr/>
        </p:nvSpPr>
        <p:spPr bwMode="auto">
          <a:xfrm>
            <a:off x="5364163" y="1557338"/>
            <a:ext cx="3559175" cy="1589087"/>
          </a:xfrm>
          <a:prstGeom prst="rect">
            <a:avLst/>
          </a:prstGeom>
          <a:noFill/>
          <a:ln w="9525">
            <a:noFill/>
            <a:miter lim="800000"/>
            <a:headEnd/>
            <a:tailEnd/>
          </a:ln>
        </p:spPr>
        <p:txBody>
          <a:bodyPr>
            <a:spAutoFit/>
          </a:bodyPr>
          <a:lstStyle/>
          <a:p>
            <a:pPr algn="just">
              <a:spcBef>
                <a:spcPct val="50000"/>
              </a:spcBef>
            </a:pPr>
            <a:r>
              <a:rPr lang="en-US" altLang="zh-CN"/>
              <a:t>The intersection of the T-junction, demonstration community resident</a:t>
            </a:r>
            <a:r>
              <a:rPr lang="en-US" altLang="zh-CN" sz="1800">
                <a:latin typeface="Arial" charset="0"/>
              </a:rPr>
              <a:t>'</a:t>
            </a:r>
            <a:r>
              <a:rPr lang="en-US" altLang="zh-CN"/>
              <a:t>s escape direction is the main road from east to west, the guide signs should indicate the integer distance, the interval  can be 50m or 100m .</a:t>
            </a:r>
            <a:endParaRPr lang="zh-CN" altLang="en-US"/>
          </a:p>
        </p:txBody>
      </p:sp>
      <p:sp>
        <p:nvSpPr>
          <p:cNvPr id="92163" name="Rectangle 4"/>
          <p:cNvSpPr>
            <a:spLocks noChangeArrowheads="1"/>
          </p:cNvSpPr>
          <p:nvPr/>
        </p:nvSpPr>
        <p:spPr bwMode="auto">
          <a:xfrm>
            <a:off x="0" y="1951038"/>
            <a:ext cx="184150" cy="366712"/>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2164" name="Rectangle 5"/>
          <p:cNvSpPr>
            <a:spLocks noChangeArrowheads="1"/>
          </p:cNvSpPr>
          <p:nvPr/>
        </p:nvSpPr>
        <p:spPr bwMode="auto">
          <a:xfrm>
            <a:off x="0" y="1951038"/>
            <a:ext cx="184150" cy="366712"/>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2165" name="Rectangle 7"/>
          <p:cNvSpPr>
            <a:spLocks noChangeArrowheads="1"/>
          </p:cNvSpPr>
          <p:nvPr/>
        </p:nvSpPr>
        <p:spPr bwMode="auto">
          <a:xfrm>
            <a:off x="3756025" y="2382838"/>
            <a:ext cx="260350" cy="274637"/>
          </a:xfrm>
          <a:prstGeom prst="rect">
            <a:avLst/>
          </a:prstGeom>
          <a:noFill/>
          <a:ln w="9525" algn="ctr">
            <a:noFill/>
            <a:miter lim="800000"/>
            <a:headEnd/>
            <a:tailEnd/>
          </a:ln>
        </p:spPr>
        <p:txBody>
          <a:bodyPr wrap="none" anchor="ctr">
            <a:spAutoFit/>
          </a:bodyPr>
          <a:lstStyle/>
          <a:p>
            <a:r>
              <a:rPr lang="en-US" altLang="zh-CN" sz="1200">
                <a:latin typeface="Calibri" pitchFamily="34" charset="0"/>
                <a:cs typeface="Times New Roman" pitchFamily="18" charset="0"/>
              </a:rPr>
              <a:t>  </a:t>
            </a:r>
            <a:endParaRPr lang="en-US" altLang="zh-CN" sz="1800">
              <a:latin typeface="Arial" charset="0"/>
            </a:endParaRPr>
          </a:p>
        </p:txBody>
      </p:sp>
      <p:sp>
        <p:nvSpPr>
          <p:cNvPr id="92166" name="Rectangle 10"/>
          <p:cNvSpPr>
            <a:spLocks noChangeArrowheads="1"/>
          </p:cNvSpPr>
          <p:nvPr/>
        </p:nvSpPr>
        <p:spPr bwMode="auto">
          <a:xfrm>
            <a:off x="0" y="1739900"/>
            <a:ext cx="9144000" cy="0"/>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2167" name="Rectangle 11"/>
          <p:cNvSpPr>
            <a:spLocks noChangeArrowheads="1"/>
          </p:cNvSpPr>
          <p:nvPr/>
        </p:nvSpPr>
        <p:spPr bwMode="auto">
          <a:xfrm>
            <a:off x="0" y="3282950"/>
            <a:ext cx="260350" cy="274638"/>
          </a:xfrm>
          <a:prstGeom prst="rect">
            <a:avLst/>
          </a:prstGeom>
          <a:noFill/>
          <a:ln w="9525" algn="ctr">
            <a:noFill/>
            <a:miter lim="800000"/>
            <a:headEnd/>
            <a:tailEnd/>
          </a:ln>
        </p:spPr>
        <p:txBody>
          <a:bodyPr wrap="none" anchor="ctr">
            <a:spAutoFit/>
          </a:bodyPr>
          <a:lstStyle/>
          <a:p>
            <a:r>
              <a:rPr lang="en-US" altLang="zh-CN" sz="1200">
                <a:latin typeface="Calibri" pitchFamily="34" charset="0"/>
                <a:cs typeface="Times New Roman" pitchFamily="18" charset="0"/>
              </a:rPr>
              <a:t>  </a:t>
            </a:r>
            <a:endParaRPr lang="en-US" altLang="zh-CN" sz="1800">
              <a:latin typeface="Arial" charset="0"/>
            </a:endParaRPr>
          </a:p>
        </p:txBody>
      </p:sp>
      <p:sp>
        <p:nvSpPr>
          <p:cNvPr id="92168" name="Rectangle 15"/>
          <p:cNvSpPr>
            <a:spLocks noChangeArrowheads="1"/>
          </p:cNvSpPr>
          <p:nvPr/>
        </p:nvSpPr>
        <p:spPr bwMode="auto">
          <a:xfrm>
            <a:off x="0" y="3182938"/>
            <a:ext cx="254000" cy="244475"/>
          </a:xfrm>
          <a:prstGeom prst="rect">
            <a:avLst/>
          </a:prstGeom>
          <a:noFill/>
          <a:ln w="9525" algn="ctr">
            <a:noFill/>
            <a:miter lim="800000"/>
            <a:headEnd/>
            <a:tailEnd/>
          </a:ln>
        </p:spPr>
        <p:txBody>
          <a:bodyPr wrap="none" anchor="ctr">
            <a:spAutoFit/>
          </a:bodyPr>
          <a:lstStyle/>
          <a:p>
            <a:r>
              <a:rPr lang="en-US" altLang="zh-CN" sz="1000">
                <a:solidFill>
                  <a:srgbClr val="000000"/>
                </a:solidFill>
                <a:latin typeface="Arial" charset="0"/>
              </a:rPr>
              <a:t>  </a:t>
            </a:r>
            <a:endParaRPr lang="en-US" altLang="zh-CN" sz="1800">
              <a:latin typeface="Arial" charset="0"/>
            </a:endParaRPr>
          </a:p>
        </p:txBody>
      </p:sp>
      <p:sp>
        <p:nvSpPr>
          <p:cNvPr id="92169" name="Rectangle 16"/>
          <p:cNvSpPr>
            <a:spLocks noChangeArrowheads="1"/>
          </p:cNvSpPr>
          <p:nvPr/>
        </p:nvSpPr>
        <p:spPr bwMode="auto">
          <a:xfrm>
            <a:off x="0" y="4989513"/>
            <a:ext cx="215900" cy="228600"/>
          </a:xfrm>
          <a:prstGeom prst="rect">
            <a:avLst/>
          </a:prstGeom>
          <a:noFill/>
          <a:ln w="9525" algn="ctr">
            <a:noFill/>
            <a:miter lim="800000"/>
            <a:headEnd/>
            <a:tailEnd/>
          </a:ln>
        </p:spPr>
        <p:txBody>
          <a:bodyPr wrap="none" anchor="ctr">
            <a:spAutoFit/>
          </a:bodyPr>
          <a:lstStyle/>
          <a:p>
            <a:r>
              <a:rPr lang="en-US" altLang="zh-CN" sz="900">
                <a:latin typeface="Arial" charset="0"/>
              </a:rPr>
              <a:t> </a:t>
            </a:r>
            <a:endParaRPr lang="en-US" altLang="zh-CN" sz="1800">
              <a:latin typeface="Arial" charset="0"/>
            </a:endParaRPr>
          </a:p>
        </p:txBody>
      </p:sp>
      <p:sp>
        <p:nvSpPr>
          <p:cNvPr id="92170" name="Rectangle 20"/>
          <p:cNvSpPr>
            <a:spLocks noChangeArrowheads="1"/>
          </p:cNvSpPr>
          <p:nvPr/>
        </p:nvSpPr>
        <p:spPr bwMode="auto">
          <a:xfrm>
            <a:off x="0" y="3192463"/>
            <a:ext cx="254000" cy="244475"/>
          </a:xfrm>
          <a:prstGeom prst="rect">
            <a:avLst/>
          </a:prstGeom>
          <a:noFill/>
          <a:ln w="9525" algn="ctr">
            <a:noFill/>
            <a:miter lim="800000"/>
            <a:headEnd/>
            <a:tailEnd/>
          </a:ln>
        </p:spPr>
        <p:txBody>
          <a:bodyPr wrap="none" anchor="ctr">
            <a:spAutoFit/>
          </a:bodyPr>
          <a:lstStyle/>
          <a:p>
            <a:r>
              <a:rPr lang="en-US" altLang="zh-CN" sz="1000">
                <a:solidFill>
                  <a:srgbClr val="000000"/>
                </a:solidFill>
                <a:latin typeface="Arial" charset="0"/>
              </a:rPr>
              <a:t>  </a:t>
            </a:r>
            <a:endParaRPr lang="en-US" altLang="zh-CN" sz="1800">
              <a:latin typeface="Arial" charset="0"/>
            </a:endParaRPr>
          </a:p>
        </p:txBody>
      </p:sp>
      <p:sp>
        <p:nvSpPr>
          <p:cNvPr id="92171" name="Rectangle 21"/>
          <p:cNvSpPr>
            <a:spLocks noChangeArrowheads="1"/>
          </p:cNvSpPr>
          <p:nvPr/>
        </p:nvSpPr>
        <p:spPr bwMode="auto">
          <a:xfrm>
            <a:off x="0" y="4979988"/>
            <a:ext cx="215900" cy="228600"/>
          </a:xfrm>
          <a:prstGeom prst="rect">
            <a:avLst/>
          </a:prstGeom>
          <a:noFill/>
          <a:ln w="9525" algn="ctr">
            <a:noFill/>
            <a:miter lim="800000"/>
            <a:headEnd/>
            <a:tailEnd/>
          </a:ln>
        </p:spPr>
        <p:txBody>
          <a:bodyPr wrap="none" anchor="ctr">
            <a:spAutoFit/>
          </a:bodyPr>
          <a:lstStyle/>
          <a:p>
            <a:r>
              <a:rPr lang="en-US" altLang="zh-CN" sz="900">
                <a:latin typeface="Arial" charset="0"/>
              </a:rPr>
              <a:t> </a:t>
            </a:r>
            <a:endParaRPr lang="en-US" altLang="zh-CN" sz="1800">
              <a:latin typeface="Arial" charset="0"/>
            </a:endParaRPr>
          </a:p>
        </p:txBody>
      </p:sp>
      <p:pic>
        <p:nvPicPr>
          <p:cNvPr id="92172" name="Picture 22" descr="009"/>
          <p:cNvPicPr>
            <a:picLocks noChangeAspect="1" noChangeArrowheads="1"/>
          </p:cNvPicPr>
          <p:nvPr/>
        </p:nvPicPr>
        <p:blipFill>
          <a:blip r:embed="rId2">
            <a:lum bright="20000"/>
          </a:blip>
          <a:srcRect/>
          <a:stretch>
            <a:fillRect/>
          </a:stretch>
        </p:blipFill>
        <p:spPr bwMode="auto">
          <a:xfrm>
            <a:off x="228600" y="1447800"/>
            <a:ext cx="2257425" cy="1619250"/>
          </a:xfrm>
          <a:prstGeom prst="rect">
            <a:avLst/>
          </a:prstGeom>
          <a:noFill/>
          <a:ln w="9525">
            <a:noFill/>
            <a:miter lim="800000"/>
            <a:headEnd/>
            <a:tailEnd/>
          </a:ln>
        </p:spPr>
      </p:pic>
      <p:pic>
        <p:nvPicPr>
          <p:cNvPr id="92173" name="Picture 23"/>
          <p:cNvPicPr>
            <a:picLocks noChangeAspect="1" noChangeArrowheads="1"/>
          </p:cNvPicPr>
          <p:nvPr/>
        </p:nvPicPr>
        <p:blipFill>
          <a:blip r:embed="rId3"/>
          <a:srcRect/>
          <a:stretch>
            <a:fillRect/>
          </a:stretch>
        </p:blipFill>
        <p:spPr bwMode="auto">
          <a:xfrm>
            <a:off x="2743200" y="1447800"/>
            <a:ext cx="2362200" cy="1619250"/>
          </a:xfrm>
          <a:prstGeom prst="rect">
            <a:avLst/>
          </a:prstGeom>
          <a:noFill/>
          <a:ln w="9525">
            <a:noFill/>
            <a:miter lim="800000"/>
            <a:headEnd/>
            <a:tailEnd/>
          </a:ln>
        </p:spPr>
      </p:pic>
      <p:pic>
        <p:nvPicPr>
          <p:cNvPr id="92174" name="Picture 24" descr="010"/>
          <p:cNvPicPr>
            <a:picLocks noChangeAspect="1" noChangeArrowheads="1"/>
          </p:cNvPicPr>
          <p:nvPr/>
        </p:nvPicPr>
        <p:blipFill>
          <a:blip r:embed="rId4">
            <a:lum bright="20000"/>
          </a:blip>
          <a:srcRect/>
          <a:stretch>
            <a:fillRect/>
          </a:stretch>
        </p:blipFill>
        <p:spPr bwMode="auto">
          <a:xfrm>
            <a:off x="228600" y="3200400"/>
            <a:ext cx="2286000" cy="1619250"/>
          </a:xfrm>
          <a:prstGeom prst="rect">
            <a:avLst/>
          </a:prstGeom>
          <a:noFill/>
          <a:ln w="9525">
            <a:noFill/>
            <a:miter lim="800000"/>
            <a:headEnd/>
            <a:tailEnd/>
          </a:ln>
        </p:spPr>
      </p:pic>
      <p:pic>
        <p:nvPicPr>
          <p:cNvPr id="92175" name="Picture 25"/>
          <p:cNvPicPr>
            <a:picLocks noChangeAspect="1" noChangeArrowheads="1"/>
          </p:cNvPicPr>
          <p:nvPr/>
        </p:nvPicPr>
        <p:blipFill>
          <a:blip r:embed="rId5"/>
          <a:srcRect/>
          <a:stretch>
            <a:fillRect/>
          </a:stretch>
        </p:blipFill>
        <p:spPr bwMode="auto">
          <a:xfrm>
            <a:off x="2743200" y="3200400"/>
            <a:ext cx="2371725" cy="1619250"/>
          </a:xfrm>
          <a:prstGeom prst="rect">
            <a:avLst/>
          </a:prstGeom>
          <a:noFill/>
          <a:ln w="9525">
            <a:noFill/>
            <a:miter lim="800000"/>
            <a:headEnd/>
            <a:tailEnd/>
          </a:ln>
        </p:spPr>
      </p:pic>
      <p:pic>
        <p:nvPicPr>
          <p:cNvPr id="92176" name="Picture 26" descr="011"/>
          <p:cNvPicPr>
            <a:picLocks noChangeAspect="1" noChangeArrowheads="1"/>
          </p:cNvPicPr>
          <p:nvPr/>
        </p:nvPicPr>
        <p:blipFill>
          <a:blip r:embed="rId6">
            <a:lum bright="20000"/>
          </a:blip>
          <a:srcRect/>
          <a:stretch>
            <a:fillRect/>
          </a:stretch>
        </p:blipFill>
        <p:spPr bwMode="auto">
          <a:xfrm>
            <a:off x="228600" y="4953000"/>
            <a:ext cx="2286000" cy="1674813"/>
          </a:xfrm>
          <a:prstGeom prst="rect">
            <a:avLst/>
          </a:prstGeom>
          <a:noFill/>
          <a:ln w="9525">
            <a:noFill/>
            <a:miter lim="800000"/>
            <a:headEnd/>
            <a:tailEnd/>
          </a:ln>
        </p:spPr>
      </p:pic>
      <p:pic>
        <p:nvPicPr>
          <p:cNvPr id="92177" name="Picture 27"/>
          <p:cNvPicPr>
            <a:picLocks noChangeAspect="1" noChangeArrowheads="1"/>
          </p:cNvPicPr>
          <p:nvPr/>
        </p:nvPicPr>
        <p:blipFill>
          <a:blip r:embed="rId7"/>
          <a:srcRect/>
          <a:stretch>
            <a:fillRect/>
          </a:stretch>
        </p:blipFill>
        <p:spPr bwMode="auto">
          <a:xfrm>
            <a:off x="2743200" y="5029200"/>
            <a:ext cx="2371725" cy="1619250"/>
          </a:xfrm>
          <a:prstGeom prst="rect">
            <a:avLst/>
          </a:prstGeom>
          <a:noFill/>
          <a:ln w="9525">
            <a:noFill/>
            <a:miter lim="800000"/>
            <a:headEnd/>
            <a:tailEnd/>
          </a:ln>
        </p:spPr>
      </p:pic>
      <p:sp>
        <p:nvSpPr>
          <p:cNvPr id="92178" name="Rectangle 28"/>
          <p:cNvSpPr>
            <a:spLocks noChangeArrowheads="1"/>
          </p:cNvSpPr>
          <p:nvPr/>
        </p:nvSpPr>
        <p:spPr bwMode="auto">
          <a:xfrm>
            <a:off x="5334000" y="3214688"/>
            <a:ext cx="3559175" cy="1589087"/>
          </a:xfrm>
          <a:prstGeom prst="rect">
            <a:avLst/>
          </a:prstGeom>
          <a:noFill/>
          <a:ln w="9525">
            <a:noFill/>
            <a:miter lim="800000"/>
            <a:headEnd/>
            <a:tailEnd/>
          </a:ln>
        </p:spPr>
        <p:txBody>
          <a:bodyPr anchor="ctr">
            <a:spAutoFit/>
          </a:bodyPr>
          <a:lstStyle/>
          <a:p>
            <a:pPr algn="just"/>
            <a:r>
              <a:rPr lang="en-US" altLang="zh-CN"/>
              <a:t>There is a crossroads at the exit of 7 residential building, south west of the road can be used as an optional security route, considering human's visual angle, the evacuation signs should be set up to 45 °angle .</a:t>
            </a:r>
            <a:r>
              <a:rPr lang="en-US" altLang="zh-CN" sz="1800">
                <a:latin typeface="Arial" charset="0"/>
              </a:rPr>
              <a:t> </a:t>
            </a:r>
            <a:endParaRPr lang="zh-CN" altLang="en-US" sz="1800">
              <a:latin typeface="Arial" charset="0"/>
            </a:endParaRPr>
          </a:p>
        </p:txBody>
      </p:sp>
      <p:sp>
        <p:nvSpPr>
          <p:cNvPr id="92179" name="Rectangle 29"/>
          <p:cNvSpPr>
            <a:spLocks noChangeArrowheads="1"/>
          </p:cNvSpPr>
          <p:nvPr/>
        </p:nvSpPr>
        <p:spPr bwMode="auto">
          <a:xfrm>
            <a:off x="5410200" y="5043488"/>
            <a:ext cx="3482975" cy="1558925"/>
          </a:xfrm>
          <a:prstGeom prst="rect">
            <a:avLst/>
          </a:prstGeom>
          <a:noFill/>
          <a:ln w="9525">
            <a:noFill/>
            <a:miter lim="800000"/>
            <a:headEnd/>
            <a:tailEnd/>
          </a:ln>
        </p:spPr>
        <p:txBody>
          <a:bodyPr anchor="ctr">
            <a:spAutoFit/>
          </a:bodyPr>
          <a:lstStyle/>
          <a:p>
            <a:pPr algn="just"/>
            <a:r>
              <a:rPr lang="en-US" altLang="zh-CN"/>
              <a:t>   There are some other buildings at the front of the 2 residential buildings, north and south road can go to the disaster prevention park , so we need to set some signs point to the two directions in front of the exit. </a:t>
            </a:r>
            <a:endParaRPr lang="zh-CN"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
          <p:cNvSpPr>
            <a:spLocks noGrp="1"/>
          </p:cNvSpPr>
          <p:nvPr>
            <p:ph type="title"/>
          </p:nvPr>
        </p:nvSpPr>
        <p:spPr>
          <a:xfrm>
            <a:off x="-396875" y="836613"/>
            <a:ext cx="4214813" cy="1285875"/>
          </a:xfrm>
        </p:spPr>
        <p:txBody>
          <a:bodyPr/>
          <a:lstStyle/>
          <a:p>
            <a:pPr eaLnBrk="1" hangingPunct="1"/>
            <a:r>
              <a:rPr lang="zh-CN" altLang="en-US" sz="4000" smtClean="0">
                <a:ea typeface="黑体" pitchFamily="2" charset="-122"/>
              </a:rPr>
              <a:t>琼北火山</a:t>
            </a:r>
            <a:r>
              <a:rPr lang="zh-CN" altLang="en-US" sz="4000" smtClean="0"/>
              <a:t/>
            </a:r>
            <a:br>
              <a:rPr lang="zh-CN" altLang="en-US" sz="4000" smtClean="0"/>
            </a:br>
            <a:r>
              <a:rPr lang="zh-CN" altLang="en-US" sz="4000" smtClean="0"/>
              <a:t> </a:t>
            </a:r>
            <a:r>
              <a:rPr lang="en-US" altLang="zh-CN" sz="2400" b="1" smtClean="0">
                <a:latin typeface="Times New Roman" pitchFamily="18" charset="0"/>
                <a:sym typeface="黑体" pitchFamily="2" charset="-122"/>
              </a:rPr>
              <a:t>North Volcanoes in </a:t>
            </a:r>
            <a:br>
              <a:rPr lang="en-US" altLang="zh-CN" sz="2400" b="1" smtClean="0">
                <a:latin typeface="Times New Roman" pitchFamily="18" charset="0"/>
                <a:sym typeface="黑体" pitchFamily="2" charset="-122"/>
              </a:rPr>
            </a:br>
            <a:r>
              <a:rPr lang="en-US" altLang="zh-CN" sz="2400" b="1" smtClean="0">
                <a:latin typeface="Times New Roman" pitchFamily="18" charset="0"/>
                <a:sym typeface="黑体" pitchFamily="2" charset="-122"/>
              </a:rPr>
              <a:t>Hainan Island</a:t>
            </a:r>
            <a:r>
              <a:rPr lang="en-US" altLang="zh-CN" sz="4000" smtClean="0">
                <a:sym typeface="黑体" pitchFamily="2" charset="-122"/>
              </a:rPr>
              <a:t> </a:t>
            </a:r>
            <a:endParaRPr lang="zh-CN" altLang="en-US" sz="4000" smtClean="0">
              <a:sym typeface="黑体" pitchFamily="2" charset="-122"/>
            </a:endParaRPr>
          </a:p>
        </p:txBody>
      </p:sp>
      <p:pic>
        <p:nvPicPr>
          <p:cNvPr id="25602" name="Picture 3" descr="http://amuseum.cdstm.cn/AMuseum/earthquak/images/1-images10.jpg"/>
          <p:cNvPicPr>
            <a:picLocks noChangeAspect="1" noChangeArrowheads="1"/>
          </p:cNvPicPr>
          <p:nvPr/>
        </p:nvPicPr>
        <p:blipFill>
          <a:blip r:embed="rId2"/>
          <a:srcRect/>
          <a:stretch>
            <a:fillRect/>
          </a:stretch>
        </p:blipFill>
        <p:spPr bwMode="auto">
          <a:xfrm>
            <a:off x="0" y="3676650"/>
            <a:ext cx="5435600" cy="3181350"/>
          </a:xfrm>
          <a:prstGeom prst="rect">
            <a:avLst/>
          </a:prstGeom>
          <a:noFill/>
          <a:ln w="9525">
            <a:noFill/>
            <a:miter lim="800000"/>
            <a:headEnd/>
            <a:tailEnd/>
          </a:ln>
        </p:spPr>
      </p:pic>
      <p:pic>
        <p:nvPicPr>
          <p:cNvPr id="25603" name="Picture 2" descr="http://baike.weather.com.cn/uploads/201102/1298445886f0yW5HHr.jpg"/>
          <p:cNvPicPr>
            <a:picLocks noChangeAspect="1" noChangeArrowheads="1"/>
          </p:cNvPicPr>
          <p:nvPr/>
        </p:nvPicPr>
        <p:blipFill>
          <a:blip r:embed="rId3"/>
          <a:srcRect l="27905" t="43910" r="12930" b="9348"/>
          <a:stretch>
            <a:fillRect/>
          </a:stretch>
        </p:blipFill>
        <p:spPr bwMode="auto">
          <a:xfrm>
            <a:off x="3292475" y="0"/>
            <a:ext cx="5851525" cy="3643313"/>
          </a:xfrm>
          <a:prstGeom prst="rect">
            <a:avLst/>
          </a:prstGeom>
          <a:noFill/>
          <a:ln w="9525">
            <a:noFill/>
            <a:miter lim="800000"/>
            <a:headEnd/>
            <a:tailEnd/>
          </a:ln>
        </p:spPr>
      </p:pic>
      <p:sp>
        <p:nvSpPr>
          <p:cNvPr id="5" name="椭圆 4"/>
          <p:cNvSpPr/>
          <p:nvPr/>
        </p:nvSpPr>
        <p:spPr>
          <a:xfrm>
            <a:off x="6156325" y="2708275"/>
            <a:ext cx="1500188" cy="11430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zh-CN" altLang="en-US" sz="1800"/>
          </a:p>
        </p:txBody>
      </p:sp>
      <p:sp>
        <p:nvSpPr>
          <p:cNvPr id="25605" name="Line 6"/>
          <p:cNvSpPr>
            <a:spLocks noChangeShapeType="1"/>
          </p:cNvSpPr>
          <p:nvPr/>
        </p:nvSpPr>
        <p:spPr bwMode="auto">
          <a:xfrm flipH="1">
            <a:off x="4932363" y="3357563"/>
            <a:ext cx="1223962" cy="1295400"/>
          </a:xfrm>
          <a:prstGeom prst="line">
            <a:avLst/>
          </a:prstGeom>
          <a:noFill/>
          <a:ln w="25400">
            <a:solidFill>
              <a:srgbClr val="8C3836"/>
            </a:solidFill>
            <a:round/>
            <a:headEnd/>
            <a:tailEnd type="triangle" w="med" len="med"/>
          </a:ln>
        </p:spPr>
        <p:txBody>
          <a:bodyPr anchor="ctr"/>
          <a:lstStyle/>
          <a:p>
            <a:endParaRPr lang="zh-CN"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
          <p:cNvSpPr>
            <a:spLocks noChangeArrowheads="1"/>
          </p:cNvSpPr>
          <p:nvPr/>
        </p:nvSpPr>
        <p:spPr bwMode="auto">
          <a:xfrm>
            <a:off x="0" y="2166938"/>
            <a:ext cx="9144000" cy="0"/>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3186" name="Rectangle 5"/>
          <p:cNvSpPr>
            <a:spLocks noChangeArrowheads="1"/>
          </p:cNvSpPr>
          <p:nvPr/>
        </p:nvSpPr>
        <p:spPr bwMode="auto">
          <a:xfrm>
            <a:off x="0" y="2166938"/>
            <a:ext cx="9144000" cy="0"/>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3187" name="Rectangle 6"/>
          <p:cNvSpPr>
            <a:spLocks noChangeArrowheads="1"/>
          </p:cNvSpPr>
          <p:nvPr/>
        </p:nvSpPr>
        <p:spPr bwMode="auto">
          <a:xfrm>
            <a:off x="3756025" y="2382838"/>
            <a:ext cx="260350" cy="274637"/>
          </a:xfrm>
          <a:prstGeom prst="rect">
            <a:avLst/>
          </a:prstGeom>
          <a:noFill/>
          <a:ln w="9525" algn="ctr">
            <a:noFill/>
            <a:miter lim="800000"/>
            <a:headEnd/>
            <a:tailEnd/>
          </a:ln>
        </p:spPr>
        <p:txBody>
          <a:bodyPr wrap="none" anchor="ctr">
            <a:spAutoFit/>
          </a:bodyPr>
          <a:lstStyle/>
          <a:p>
            <a:r>
              <a:rPr lang="en-US" altLang="zh-CN" sz="1200">
                <a:latin typeface="Calibri" pitchFamily="34" charset="0"/>
                <a:cs typeface="Times New Roman" pitchFamily="18" charset="0"/>
              </a:rPr>
              <a:t>  </a:t>
            </a:r>
            <a:endParaRPr lang="en-US" altLang="zh-CN" sz="1800">
              <a:latin typeface="Arial" charset="0"/>
            </a:endParaRPr>
          </a:p>
        </p:txBody>
      </p:sp>
      <p:sp>
        <p:nvSpPr>
          <p:cNvPr id="93188" name="Rectangle 7"/>
          <p:cNvSpPr>
            <a:spLocks noChangeArrowheads="1"/>
          </p:cNvSpPr>
          <p:nvPr/>
        </p:nvSpPr>
        <p:spPr bwMode="auto">
          <a:xfrm>
            <a:off x="0" y="1739900"/>
            <a:ext cx="9144000" cy="0"/>
          </a:xfrm>
          <a:prstGeom prst="rect">
            <a:avLst/>
          </a:prstGeom>
          <a:noFill/>
          <a:ln w="9525" algn="ctr">
            <a:noFill/>
            <a:miter lim="800000"/>
            <a:headEnd/>
            <a:tailEnd/>
          </a:ln>
        </p:spPr>
        <p:txBody>
          <a:bodyPr wrap="none" anchor="ctr">
            <a:spAutoFit/>
          </a:bodyPr>
          <a:lstStyle/>
          <a:p>
            <a:endParaRPr lang="zh-CN" altLang="en-US" sz="1800">
              <a:latin typeface="Calibri" pitchFamily="34" charset="0"/>
            </a:endParaRPr>
          </a:p>
        </p:txBody>
      </p:sp>
      <p:sp>
        <p:nvSpPr>
          <p:cNvPr id="93189" name="Rectangle 8"/>
          <p:cNvSpPr>
            <a:spLocks noChangeArrowheads="1"/>
          </p:cNvSpPr>
          <p:nvPr/>
        </p:nvSpPr>
        <p:spPr bwMode="auto">
          <a:xfrm>
            <a:off x="0" y="3282950"/>
            <a:ext cx="260350" cy="274638"/>
          </a:xfrm>
          <a:prstGeom prst="rect">
            <a:avLst/>
          </a:prstGeom>
          <a:noFill/>
          <a:ln w="9525" algn="ctr">
            <a:noFill/>
            <a:miter lim="800000"/>
            <a:headEnd/>
            <a:tailEnd/>
          </a:ln>
        </p:spPr>
        <p:txBody>
          <a:bodyPr wrap="none" anchor="ctr">
            <a:spAutoFit/>
          </a:bodyPr>
          <a:lstStyle/>
          <a:p>
            <a:r>
              <a:rPr lang="en-US" altLang="zh-CN" sz="1200">
                <a:latin typeface="Calibri" pitchFamily="34" charset="0"/>
                <a:cs typeface="Times New Roman" pitchFamily="18" charset="0"/>
              </a:rPr>
              <a:t>  </a:t>
            </a:r>
            <a:endParaRPr lang="en-US" altLang="zh-CN" sz="1800">
              <a:latin typeface="Arial" charset="0"/>
            </a:endParaRPr>
          </a:p>
        </p:txBody>
      </p:sp>
      <p:sp>
        <p:nvSpPr>
          <p:cNvPr id="93190" name="Rectangle 9"/>
          <p:cNvSpPr>
            <a:spLocks noChangeArrowheads="1"/>
          </p:cNvSpPr>
          <p:nvPr/>
        </p:nvSpPr>
        <p:spPr bwMode="auto">
          <a:xfrm>
            <a:off x="0" y="3182938"/>
            <a:ext cx="254000" cy="244475"/>
          </a:xfrm>
          <a:prstGeom prst="rect">
            <a:avLst/>
          </a:prstGeom>
          <a:noFill/>
          <a:ln w="9525" algn="ctr">
            <a:noFill/>
            <a:miter lim="800000"/>
            <a:headEnd/>
            <a:tailEnd/>
          </a:ln>
        </p:spPr>
        <p:txBody>
          <a:bodyPr wrap="none" anchor="ctr">
            <a:spAutoFit/>
          </a:bodyPr>
          <a:lstStyle/>
          <a:p>
            <a:r>
              <a:rPr lang="en-US" altLang="zh-CN" sz="1000">
                <a:solidFill>
                  <a:srgbClr val="000000"/>
                </a:solidFill>
                <a:latin typeface="Arial" charset="0"/>
              </a:rPr>
              <a:t>  </a:t>
            </a:r>
            <a:endParaRPr lang="en-US" altLang="zh-CN" sz="1800">
              <a:latin typeface="Arial" charset="0"/>
            </a:endParaRPr>
          </a:p>
        </p:txBody>
      </p:sp>
      <p:sp>
        <p:nvSpPr>
          <p:cNvPr id="93191" name="Rectangle 10"/>
          <p:cNvSpPr>
            <a:spLocks noChangeArrowheads="1"/>
          </p:cNvSpPr>
          <p:nvPr/>
        </p:nvSpPr>
        <p:spPr bwMode="auto">
          <a:xfrm>
            <a:off x="0" y="4989513"/>
            <a:ext cx="215900" cy="228600"/>
          </a:xfrm>
          <a:prstGeom prst="rect">
            <a:avLst/>
          </a:prstGeom>
          <a:noFill/>
          <a:ln w="9525" algn="ctr">
            <a:noFill/>
            <a:miter lim="800000"/>
            <a:headEnd/>
            <a:tailEnd/>
          </a:ln>
        </p:spPr>
        <p:txBody>
          <a:bodyPr wrap="none" anchor="ctr">
            <a:spAutoFit/>
          </a:bodyPr>
          <a:lstStyle/>
          <a:p>
            <a:r>
              <a:rPr lang="en-US" altLang="zh-CN" sz="900">
                <a:latin typeface="Arial" charset="0"/>
              </a:rPr>
              <a:t> </a:t>
            </a:r>
            <a:endParaRPr lang="en-US" altLang="zh-CN" sz="1800">
              <a:latin typeface="Arial" charset="0"/>
            </a:endParaRPr>
          </a:p>
        </p:txBody>
      </p:sp>
      <p:sp>
        <p:nvSpPr>
          <p:cNvPr id="93192" name="Rectangle 11"/>
          <p:cNvSpPr>
            <a:spLocks noChangeArrowheads="1"/>
          </p:cNvSpPr>
          <p:nvPr/>
        </p:nvSpPr>
        <p:spPr bwMode="auto">
          <a:xfrm>
            <a:off x="0" y="3192463"/>
            <a:ext cx="254000" cy="244475"/>
          </a:xfrm>
          <a:prstGeom prst="rect">
            <a:avLst/>
          </a:prstGeom>
          <a:noFill/>
          <a:ln w="9525" algn="ctr">
            <a:noFill/>
            <a:miter lim="800000"/>
            <a:headEnd/>
            <a:tailEnd/>
          </a:ln>
        </p:spPr>
        <p:txBody>
          <a:bodyPr wrap="none" anchor="ctr">
            <a:spAutoFit/>
          </a:bodyPr>
          <a:lstStyle/>
          <a:p>
            <a:r>
              <a:rPr lang="en-US" altLang="zh-CN" sz="1000">
                <a:solidFill>
                  <a:srgbClr val="000000"/>
                </a:solidFill>
                <a:latin typeface="Arial" charset="0"/>
              </a:rPr>
              <a:t>  </a:t>
            </a:r>
            <a:endParaRPr lang="en-US" altLang="zh-CN" sz="1800">
              <a:latin typeface="Arial" charset="0"/>
            </a:endParaRPr>
          </a:p>
        </p:txBody>
      </p:sp>
      <p:sp>
        <p:nvSpPr>
          <p:cNvPr id="93193" name="Rectangle 12"/>
          <p:cNvSpPr>
            <a:spLocks noChangeArrowheads="1"/>
          </p:cNvSpPr>
          <p:nvPr/>
        </p:nvSpPr>
        <p:spPr bwMode="auto">
          <a:xfrm>
            <a:off x="0" y="4979988"/>
            <a:ext cx="215900" cy="228600"/>
          </a:xfrm>
          <a:prstGeom prst="rect">
            <a:avLst/>
          </a:prstGeom>
          <a:noFill/>
          <a:ln w="9525" algn="ctr">
            <a:noFill/>
            <a:miter lim="800000"/>
            <a:headEnd/>
            <a:tailEnd/>
          </a:ln>
        </p:spPr>
        <p:txBody>
          <a:bodyPr wrap="none" anchor="ctr">
            <a:spAutoFit/>
          </a:bodyPr>
          <a:lstStyle/>
          <a:p>
            <a:r>
              <a:rPr lang="en-US" altLang="zh-CN" sz="900">
                <a:latin typeface="Arial" charset="0"/>
              </a:rPr>
              <a:t> </a:t>
            </a:r>
            <a:endParaRPr lang="en-US" altLang="zh-CN" sz="1800">
              <a:latin typeface="Arial" charset="0"/>
            </a:endParaRPr>
          </a:p>
        </p:txBody>
      </p:sp>
      <p:sp>
        <p:nvSpPr>
          <p:cNvPr id="93194" name="Rectangle 20"/>
          <p:cNvSpPr>
            <a:spLocks noChangeArrowheads="1"/>
          </p:cNvSpPr>
          <p:nvPr/>
        </p:nvSpPr>
        <p:spPr bwMode="auto">
          <a:xfrm>
            <a:off x="685800" y="5276850"/>
            <a:ext cx="7772400" cy="1120775"/>
          </a:xfrm>
          <a:prstGeom prst="rect">
            <a:avLst/>
          </a:prstGeom>
          <a:noFill/>
          <a:ln w="9525">
            <a:noFill/>
            <a:miter lim="800000"/>
            <a:headEnd/>
            <a:tailEnd/>
          </a:ln>
        </p:spPr>
        <p:txBody>
          <a:bodyPr anchor="ctr">
            <a:spAutoFit/>
          </a:bodyPr>
          <a:lstStyle/>
          <a:p>
            <a:pPr algn="just">
              <a:lnSpc>
                <a:spcPct val="125000"/>
              </a:lnSpc>
            </a:pPr>
            <a:r>
              <a:rPr lang="en-US" altLang="zh-CN" sz="1800"/>
              <a:t>     We can use more comprehensive disaster prevention signs at some important traffic intersection within 3 km distance from disaster prevention parks, signs are fixed on the floor, the size of signs and  text graphics size as shown in picture. </a:t>
            </a:r>
            <a:endParaRPr lang="zh-CN" altLang="en-US" sz="1800"/>
          </a:p>
        </p:txBody>
      </p:sp>
      <p:pic>
        <p:nvPicPr>
          <p:cNvPr id="93195" name="Picture 21" descr="竖立防灾标识1km"/>
          <p:cNvPicPr>
            <a:picLocks noChangeAspect="1" noChangeArrowheads="1"/>
          </p:cNvPicPr>
          <p:nvPr/>
        </p:nvPicPr>
        <p:blipFill>
          <a:blip r:embed="rId3"/>
          <a:srcRect/>
          <a:stretch>
            <a:fillRect/>
          </a:stretch>
        </p:blipFill>
        <p:spPr bwMode="auto">
          <a:xfrm>
            <a:off x="6300788" y="1412875"/>
            <a:ext cx="2519362" cy="3733800"/>
          </a:xfrm>
          <a:prstGeom prst="rect">
            <a:avLst/>
          </a:prstGeom>
          <a:noFill/>
          <a:ln w="9525">
            <a:noFill/>
            <a:miter lim="800000"/>
            <a:headEnd/>
            <a:tailEnd/>
          </a:ln>
        </p:spPr>
      </p:pic>
      <p:pic>
        <p:nvPicPr>
          <p:cNvPr id="93196" name="Picture 22" descr="竖立标识"/>
          <p:cNvPicPr>
            <a:picLocks noChangeAspect="1" noChangeArrowheads="1"/>
          </p:cNvPicPr>
          <p:nvPr/>
        </p:nvPicPr>
        <p:blipFill>
          <a:blip r:embed="rId4"/>
          <a:srcRect/>
          <a:stretch>
            <a:fillRect/>
          </a:stretch>
        </p:blipFill>
        <p:spPr bwMode="auto">
          <a:xfrm>
            <a:off x="179388" y="1412875"/>
            <a:ext cx="5268912" cy="3600450"/>
          </a:xfrm>
          <a:prstGeom prst="rect">
            <a:avLst/>
          </a:prstGeom>
          <a:noFill/>
          <a:ln w="9525">
            <a:noFill/>
            <a:miter lim="800000"/>
            <a:headEnd/>
            <a:tailEnd/>
          </a:ln>
        </p:spPr>
      </p:pic>
      <p:sp>
        <p:nvSpPr>
          <p:cNvPr id="93197" name="Text Box 3"/>
          <p:cNvSpPr txBox="1">
            <a:spLocks noChangeArrowheads="1"/>
          </p:cNvSpPr>
          <p:nvPr/>
        </p:nvSpPr>
        <p:spPr bwMode="auto">
          <a:xfrm>
            <a:off x="0" y="-26988"/>
            <a:ext cx="9144000" cy="1125538"/>
          </a:xfrm>
          <a:prstGeom prst="rect">
            <a:avLst/>
          </a:prstGeom>
          <a:solidFill>
            <a:srgbClr val="0000FF"/>
          </a:solidFill>
          <a:ln w="9525">
            <a:noFill/>
            <a:miter lim="800000"/>
            <a:headEnd/>
            <a:tailEnd/>
          </a:ln>
        </p:spPr>
        <p:txBody>
          <a:bodyPr>
            <a:spAutoFit/>
          </a:bodyPr>
          <a:lstStyle/>
          <a:p>
            <a:r>
              <a:rPr lang="zh-CN" altLang="en-US" sz="2800" b="1">
                <a:solidFill>
                  <a:srgbClr val="FFFF00"/>
                </a:solidFill>
                <a:ea typeface="黑体" pitchFamily="2" charset="-122"/>
              </a:rPr>
              <a:t>（</a:t>
            </a:r>
            <a:r>
              <a:rPr lang="en-US" altLang="zh-CN" sz="2800" b="1">
                <a:solidFill>
                  <a:srgbClr val="FFFF00"/>
                </a:solidFill>
                <a:ea typeface="黑体" pitchFamily="2" charset="-122"/>
              </a:rPr>
              <a:t>4</a:t>
            </a:r>
            <a:r>
              <a:rPr lang="zh-CN" altLang="en-US" sz="2800" b="1">
                <a:solidFill>
                  <a:srgbClr val="FFFF00"/>
                </a:solidFill>
                <a:ea typeface="黑体" pitchFamily="2" charset="-122"/>
              </a:rPr>
              <a:t>）社区防灾资源分析：不同认知区域防灾标识设置</a:t>
            </a:r>
          </a:p>
          <a:p>
            <a:pPr algn="ctr">
              <a:lnSpc>
                <a:spcPct val="60000"/>
              </a:lnSpc>
              <a:spcBef>
                <a:spcPct val="50000"/>
              </a:spcBef>
            </a:pPr>
            <a:r>
              <a:rPr lang="en-US" altLang="zh-CN" sz="1800" b="1">
                <a:solidFill>
                  <a:srgbClr val="FFFF00"/>
                </a:solidFill>
                <a:sym typeface="Times New Roman" pitchFamily="18" charset="0"/>
              </a:rPr>
              <a:t>Analysis of Community Disaster Prevention Resources: Disaster prevention </a:t>
            </a:r>
          </a:p>
          <a:p>
            <a:pPr algn="ctr">
              <a:lnSpc>
                <a:spcPct val="60000"/>
              </a:lnSpc>
              <a:spcBef>
                <a:spcPct val="50000"/>
              </a:spcBef>
            </a:pPr>
            <a:r>
              <a:rPr lang="en-US" altLang="zh-CN" sz="1800" b="1">
                <a:solidFill>
                  <a:srgbClr val="FFFF00"/>
                </a:solidFill>
                <a:sym typeface="Times New Roman" pitchFamily="18" charset="0"/>
              </a:rPr>
              <a:t>Sign settings of Different Area</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2VXPED3DN6NTT{3G[}IVV[G"/>
          <p:cNvPicPr>
            <a:picLocks noChangeAspect="1" noChangeArrowheads="1"/>
          </p:cNvPicPr>
          <p:nvPr/>
        </p:nvPicPr>
        <p:blipFill>
          <a:blip r:embed="rId2"/>
          <a:srcRect/>
          <a:stretch>
            <a:fillRect/>
          </a:stretch>
        </p:blipFill>
        <p:spPr bwMode="auto">
          <a:xfrm>
            <a:off x="684213" y="3573463"/>
            <a:ext cx="3868737" cy="2671762"/>
          </a:xfrm>
          <a:prstGeom prst="rect">
            <a:avLst/>
          </a:prstGeom>
          <a:noFill/>
          <a:ln w="9525">
            <a:noFill/>
            <a:miter lim="800000"/>
            <a:headEnd/>
            <a:tailEnd/>
          </a:ln>
        </p:spPr>
      </p:pic>
      <p:pic>
        <p:nvPicPr>
          <p:cNvPr id="95234" name="Picture 7" descr="~9EQ}E43[QO$36HPSLKO)4Y"/>
          <p:cNvPicPr>
            <a:picLocks noChangeAspect="1" noChangeArrowheads="1"/>
          </p:cNvPicPr>
          <p:nvPr/>
        </p:nvPicPr>
        <p:blipFill>
          <a:blip r:embed="rId3"/>
          <a:srcRect/>
          <a:stretch>
            <a:fillRect/>
          </a:stretch>
        </p:blipFill>
        <p:spPr bwMode="auto">
          <a:xfrm>
            <a:off x="4787900" y="3573463"/>
            <a:ext cx="3887788" cy="2693987"/>
          </a:xfrm>
          <a:prstGeom prst="rect">
            <a:avLst/>
          </a:prstGeom>
          <a:noFill/>
          <a:ln w="9525">
            <a:noFill/>
            <a:miter lim="800000"/>
            <a:headEnd/>
            <a:tailEnd/>
          </a:ln>
        </p:spPr>
      </p:pic>
      <p:sp>
        <p:nvSpPr>
          <p:cNvPr id="95235" name="Rectangle 8"/>
          <p:cNvSpPr>
            <a:spLocks noChangeArrowheads="1"/>
          </p:cNvSpPr>
          <p:nvPr/>
        </p:nvSpPr>
        <p:spPr bwMode="auto">
          <a:xfrm>
            <a:off x="4859338" y="6308725"/>
            <a:ext cx="3875087" cy="336550"/>
          </a:xfrm>
          <a:prstGeom prst="rect">
            <a:avLst/>
          </a:prstGeom>
          <a:noFill/>
          <a:ln w="9525" algn="ctr">
            <a:noFill/>
            <a:miter lim="800000"/>
            <a:headEnd/>
            <a:tailEnd/>
          </a:ln>
        </p:spPr>
        <p:txBody>
          <a:bodyPr wrap="none" anchor="ctr">
            <a:spAutoFit/>
          </a:bodyPr>
          <a:lstStyle/>
          <a:p>
            <a:r>
              <a:rPr lang="en-US" altLang="zh-CN" b="1"/>
              <a:t>Emergency tent accommodation area sign </a:t>
            </a:r>
            <a:endParaRPr lang="zh-CN" altLang="en-US" b="1"/>
          </a:p>
        </p:txBody>
      </p:sp>
      <p:sp>
        <p:nvSpPr>
          <p:cNvPr id="95236" name="Rectangle 9"/>
          <p:cNvSpPr>
            <a:spLocks noChangeArrowheads="1"/>
          </p:cNvSpPr>
          <p:nvPr/>
        </p:nvSpPr>
        <p:spPr bwMode="auto">
          <a:xfrm>
            <a:off x="1476375" y="6308725"/>
            <a:ext cx="2479675" cy="336550"/>
          </a:xfrm>
          <a:prstGeom prst="rect">
            <a:avLst/>
          </a:prstGeom>
          <a:noFill/>
          <a:ln w="9525" algn="ctr">
            <a:noFill/>
            <a:miter lim="800000"/>
            <a:headEnd/>
            <a:tailEnd/>
          </a:ln>
        </p:spPr>
        <p:txBody>
          <a:bodyPr wrap="none" anchor="ctr">
            <a:spAutoFit/>
          </a:bodyPr>
          <a:lstStyle/>
          <a:p>
            <a:r>
              <a:rPr lang="en-US" altLang="zh-CN" b="1"/>
              <a:t>Emergency treatment sign</a:t>
            </a:r>
            <a:endParaRPr lang="zh-CN" altLang="en-US" b="1"/>
          </a:p>
        </p:txBody>
      </p:sp>
      <p:sp>
        <p:nvSpPr>
          <p:cNvPr id="95237" name="Text Box 10"/>
          <p:cNvSpPr txBox="1">
            <a:spLocks noChangeArrowheads="1"/>
          </p:cNvSpPr>
          <p:nvPr/>
        </p:nvSpPr>
        <p:spPr bwMode="auto">
          <a:xfrm>
            <a:off x="755650" y="1412875"/>
            <a:ext cx="7620000" cy="1949450"/>
          </a:xfrm>
          <a:prstGeom prst="rect">
            <a:avLst/>
          </a:prstGeom>
          <a:noFill/>
          <a:ln w="9525" algn="ctr">
            <a:noFill/>
            <a:miter lim="800000"/>
            <a:headEnd/>
            <a:tailEnd/>
          </a:ln>
        </p:spPr>
        <p:txBody>
          <a:bodyPr>
            <a:spAutoFit/>
          </a:bodyPr>
          <a:lstStyle/>
          <a:p>
            <a:pPr algn="just">
              <a:lnSpc>
                <a:spcPct val="135000"/>
              </a:lnSpc>
              <a:spcBef>
                <a:spcPct val="50000"/>
              </a:spcBef>
            </a:pPr>
            <a:r>
              <a:rPr lang="en-US" altLang="zh-CN" sz="1800">
                <a:latin typeface="Arial" charset="0"/>
              </a:rPr>
              <a:t>    </a:t>
            </a:r>
            <a:r>
              <a:rPr lang="en-US" altLang="zh-CN" sz="1800"/>
              <a:t>Community refuge is a safe zone, as a safe haven, on the main roads inside the community should be set guidance signs. In the shelter should have emergency command post, lighting, emergency tent accommodation area, emergency drinking water, emergency toilet, emergency supplies supply station and emergency medical aid station sign. </a:t>
            </a:r>
            <a:endParaRPr lang="zh-CN" altLang="en-US" sz="1800"/>
          </a:p>
        </p:txBody>
      </p:sp>
      <p:sp>
        <p:nvSpPr>
          <p:cNvPr id="95238" name="Text Box 3"/>
          <p:cNvSpPr txBox="1">
            <a:spLocks noChangeArrowheads="1"/>
          </p:cNvSpPr>
          <p:nvPr/>
        </p:nvSpPr>
        <p:spPr bwMode="auto">
          <a:xfrm>
            <a:off x="0" y="0"/>
            <a:ext cx="9144000" cy="1189038"/>
          </a:xfrm>
          <a:prstGeom prst="rect">
            <a:avLst/>
          </a:prstGeom>
          <a:solidFill>
            <a:srgbClr val="0000FF"/>
          </a:solidFill>
          <a:ln w="9525">
            <a:noFill/>
            <a:miter lim="800000"/>
            <a:headEnd/>
            <a:tailEnd/>
          </a:ln>
        </p:spPr>
        <p:txBody>
          <a:bodyPr>
            <a:spAutoFit/>
          </a:bodyPr>
          <a:lstStyle/>
          <a:p>
            <a:r>
              <a:rPr lang="zh-CN" altLang="en-US" sz="3200" b="1">
                <a:solidFill>
                  <a:srgbClr val="FFFF00"/>
                </a:solidFill>
                <a:ea typeface="黑体" pitchFamily="2" charset="-122"/>
              </a:rPr>
              <a:t>（</a:t>
            </a:r>
            <a:r>
              <a:rPr lang="en-US" altLang="zh-CN" sz="3200" b="1">
                <a:solidFill>
                  <a:srgbClr val="FFFF00"/>
                </a:solidFill>
                <a:ea typeface="黑体" pitchFamily="2" charset="-122"/>
              </a:rPr>
              <a:t>4</a:t>
            </a:r>
            <a:r>
              <a:rPr lang="zh-CN" altLang="en-US" sz="3200" b="1">
                <a:solidFill>
                  <a:srgbClr val="FFFF00"/>
                </a:solidFill>
                <a:ea typeface="黑体" pitchFamily="2" charset="-122"/>
              </a:rPr>
              <a:t>）社区防灾资源分析：避难场所防灾标识设置</a:t>
            </a:r>
          </a:p>
          <a:p>
            <a:pPr algn="ctr">
              <a:lnSpc>
                <a:spcPct val="50000"/>
              </a:lnSpc>
              <a:spcBef>
                <a:spcPct val="50000"/>
              </a:spcBef>
            </a:pPr>
            <a:r>
              <a:rPr lang="en-US" altLang="zh-CN" sz="2000" b="1">
                <a:solidFill>
                  <a:srgbClr val="FFFF00"/>
                </a:solidFill>
                <a:sym typeface="Times New Roman" pitchFamily="18" charset="0"/>
              </a:rPr>
              <a:t>Analysis of Community Disaster Prevention Resources:</a:t>
            </a:r>
            <a:r>
              <a:rPr lang="en-US" altLang="zh-CN" sz="2000">
                <a:sym typeface="Times New Roman" pitchFamily="18" charset="0"/>
              </a:rPr>
              <a:t> </a:t>
            </a:r>
            <a:r>
              <a:rPr lang="en-US" altLang="zh-CN" sz="2000" b="1">
                <a:solidFill>
                  <a:srgbClr val="FFFF00"/>
                </a:solidFill>
              </a:rPr>
              <a:t>Refuge </a:t>
            </a:r>
          </a:p>
          <a:p>
            <a:pPr algn="ctr">
              <a:lnSpc>
                <a:spcPct val="50000"/>
              </a:lnSpc>
              <a:spcBef>
                <a:spcPct val="50000"/>
              </a:spcBef>
            </a:pPr>
            <a:r>
              <a:rPr lang="en-US" altLang="zh-CN" sz="2000" b="1">
                <a:solidFill>
                  <a:srgbClr val="FFFF00"/>
                </a:solidFill>
              </a:rPr>
              <a:t>Shelter Sign Settings</a:t>
            </a:r>
            <a:r>
              <a:rPr lang="en-US" altLang="zh-CN" sz="2000"/>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内容占位符 2"/>
          <p:cNvSpPr>
            <a:spLocks noGrp="1"/>
          </p:cNvSpPr>
          <p:nvPr>
            <p:ph idx="4294967295"/>
          </p:nvPr>
        </p:nvSpPr>
        <p:spPr>
          <a:xfrm>
            <a:off x="0" y="1214438"/>
            <a:ext cx="9144000" cy="5357812"/>
          </a:xfrm>
        </p:spPr>
        <p:txBody>
          <a:bodyPr/>
          <a:lstStyle/>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1 </a:t>
            </a:r>
            <a:r>
              <a:rPr lang="zh-CN" altLang="en-US" sz="2200" b="1" smtClean="0">
                <a:solidFill>
                  <a:srgbClr val="0000FF"/>
                </a:solidFill>
                <a:latin typeface="黑体" pitchFamily="2" charset="-122"/>
                <a:ea typeface="黑体" pitchFamily="2" charset="-122"/>
                <a:sym typeface="黑体" pitchFamily="2" charset="-122"/>
              </a:rPr>
              <a:t>研究背景   </a:t>
            </a: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Research Background</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2 </a:t>
            </a:r>
            <a:r>
              <a:rPr lang="zh-CN" altLang="en-US" sz="2200" b="1" smtClean="0">
                <a:solidFill>
                  <a:srgbClr val="0000FF"/>
                </a:solidFill>
                <a:latin typeface="黑体" pitchFamily="2" charset="-122"/>
                <a:ea typeface="黑体" pitchFamily="2" charset="-122"/>
                <a:sym typeface="黑体" pitchFamily="2" charset="-122"/>
              </a:rPr>
              <a:t>社区防灾实地调查分析        </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Site Investigation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3 </a:t>
            </a:r>
            <a:r>
              <a:rPr lang="zh-CN" altLang="en-US" sz="2200" b="1" smtClean="0">
                <a:solidFill>
                  <a:srgbClr val="0000FF"/>
                </a:solidFill>
                <a:latin typeface="黑体" pitchFamily="2" charset="-122"/>
                <a:ea typeface="黑体" pitchFamily="2" charset="-122"/>
                <a:sym typeface="黑体" pitchFamily="2" charset="-122"/>
              </a:rPr>
              <a:t>防灾社区评价体系与指标</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Evaluation System and Target of</a:t>
            </a:r>
            <a:r>
              <a:rPr lang="en-US" altLang="zh-CN" sz="2200" smtClean="0">
                <a:solidFill>
                  <a:srgbClr val="0000FF"/>
                </a:solidFill>
                <a:ea typeface="黑体" pitchFamily="2" charset="-122"/>
                <a:sym typeface="黑体" pitchFamily="2" charset="-122"/>
              </a:rPr>
              <a:t> </a:t>
            </a:r>
            <a:r>
              <a:rPr lang="en-US" altLang="zh-CN" sz="2200" b="1" smtClean="0">
                <a:solidFill>
                  <a:srgbClr val="0000FF"/>
                </a:solidFill>
                <a:ea typeface="黑体" pitchFamily="2" charset="-122"/>
                <a:sym typeface="黑体" pitchFamily="2" charset="-122"/>
              </a:rPr>
              <a:t>Urban </a:t>
            </a:r>
            <a:r>
              <a:rPr lang="en-US" altLang="zh-CN" sz="2200" b="1" smtClean="0">
                <a:solidFill>
                  <a:srgbClr val="0000FF"/>
                </a:solidFill>
                <a:latin typeface="黑体" pitchFamily="2" charset="-122"/>
                <a:ea typeface="黑体" pitchFamily="2" charset="-122"/>
                <a:sym typeface="黑体" pitchFamily="2" charset="-122"/>
              </a:rPr>
              <a:t>Disaster Mitigation</a:t>
            </a:r>
            <a:endParaRPr lang="en-US" altLang="zh-CN" sz="2200" b="1" smtClean="0">
              <a:solidFill>
                <a:srgbClr val="0000FF"/>
              </a:solidFill>
              <a:ea typeface="黑体" pitchFamily="2" charset="-122"/>
              <a:sym typeface="黑体" pitchFamily="2" charset="-122"/>
            </a:endParaRPr>
          </a:p>
          <a:p>
            <a:pPr eaLnBrk="1" hangingPunct="1">
              <a:lnSpc>
                <a:spcPct val="80000"/>
              </a:lnSpc>
            </a:pPr>
            <a:endParaRPr lang="en-US" altLang="zh-CN" sz="2200" b="1" smtClean="0">
              <a:solidFill>
                <a:srgbClr val="0000FF"/>
              </a:solidFill>
              <a:ea typeface="黑体" pitchFamily="2" charset="-122"/>
              <a:sym typeface="黑体" pitchFamily="2" charset="-122"/>
            </a:endParaRP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4 </a:t>
            </a:r>
            <a:r>
              <a:rPr lang="zh-CN" altLang="en-US" sz="2200" b="1" smtClean="0">
                <a:solidFill>
                  <a:srgbClr val="FF0000"/>
                </a:solidFill>
                <a:latin typeface="黑体" pitchFamily="2" charset="-122"/>
                <a:ea typeface="黑体" pitchFamily="2" charset="-122"/>
                <a:sym typeface="黑体" pitchFamily="2" charset="-122"/>
              </a:rPr>
              <a:t>模糊数学理论在社区防灾评价中的应用         </a:t>
            </a: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Application of Fuzzy Mathematic Theory in the Evaluation on Urban Disaster Mitigation</a:t>
            </a:r>
          </a:p>
          <a:p>
            <a:pPr eaLnBrk="1" hangingPunct="1">
              <a:lnSpc>
                <a:spcPct val="80000"/>
              </a:lnSpc>
            </a:pPr>
            <a:endParaRPr lang="en-US" altLang="zh-CN" sz="2200" b="1" smtClean="0">
              <a:solidFill>
                <a:srgbClr val="FF0000"/>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5 </a:t>
            </a:r>
            <a:r>
              <a:rPr lang="zh-CN" altLang="en-US" sz="2200" b="1" smtClean="0">
                <a:solidFill>
                  <a:srgbClr val="0000FF"/>
                </a:solidFill>
                <a:latin typeface="黑体" pitchFamily="2" charset="-122"/>
                <a:ea typeface="黑体" pitchFamily="2" charset="-122"/>
                <a:sym typeface="黑体" pitchFamily="2" charset="-122"/>
              </a:rPr>
              <a:t>体系评价方法与数据库建设</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System Evaluation Method and Database Construction</a:t>
            </a:r>
            <a:r>
              <a:rPr lang="en-US" altLang="zh-CN" sz="2200" smtClean="0">
                <a:solidFill>
                  <a:srgbClr val="0000FF"/>
                </a:solidFill>
                <a:ea typeface="黑体" pitchFamily="2" charset="-122"/>
                <a:sym typeface="黑体" pitchFamily="2" charset="-122"/>
              </a:rPr>
              <a:t> </a:t>
            </a:r>
            <a:r>
              <a:rPr lang="en-US" altLang="zh-CN" sz="2200" b="1" smtClean="0">
                <a:solidFill>
                  <a:srgbClr val="0000FF"/>
                </a:solidFill>
                <a:latin typeface="黑体" pitchFamily="2" charset="-122"/>
                <a:ea typeface="黑体" pitchFamily="2" charset="-122"/>
                <a:sym typeface="黑体" pitchFamily="2" charset="-122"/>
              </a:rPr>
              <a:t>on Urban Disaster Mitigation</a:t>
            </a:r>
            <a:endParaRPr lang="en-US" altLang="zh-CN" sz="2200" smtClean="0">
              <a:solidFill>
                <a:srgbClr val="0000FF"/>
              </a:solidFill>
              <a:ea typeface="黑体" pitchFamily="2" charset="-122"/>
              <a:sym typeface="黑体" pitchFamily="2" charset="-122"/>
            </a:endParaRPr>
          </a:p>
          <a:p>
            <a:pPr eaLnBrk="1" hangingPunct="1">
              <a:lnSpc>
                <a:spcPct val="80000"/>
              </a:lnSpc>
              <a:buFont typeface="Arial" charset="0"/>
              <a:buNone/>
            </a:pPr>
            <a:endParaRPr lang="en-US" altLang="zh-CN" sz="2200" b="1" smtClean="0">
              <a:solidFill>
                <a:srgbClr val="000000"/>
              </a:solidFill>
              <a:latin typeface="黑体" pitchFamily="2" charset="-122"/>
              <a:ea typeface="黑体" pitchFamily="2" charset="-122"/>
              <a:sym typeface="黑体" pitchFamily="2" charset="-122"/>
            </a:endParaRPr>
          </a:p>
          <a:p>
            <a:pPr eaLnBrk="1" hangingPunct="1">
              <a:lnSpc>
                <a:spcPct val="80000"/>
              </a:lnSpc>
            </a:pPr>
            <a:endParaRPr lang="zh-CN" altLang="en-US" sz="2200" smtClean="0"/>
          </a:p>
        </p:txBody>
      </p:sp>
      <p:sp>
        <p:nvSpPr>
          <p:cNvPr id="96258" name="Rectangle 4"/>
          <p:cNvSpPr>
            <a:spLocks noChangeArrowheads="1"/>
          </p:cNvSpPr>
          <p:nvPr/>
        </p:nvSpPr>
        <p:spPr bwMode="auto">
          <a:xfrm>
            <a:off x="1588" y="0"/>
            <a:ext cx="9142412" cy="1125538"/>
          </a:xfrm>
          <a:prstGeom prst="rect">
            <a:avLst/>
          </a:prstGeom>
          <a:solidFill>
            <a:srgbClr val="0000FF"/>
          </a:solidFill>
          <a:ln w="9525">
            <a:noFill/>
            <a:miter lim="800000"/>
            <a:headEnd/>
            <a:tailEnd/>
          </a:ln>
        </p:spPr>
        <p:txBody>
          <a:bodyPr anchor="ctr"/>
          <a:lstStyle/>
          <a:p>
            <a:pPr algn="ctr"/>
            <a:r>
              <a:rPr lang="en-US" altLang="zh-CN" sz="3600" b="1">
                <a:solidFill>
                  <a:srgbClr val="FFFF00"/>
                </a:solidFill>
                <a:latin typeface="Calibri" pitchFamily="34" charset="0"/>
                <a:ea typeface="黑体" pitchFamily="2" charset="-122"/>
                <a:sym typeface="Times New Roman" pitchFamily="18" charset="0"/>
              </a:rPr>
              <a:t>Main Content</a:t>
            </a:r>
            <a:endParaRPr lang="zh-CN" altLang="en-US" sz="3600">
              <a:latin typeface="Calibri" pitchFamily="34" charset="0"/>
              <a:ea typeface="黑体" pitchFamily="2"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4"/>
          <p:cNvSpPr>
            <a:spLocks noChangeArrowheads="1"/>
          </p:cNvSpPr>
          <p:nvPr/>
        </p:nvSpPr>
        <p:spPr bwMode="auto">
          <a:xfrm>
            <a:off x="1588" y="0"/>
            <a:ext cx="9142412" cy="1079500"/>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en-US" altLang="zh-CN" sz="2800" b="1">
                <a:solidFill>
                  <a:srgbClr val="FF0000"/>
                </a:solidFill>
                <a:latin typeface="Arial" charset="0"/>
                <a:sym typeface="Times New Roman" pitchFamily="18" charset="0"/>
              </a:rPr>
              <a:t>4</a:t>
            </a:r>
            <a:r>
              <a:rPr lang="en-US" altLang="zh-CN" sz="2800" b="1">
                <a:latin typeface="Arial" charset="0"/>
                <a:sym typeface="Times New Roman" pitchFamily="18" charset="0"/>
              </a:rPr>
              <a:t> </a:t>
            </a:r>
            <a:r>
              <a:rPr lang="en-US" altLang="zh-CN" sz="2800" b="1">
                <a:solidFill>
                  <a:srgbClr val="FF0000"/>
                </a:solidFill>
                <a:latin typeface="Arial" charset="0"/>
                <a:sym typeface="黑体" pitchFamily="2" charset="-122"/>
              </a:rPr>
              <a:t>Application of Fuzzy Mathematic Theory in the Evaluation on Urban Disaster Mitigation</a:t>
            </a:r>
            <a:endParaRPr lang="zh-CN" altLang="en-US" sz="28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1800" b="1">
                <a:solidFill>
                  <a:srgbClr val="FFFF00"/>
                </a:solidFill>
                <a:ea typeface="黑体" pitchFamily="2" charset="-122"/>
                <a:sym typeface="Times New Roman" pitchFamily="18" charset="0"/>
              </a:rPr>
              <a:t>Design of </a:t>
            </a:r>
            <a:r>
              <a:rPr lang="en-US" altLang="zh-CN" sz="1800" b="1">
                <a:solidFill>
                  <a:srgbClr val="FFFF00"/>
                </a:solidFill>
                <a:ea typeface="黑体" pitchFamily="2" charset="-122"/>
                <a:sym typeface="Times New Roman" pitchFamily="18" charset="0"/>
              </a:rPr>
              <a:t>C</a:t>
            </a:r>
            <a:r>
              <a:rPr lang="zh-CN" altLang="en-US" sz="1800" b="1">
                <a:solidFill>
                  <a:srgbClr val="FFFF00"/>
                </a:solidFill>
                <a:ea typeface="黑体" pitchFamily="2" charset="-122"/>
                <a:sym typeface="Times New Roman" pitchFamily="18" charset="0"/>
              </a:rPr>
              <a:t>omprehensive </a:t>
            </a:r>
            <a:r>
              <a:rPr lang="en-US" altLang="zh-CN" sz="1800" b="1">
                <a:solidFill>
                  <a:srgbClr val="FFFF00"/>
                </a:solidFill>
                <a:ea typeface="黑体" pitchFamily="2" charset="-122"/>
                <a:sym typeface="Times New Roman" pitchFamily="18" charset="0"/>
              </a:rPr>
              <a:t>E</a:t>
            </a:r>
            <a:r>
              <a:rPr lang="zh-CN" altLang="en-US" sz="1800" b="1">
                <a:solidFill>
                  <a:srgbClr val="FFFF00"/>
                </a:solidFill>
                <a:ea typeface="黑体" pitchFamily="2" charset="-122"/>
                <a:sym typeface="Times New Roman" pitchFamily="18" charset="0"/>
              </a:rPr>
              <a:t>valuation </a:t>
            </a:r>
            <a:r>
              <a:rPr lang="en-US" altLang="zh-CN" sz="1800" b="1">
                <a:solidFill>
                  <a:srgbClr val="FFFF00"/>
                </a:solidFill>
                <a:ea typeface="黑体" pitchFamily="2" charset="-122"/>
                <a:sym typeface="Times New Roman" pitchFamily="18" charset="0"/>
              </a:rPr>
              <a:t>M</a:t>
            </a:r>
            <a:r>
              <a:rPr lang="zh-CN" altLang="en-US" sz="1800" b="1">
                <a:solidFill>
                  <a:srgbClr val="FFFF00"/>
                </a:solidFill>
                <a:ea typeface="黑体" pitchFamily="2" charset="-122"/>
                <a:sym typeface="Times New Roman" pitchFamily="18" charset="0"/>
              </a:rPr>
              <a:t>ethod  for </a:t>
            </a:r>
            <a:r>
              <a:rPr lang="en-US" altLang="zh-CN" sz="1800" b="1">
                <a:solidFill>
                  <a:srgbClr val="FFFF00"/>
                </a:solidFill>
                <a:ea typeface="黑体" pitchFamily="2" charset="-122"/>
                <a:sym typeface="Times New Roman" pitchFamily="18" charset="0"/>
              </a:rPr>
              <a:t>D</a:t>
            </a:r>
            <a:r>
              <a:rPr lang="zh-CN" altLang="en-US" sz="1800" b="1">
                <a:solidFill>
                  <a:srgbClr val="FFFF00"/>
                </a:solidFill>
                <a:ea typeface="黑体" pitchFamily="2" charset="-122"/>
                <a:sym typeface="Times New Roman" pitchFamily="18" charset="0"/>
              </a:rPr>
              <a:t>isaster </a:t>
            </a:r>
            <a:r>
              <a:rPr lang="en-US" altLang="zh-CN" sz="1800" b="1">
                <a:solidFill>
                  <a:srgbClr val="FFFF00"/>
                </a:solidFill>
                <a:ea typeface="黑体" pitchFamily="2" charset="-122"/>
                <a:sym typeface="Times New Roman" pitchFamily="18" charset="0"/>
              </a:rPr>
              <a:t>P</a:t>
            </a:r>
            <a:r>
              <a:rPr lang="zh-CN" altLang="en-US" sz="1800" b="1">
                <a:solidFill>
                  <a:srgbClr val="FFFF00"/>
                </a:solidFill>
                <a:ea typeface="黑体" pitchFamily="2" charset="-122"/>
                <a:sym typeface="Times New Roman" pitchFamily="18" charset="0"/>
              </a:rPr>
              <a:t>revention </a:t>
            </a:r>
            <a:r>
              <a:rPr lang="en-US" altLang="zh-CN" sz="1800" b="1">
                <a:solidFill>
                  <a:srgbClr val="FFFF00"/>
                </a:solidFill>
                <a:ea typeface="黑体" pitchFamily="2" charset="-122"/>
                <a:sym typeface="Times New Roman" pitchFamily="18" charset="0"/>
              </a:rPr>
              <a:t>C</a:t>
            </a:r>
            <a:r>
              <a:rPr lang="zh-CN" altLang="en-US" sz="1800" b="1">
                <a:solidFill>
                  <a:srgbClr val="FFFF00"/>
                </a:solidFill>
                <a:ea typeface="黑体" pitchFamily="2" charset="-122"/>
                <a:sym typeface="Times New Roman" pitchFamily="18" charset="0"/>
              </a:rPr>
              <a:t>ommunity</a:t>
            </a:r>
            <a:r>
              <a:rPr lang="zh-CN" altLang="en-US" sz="2000" b="1">
                <a:solidFill>
                  <a:srgbClr val="FFFF00"/>
                </a:solidFill>
                <a:ea typeface="黑体" pitchFamily="2" charset="-122"/>
                <a:sym typeface="Times New Roman" pitchFamily="18" charset="0"/>
              </a:rPr>
              <a:t> </a:t>
            </a:r>
          </a:p>
        </p:txBody>
      </p:sp>
      <p:sp>
        <p:nvSpPr>
          <p:cNvPr id="9728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83"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8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8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8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8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89"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90"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9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7292" name="TextBox 7"/>
          <p:cNvSpPr>
            <a:spLocks noChangeArrowheads="1"/>
          </p:cNvSpPr>
          <p:nvPr/>
        </p:nvSpPr>
        <p:spPr bwMode="auto">
          <a:xfrm>
            <a:off x="323850" y="1198563"/>
            <a:ext cx="8496300" cy="1674812"/>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a:ea typeface="黑体" pitchFamily="2" charset="-122"/>
                <a:sym typeface="Segoe UI"/>
              </a:rPr>
              <a:t>Comprehensive assessment is the objective, impartial, reasonable evaluation of objects. Disaster prevention for community comprehensive evaluation is mainly composed of five elements, namely, evaluation object, evaluation index, weight coefficient, fuzzy model and evaluators. Ultimate goal of the research is to build a comprehensive evaluation model of community disaster prevention, the following type:</a:t>
            </a:r>
          </a:p>
        </p:txBody>
      </p:sp>
      <p:sp>
        <p:nvSpPr>
          <p:cNvPr id="97293"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pic>
        <p:nvPicPr>
          <p:cNvPr id="97294" name="Object 13"/>
          <p:cNvPicPr>
            <a:picLocks noChangeAspect="1" noChangeArrowheads="1"/>
          </p:cNvPicPr>
          <p:nvPr/>
        </p:nvPicPr>
        <p:blipFill>
          <a:blip r:embed="rId2"/>
          <a:srcRect/>
          <a:stretch>
            <a:fillRect/>
          </a:stretch>
        </p:blipFill>
        <p:spPr bwMode="auto">
          <a:xfrm>
            <a:off x="3563938" y="2852738"/>
            <a:ext cx="1747837" cy="431800"/>
          </a:xfrm>
          <a:prstGeom prst="rect">
            <a:avLst/>
          </a:prstGeom>
          <a:noFill/>
          <a:ln w="9525">
            <a:noFill/>
            <a:miter lim="800000"/>
            <a:headEnd/>
            <a:tailEnd/>
          </a:ln>
        </p:spPr>
      </p:pic>
      <p:sp>
        <p:nvSpPr>
          <p:cNvPr id="97295" name="TextBox 7"/>
          <p:cNvSpPr>
            <a:spLocks noChangeArrowheads="1"/>
          </p:cNvSpPr>
          <p:nvPr/>
        </p:nvSpPr>
        <p:spPr bwMode="auto">
          <a:xfrm>
            <a:off x="2628900" y="3357563"/>
            <a:ext cx="4321175" cy="447675"/>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sz="1800">
                <a:solidFill>
                  <a:srgbClr val="000000"/>
                </a:solidFill>
                <a:cs typeface="Times New Roman" pitchFamily="18" charset="0"/>
                <a:sym typeface="Segoe UI"/>
              </a:rPr>
              <a:t>is on behalf of index weight vector</a:t>
            </a:r>
          </a:p>
        </p:txBody>
      </p:sp>
      <p:sp>
        <p:nvSpPr>
          <p:cNvPr id="97296"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pic>
        <p:nvPicPr>
          <p:cNvPr id="97297" name="Object 15"/>
          <p:cNvPicPr>
            <a:picLocks noChangeAspect="1" noChangeArrowheads="1"/>
          </p:cNvPicPr>
          <p:nvPr/>
        </p:nvPicPr>
        <p:blipFill>
          <a:blip r:embed="rId3"/>
          <a:srcRect/>
          <a:stretch>
            <a:fillRect/>
          </a:stretch>
        </p:blipFill>
        <p:spPr bwMode="auto">
          <a:xfrm>
            <a:off x="828675" y="3357563"/>
            <a:ext cx="1870075" cy="390525"/>
          </a:xfrm>
          <a:prstGeom prst="rect">
            <a:avLst/>
          </a:prstGeom>
          <a:noFill/>
          <a:ln w="9525">
            <a:noFill/>
            <a:miter lim="800000"/>
            <a:headEnd/>
            <a:tailEnd/>
          </a:ln>
        </p:spPr>
      </p:pic>
      <p:sp>
        <p:nvSpPr>
          <p:cNvPr id="97298"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pic>
        <p:nvPicPr>
          <p:cNvPr id="97299" name="Object 17"/>
          <p:cNvPicPr>
            <a:picLocks noChangeAspect="1" noChangeArrowheads="1"/>
          </p:cNvPicPr>
          <p:nvPr/>
        </p:nvPicPr>
        <p:blipFill>
          <a:blip r:embed="rId4"/>
          <a:srcRect/>
          <a:stretch>
            <a:fillRect/>
          </a:stretch>
        </p:blipFill>
        <p:spPr bwMode="auto">
          <a:xfrm>
            <a:off x="828675" y="3789363"/>
            <a:ext cx="1595438" cy="431800"/>
          </a:xfrm>
          <a:prstGeom prst="rect">
            <a:avLst/>
          </a:prstGeom>
          <a:noFill/>
          <a:ln w="9525">
            <a:noFill/>
            <a:miter lim="800000"/>
            <a:headEnd/>
            <a:tailEnd/>
          </a:ln>
        </p:spPr>
      </p:pic>
      <p:sp>
        <p:nvSpPr>
          <p:cNvPr id="97300" name="TextBox 9"/>
          <p:cNvSpPr>
            <a:spLocks noChangeArrowheads="1"/>
          </p:cNvSpPr>
          <p:nvPr/>
        </p:nvSpPr>
        <p:spPr bwMode="auto">
          <a:xfrm>
            <a:off x="107950" y="6453188"/>
            <a:ext cx="8928100" cy="334962"/>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Segoe UI"/>
              </a:rPr>
              <a:t>The sketch map of comprehensive assessment</a:t>
            </a:r>
          </a:p>
        </p:txBody>
      </p:sp>
      <p:pic>
        <p:nvPicPr>
          <p:cNvPr id="97301" name="图片 183"/>
          <p:cNvPicPr>
            <a:picLocks noChangeAspect="1" noChangeArrowheads="1"/>
          </p:cNvPicPr>
          <p:nvPr/>
        </p:nvPicPr>
        <p:blipFill>
          <a:blip r:embed="rId5"/>
          <a:srcRect/>
          <a:stretch>
            <a:fillRect/>
          </a:stretch>
        </p:blipFill>
        <p:spPr bwMode="auto">
          <a:xfrm>
            <a:off x="2051050" y="4292600"/>
            <a:ext cx="5210175" cy="2162175"/>
          </a:xfrm>
          <a:prstGeom prst="rect">
            <a:avLst/>
          </a:prstGeom>
          <a:noFill/>
          <a:ln w="9525">
            <a:noFill/>
            <a:miter lim="800000"/>
            <a:headEnd/>
            <a:tailEnd/>
          </a:ln>
        </p:spPr>
      </p:pic>
      <p:sp>
        <p:nvSpPr>
          <p:cNvPr id="97302" name="TextBox 7"/>
          <p:cNvSpPr>
            <a:spLocks noChangeArrowheads="1"/>
          </p:cNvSpPr>
          <p:nvPr/>
        </p:nvSpPr>
        <p:spPr bwMode="auto">
          <a:xfrm>
            <a:off x="2628900" y="3789363"/>
            <a:ext cx="4321175" cy="447675"/>
          </a:xfrm>
          <a:prstGeom prst="rect">
            <a:avLst/>
          </a:prstGeom>
          <a:noFill/>
          <a:ln w="9525">
            <a:noFill/>
            <a:bevel/>
            <a:headEnd/>
            <a:tailEnd/>
          </a:ln>
        </p:spPr>
        <p:txBody>
          <a:bodyPr>
            <a:spAutoFit/>
          </a:bodyPr>
          <a:lstStyle/>
          <a:p>
            <a:pPr algn="just" eaLnBrk="0" hangingPunct="0">
              <a:lnSpc>
                <a:spcPct val="130000"/>
              </a:lnSpc>
              <a:buFont typeface="Arial" charset="0"/>
              <a:buNone/>
            </a:pPr>
            <a:r>
              <a:rPr lang="zh-CN" altLang="en-US" sz="1800">
                <a:solidFill>
                  <a:srgbClr val="000000"/>
                </a:solidFill>
                <a:cs typeface="Times New Roman" pitchFamily="18" charset="0"/>
                <a:sym typeface="Segoe UI"/>
              </a:rPr>
              <a:t>is on behalf of index condition vector</a:t>
            </a:r>
            <a:endParaRPr lang="zh-CN" altLang="en-US" sz="1800">
              <a:latin typeface="Arial" charset="0"/>
            </a:endParaRPr>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0"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7"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buFont typeface="Arial" charset="0"/>
              <a:buNone/>
            </a:pPr>
            <a:endParaRPr lang="zh-CN" altLang="en-US" sz="1800">
              <a:solidFill>
                <a:srgbClr val="000000"/>
              </a:solidFill>
              <a:latin typeface="Arial" charset="0"/>
              <a:sym typeface="宋体" charset="-122"/>
            </a:endParaRPr>
          </a:p>
        </p:txBody>
      </p:sp>
      <p:sp>
        <p:nvSpPr>
          <p:cNvPr id="99339" name="TextBox 7"/>
          <p:cNvSpPr>
            <a:spLocks noChangeArrowheads="1"/>
          </p:cNvSpPr>
          <p:nvPr/>
        </p:nvSpPr>
        <p:spPr bwMode="auto">
          <a:xfrm>
            <a:off x="3060700" y="1341438"/>
            <a:ext cx="5832475" cy="1066800"/>
          </a:xfrm>
          <a:prstGeom prst="rect">
            <a:avLst/>
          </a:prstGeom>
          <a:noFill/>
          <a:ln w="9525">
            <a:noFill/>
            <a:miter lim="800000"/>
            <a:headEnd/>
            <a:tailEnd/>
          </a:ln>
        </p:spPr>
        <p:txBody>
          <a:bodyPr>
            <a:spAutoFit/>
          </a:bodyPr>
          <a:lstStyle/>
          <a:p>
            <a:pPr algn="just" eaLnBrk="0" hangingPunct="0">
              <a:buFont typeface="Arial" charset="0"/>
              <a:buNone/>
            </a:pPr>
            <a:r>
              <a:rPr lang="en-US" altLang="zh-CN">
                <a:solidFill>
                  <a:srgbClr val="000000"/>
                </a:solidFill>
                <a:ea typeface="黑体" pitchFamily="2" charset="-122"/>
                <a:sym typeface="Times New Roman" pitchFamily="18" charset="0"/>
              </a:rPr>
              <a:t>The most important link of analytic hierarchy process (AHP) is to construct the judgment matrix, the experts classified and judged according to the judgment language, traditional 1-9 scale language in the following table:</a:t>
            </a:r>
          </a:p>
        </p:txBody>
      </p:sp>
      <p:pic>
        <p:nvPicPr>
          <p:cNvPr id="99340" name="图片 333"/>
          <p:cNvPicPr>
            <a:picLocks noChangeAspect="1" noChangeArrowheads="1"/>
          </p:cNvPicPr>
          <p:nvPr/>
        </p:nvPicPr>
        <p:blipFill>
          <a:blip r:embed="rId2"/>
          <a:srcRect/>
          <a:stretch>
            <a:fillRect/>
          </a:stretch>
        </p:blipFill>
        <p:spPr bwMode="auto">
          <a:xfrm>
            <a:off x="250825" y="1557338"/>
            <a:ext cx="2592388" cy="3770312"/>
          </a:xfrm>
          <a:prstGeom prst="rect">
            <a:avLst/>
          </a:prstGeom>
          <a:noFill/>
          <a:ln w="9525">
            <a:noFill/>
            <a:miter lim="800000"/>
            <a:headEnd/>
            <a:tailEnd/>
          </a:ln>
        </p:spPr>
      </p:pic>
      <p:sp>
        <p:nvSpPr>
          <p:cNvPr id="99341" name="TextBox 9"/>
          <p:cNvSpPr>
            <a:spLocks noChangeArrowheads="1"/>
          </p:cNvSpPr>
          <p:nvPr/>
        </p:nvSpPr>
        <p:spPr bwMode="auto">
          <a:xfrm>
            <a:off x="252413" y="5518150"/>
            <a:ext cx="2447925" cy="577850"/>
          </a:xfrm>
          <a:prstGeom prst="rect">
            <a:avLst/>
          </a:prstGeom>
          <a:noFill/>
          <a:ln w="9525">
            <a:noFill/>
            <a:miter lim="800000"/>
            <a:headEnd/>
            <a:tailEnd/>
          </a:ln>
        </p:spPr>
        <p:txBody>
          <a:bodyPr>
            <a:spAutoFit/>
          </a:bodyPr>
          <a:lstStyle/>
          <a:p>
            <a:pPr eaLnBrk="0" hangingPunct="0">
              <a:buFont typeface="Arial" charset="0"/>
              <a:buNone/>
            </a:pPr>
            <a:r>
              <a:rPr lang="zh-CN" altLang="en-US"/>
              <a:t>Construction process of traditional judgment matrix</a:t>
            </a:r>
          </a:p>
        </p:txBody>
      </p:sp>
      <p:graphicFrame>
        <p:nvGraphicFramePr>
          <p:cNvPr id="177167" name="Group 15"/>
          <p:cNvGraphicFramePr>
            <a:graphicFrameLocks noGrp="1"/>
          </p:cNvGraphicFramePr>
          <p:nvPr/>
        </p:nvGraphicFramePr>
        <p:xfrm>
          <a:off x="3060700" y="3213100"/>
          <a:ext cx="5832475" cy="762000"/>
        </p:xfrm>
        <a:graphic>
          <a:graphicData uri="http://schemas.openxmlformats.org/drawingml/2006/table">
            <a:tbl>
              <a:tblPr/>
              <a:tblGrid>
                <a:gridCol w="681038"/>
                <a:gridCol w="484187"/>
                <a:gridCol w="584200"/>
                <a:gridCol w="582613"/>
                <a:gridCol w="582612"/>
                <a:gridCol w="584200"/>
                <a:gridCol w="582613"/>
                <a:gridCol w="584200"/>
                <a:gridCol w="582612"/>
                <a:gridCol w="584200"/>
              </a:tblGrid>
              <a:tr h="212725">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Value</a:t>
                      </a: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1</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2</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3</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4</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5</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6</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7</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8</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9</a:t>
                      </a:r>
                      <a:endPar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endParaRPr>
                    </a:p>
                  </a:txBody>
                  <a:tcPr marL="68580" marR="68580" marT="0" marB="0" anchor="ctr" horzOverflow="overflow">
                    <a:lnL cap="flat">
                      <a:noFill/>
                    </a:lnL>
                    <a:lnR cap="flat">
                      <a:noFill/>
                    </a:lnR>
                    <a:lnT w="19050" cap="flat" cmpd="sng" algn="ctr">
                      <a:solidFill>
                        <a:srgbClr val="00B050"/>
                      </a:solidFill>
                      <a:prstDash val="solid"/>
                      <a:bevel/>
                      <a:headEnd type="none" w="med" len="med"/>
                      <a:tailEnd type="none" w="med" len="med"/>
                    </a:lnT>
                    <a:lnB w="12700" cap="flat" cmpd="sng" algn="ctr">
                      <a:solidFill>
                        <a:srgbClr val="00B050"/>
                      </a:solidFill>
                      <a:prstDash val="solid"/>
                      <a:bevel/>
                      <a:headEnd type="none" w="med" len="med"/>
                      <a:tailEnd type="none" w="med" len="med"/>
                    </a:lnB>
                    <a:lnTlToBr>
                      <a:noFill/>
                    </a:lnTlToBr>
                    <a:lnBlToTr>
                      <a:noFill/>
                    </a:lnBlToTr>
                    <a:noFill/>
                  </a:tcPr>
                </a:tc>
              </a:tr>
              <a:tr h="549275">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meaning</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同样</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微小</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稍微</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更为</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明显</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十分</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强烈</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更强烈</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极端</a:t>
                      </a:r>
                    </a:p>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宋体" charset="-122"/>
                          <a:sym typeface="Times New Roman" pitchFamily="18" charset="0"/>
                        </a:rPr>
                        <a:t>重要</a:t>
                      </a:r>
                    </a:p>
                  </a:txBody>
                  <a:tcPr marL="68580" marR="68580" marT="0" marB="0" anchor="ctr" horzOverflow="overflow">
                    <a:lnL cap="flat">
                      <a:noFill/>
                    </a:lnL>
                    <a:lnR cap="flat">
                      <a:noFill/>
                    </a:lnR>
                    <a:lnT w="12700" cap="flat" cmpd="sng" algn="ctr">
                      <a:solidFill>
                        <a:srgbClr val="00B050"/>
                      </a:solidFill>
                      <a:prstDash val="solid"/>
                      <a:bevel/>
                      <a:headEnd type="none" w="med" len="med"/>
                      <a:tailEnd type="none" w="med" len="med"/>
                    </a:lnT>
                    <a:lnB w="19050" cap="flat" cmpd="sng" algn="ctr">
                      <a:solidFill>
                        <a:srgbClr val="00B050"/>
                      </a:solidFill>
                      <a:prstDash val="solid"/>
                      <a:bevel/>
                      <a:headEnd type="none" w="med" len="med"/>
                      <a:tailEnd type="none" w="med" len="med"/>
                    </a:lnB>
                    <a:lnTlToBr>
                      <a:noFill/>
                    </a:lnTlToBr>
                    <a:lnBlToTr>
                      <a:noFill/>
                    </a:lnBlToTr>
                    <a:noFill/>
                  </a:tcPr>
                </a:tc>
              </a:tr>
            </a:tbl>
          </a:graphicData>
        </a:graphic>
      </p:graphicFrame>
      <p:sp>
        <p:nvSpPr>
          <p:cNvPr id="99366" name="TextBox 7"/>
          <p:cNvSpPr>
            <a:spLocks noChangeArrowheads="1"/>
          </p:cNvSpPr>
          <p:nvPr/>
        </p:nvSpPr>
        <p:spPr bwMode="auto">
          <a:xfrm>
            <a:off x="3492500" y="4725988"/>
            <a:ext cx="4968875" cy="2001837"/>
          </a:xfrm>
          <a:prstGeom prst="rect">
            <a:avLst/>
          </a:prstGeom>
          <a:gradFill rotWithShape="1">
            <a:gsLst>
              <a:gs pos="0">
                <a:srgbClr val="FFD1BB"/>
              </a:gs>
              <a:gs pos="34999">
                <a:srgbClr val="FFDDCF"/>
              </a:gs>
              <a:gs pos="100000">
                <a:srgbClr val="FFF2ED"/>
              </a:gs>
            </a:gsLst>
            <a:lin ang="5400000" scaled="1"/>
          </a:gradFill>
          <a:ln w="9525">
            <a:solidFill>
              <a:srgbClr val="F79646"/>
            </a:solidFill>
            <a:miter lim="800000"/>
            <a:headEnd/>
            <a:tailEnd/>
          </a:ln>
        </p:spPr>
        <p:txBody>
          <a:bodyPr>
            <a:spAutoFit/>
          </a:bodyPr>
          <a:lstStyle/>
          <a:p>
            <a:pPr algn="just" eaLnBrk="0" hangingPunct="0">
              <a:lnSpc>
                <a:spcPct val="130000"/>
              </a:lnSpc>
              <a:buFont typeface="Arial" charset="0"/>
              <a:buNone/>
            </a:pPr>
            <a:r>
              <a:rPr lang="en-US" altLang="zh-CN">
                <a:solidFill>
                  <a:srgbClr val="000000"/>
                </a:solidFill>
                <a:ea typeface="黑体" pitchFamily="2" charset="-122"/>
                <a:sym typeface="Times New Roman" pitchFamily="18" charset="0"/>
              </a:rPr>
              <a:t>The traditional 1~9 scaling method, some word like "highly important", "extremely important" and so on are so vague, the person who judge are often difficult to accurately grasp the actual situation, which will lead poor consistency and superabundant iterations, low efficiency, slow convergence and so on. </a:t>
            </a:r>
          </a:p>
        </p:txBody>
      </p:sp>
      <p:sp>
        <p:nvSpPr>
          <p:cNvPr id="99367" name="上箭头 21"/>
          <p:cNvSpPr>
            <a:spLocks noChangeArrowheads="1"/>
          </p:cNvSpPr>
          <p:nvPr/>
        </p:nvSpPr>
        <p:spPr bwMode="auto">
          <a:xfrm>
            <a:off x="5292725" y="4076700"/>
            <a:ext cx="1150938" cy="577850"/>
          </a:xfrm>
          <a:prstGeom prst="upArrow">
            <a:avLst>
              <a:gd name="adj1" fmla="val 50000"/>
              <a:gd name="adj2" fmla="val 50000"/>
            </a:avLst>
          </a:prstGeom>
          <a:gradFill rotWithShape="1">
            <a:gsLst>
              <a:gs pos="0">
                <a:srgbClr val="A6E4FF"/>
              </a:gs>
              <a:gs pos="34999">
                <a:srgbClr val="BFEDFF"/>
              </a:gs>
              <a:gs pos="100000">
                <a:srgbClr val="E6F9FF"/>
              </a:gs>
            </a:gsLst>
            <a:lin ang="5400000" scaled="1"/>
          </a:gradFill>
          <a:ln w="9525">
            <a:solidFill>
              <a:srgbClr val="4BACC6"/>
            </a:solidFill>
            <a:miter lim="800000"/>
            <a:headEnd/>
            <a:tailEnd/>
          </a:ln>
        </p:spPr>
        <p:txBody>
          <a:bodyPr anchor="ctr"/>
          <a:lstStyle/>
          <a:p>
            <a:pPr algn="ctr" eaLnBrk="0" hangingPunct="0">
              <a:buFont typeface="Arial" charset="0"/>
              <a:buNone/>
            </a:pPr>
            <a:endParaRPr lang="zh-CN" altLang="en-US" sz="1800">
              <a:solidFill>
                <a:srgbClr val="000000"/>
              </a:solidFill>
              <a:latin typeface="宋体" charset="-122"/>
              <a:sym typeface="宋体" charset="-122"/>
            </a:endParaRPr>
          </a:p>
        </p:txBody>
      </p:sp>
      <p:sp>
        <p:nvSpPr>
          <p:cNvPr id="99368" name="TextBox 9"/>
          <p:cNvSpPr>
            <a:spLocks noChangeArrowheads="1"/>
          </p:cNvSpPr>
          <p:nvPr/>
        </p:nvSpPr>
        <p:spPr bwMode="auto">
          <a:xfrm>
            <a:off x="4932363" y="2781300"/>
            <a:ext cx="2305050" cy="334963"/>
          </a:xfrm>
          <a:prstGeom prst="rect">
            <a:avLst/>
          </a:prstGeom>
          <a:noFill/>
          <a:ln w="9525">
            <a:noFill/>
            <a:miter lim="800000"/>
            <a:headEnd/>
            <a:tailEnd/>
          </a:ln>
        </p:spPr>
        <p:txBody>
          <a:bodyPr>
            <a:spAutoFit/>
          </a:bodyPr>
          <a:lstStyle/>
          <a:p>
            <a:pPr algn="ctr" eaLnBrk="0" hangingPunct="0">
              <a:buFont typeface="Arial" charset="0"/>
              <a:buNone/>
            </a:pPr>
            <a:r>
              <a:rPr lang="en-US" altLang="zh-CN">
                <a:solidFill>
                  <a:srgbClr val="000000"/>
                </a:solidFill>
                <a:cs typeface="Times New Roman" pitchFamily="18" charset="0"/>
                <a:sym typeface="Segoe UI"/>
              </a:rPr>
              <a:t>1</a:t>
            </a:r>
            <a:r>
              <a:rPr lang="zh-CN" altLang="en-US">
                <a:solidFill>
                  <a:srgbClr val="000000"/>
                </a:solidFill>
                <a:cs typeface="Times New Roman" pitchFamily="18" charset="0"/>
                <a:sym typeface="Segoe UI"/>
              </a:rPr>
              <a:t>～</a:t>
            </a:r>
            <a:r>
              <a:rPr lang="en-US" altLang="zh-CN">
                <a:solidFill>
                  <a:srgbClr val="000000"/>
                </a:solidFill>
                <a:cs typeface="Times New Roman" pitchFamily="18" charset="0"/>
                <a:sym typeface="Segoe UI"/>
              </a:rPr>
              <a:t>9</a:t>
            </a:r>
            <a:r>
              <a:rPr lang="zh-CN" altLang="en-US">
                <a:solidFill>
                  <a:srgbClr val="000000"/>
                </a:solidFill>
                <a:cs typeface="Times New Roman" pitchFamily="18" charset="0"/>
                <a:sym typeface="Segoe UI"/>
              </a:rPr>
              <a:t> scaling method </a:t>
            </a:r>
          </a:p>
        </p:txBody>
      </p:sp>
      <p:sp>
        <p:nvSpPr>
          <p:cNvPr id="99369" name="Rectangle 4"/>
          <p:cNvSpPr>
            <a:spLocks noChangeArrowheads="1"/>
          </p:cNvSpPr>
          <p:nvPr/>
        </p:nvSpPr>
        <p:spPr bwMode="auto">
          <a:xfrm>
            <a:off x="1588" y="0"/>
            <a:ext cx="9142412" cy="1079500"/>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r>
              <a:rPr lang="zh-CN" altLang="en-US" sz="2800">
                <a:sym typeface="Times New Roman" pitchFamily="18" charset="0"/>
              </a:rPr>
              <a:t> </a:t>
            </a: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Rearch on the </a:t>
            </a:r>
            <a:r>
              <a:rPr lang="en-US" altLang="zh-CN" sz="2000" b="1">
                <a:solidFill>
                  <a:srgbClr val="FFFF00"/>
                </a:solidFill>
                <a:ea typeface="黑体" pitchFamily="2" charset="-122"/>
                <a:sym typeface="Times New Roman" pitchFamily="18" charset="0"/>
              </a:rPr>
              <a:t>Weight of Index System</a:t>
            </a: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0" name="Text Box 2"/>
          <p:cNvSpPr txBox="1">
            <a:spLocks noChangeArrowheads="1"/>
          </p:cNvSpPr>
          <p:nvPr/>
        </p:nvSpPr>
        <p:spPr bwMode="auto">
          <a:xfrm>
            <a:off x="396875" y="1341438"/>
            <a:ext cx="8423275" cy="2292350"/>
          </a:xfrm>
          <a:prstGeom prst="rect">
            <a:avLst/>
          </a:prstGeom>
          <a:noFill/>
          <a:ln w="9525">
            <a:noFill/>
            <a:miter lim="800000"/>
            <a:headEnd/>
            <a:tailEnd/>
          </a:ln>
        </p:spPr>
        <p:txBody>
          <a:bodyPr>
            <a:spAutoFit/>
          </a:bodyPr>
          <a:lstStyle/>
          <a:p>
            <a:pPr indent="304800" algn="just" eaLnBrk="0" hangingPunct="0">
              <a:buFont typeface="Arial" charset="0"/>
              <a:buNone/>
            </a:pPr>
            <a:r>
              <a:rPr lang="zh-CN" altLang="en-US">
                <a:solidFill>
                  <a:srgbClr val="000000"/>
                </a:solidFill>
                <a:ea typeface="黑体" pitchFamily="2" charset="-122"/>
                <a:sym typeface="宋体" charset="-122"/>
              </a:rPr>
              <a:t>Hierarchical fuzzy optimization theory is a specific application of the fuzzy mathematics method, the basic idea of which is gatherring the maximum of evaluation factors in the index system as the best community, and gatherring the minimum of evaluation factors in the index system as the worst community, the two communities don't exist actually. Then, calculating the distance (norm namely) between certain community with the two ideal community, then rankking the data as well as the assessment value of communities.</a:t>
            </a:r>
          </a:p>
          <a:p>
            <a:pPr indent="304800" algn="just" eaLnBrk="0" hangingPunct="0">
              <a:buFont typeface="Arial" charset="0"/>
              <a:buNone/>
            </a:pPr>
            <a:r>
              <a:rPr lang="zh-CN" altLang="en-US">
                <a:solidFill>
                  <a:srgbClr val="000000"/>
                </a:solidFill>
                <a:ea typeface="黑体" pitchFamily="2" charset="-122"/>
                <a:sym typeface="Times New Roman" pitchFamily="18" charset="0"/>
              </a:rPr>
              <a:t> </a:t>
            </a:r>
            <a:r>
              <a:rPr lang="zh-CN" altLang="en-US">
                <a:solidFill>
                  <a:srgbClr val="000000"/>
                </a:solidFill>
                <a:ea typeface="黑体" pitchFamily="2" charset="-122"/>
              </a:rPr>
              <a:t>Suppose that the number of communities to be evaluated is n, and for each community there are m factors, and give the quantitative value x to each factor, the eigenvector can be established of each factor.</a:t>
            </a:r>
          </a:p>
        </p:txBody>
      </p:sp>
      <p:graphicFrame>
        <p:nvGraphicFramePr>
          <p:cNvPr id="180227" name="Object 3"/>
          <p:cNvGraphicFramePr>
            <a:graphicFrameLocks noChangeAspect="1"/>
          </p:cNvGraphicFramePr>
          <p:nvPr/>
        </p:nvGraphicFramePr>
        <p:xfrm>
          <a:off x="1835150" y="3644900"/>
          <a:ext cx="5402263" cy="449263"/>
        </p:xfrm>
        <a:graphic>
          <a:graphicData uri="http://schemas.openxmlformats.org/presentationml/2006/ole">
            <p:oleObj spid="_x0000_s180227" r:id="rId3" imgW="2870517" imgH="317817" progId="">
              <p:embed/>
            </p:oleObj>
          </a:graphicData>
        </a:graphic>
      </p:graphicFrame>
      <p:sp>
        <p:nvSpPr>
          <p:cNvPr id="180231" name="Text Box 4"/>
          <p:cNvSpPr txBox="1">
            <a:spLocks noChangeArrowheads="1"/>
          </p:cNvSpPr>
          <p:nvPr/>
        </p:nvSpPr>
        <p:spPr bwMode="auto">
          <a:xfrm>
            <a:off x="468313" y="4365625"/>
            <a:ext cx="8280400" cy="579438"/>
          </a:xfrm>
          <a:prstGeom prst="rect">
            <a:avLst/>
          </a:prstGeom>
          <a:noFill/>
          <a:ln w="9525">
            <a:noFill/>
            <a:miter lim="800000"/>
            <a:headEnd/>
            <a:tailEnd/>
          </a:ln>
        </p:spPr>
        <p:txBody>
          <a:bodyPr>
            <a:spAutoFit/>
          </a:bodyPr>
          <a:lstStyle/>
          <a:p>
            <a:pPr indent="304800" eaLnBrk="0" hangingPunct="0">
              <a:buFont typeface="Arial" charset="0"/>
              <a:buNone/>
            </a:pPr>
            <a:r>
              <a:rPr lang="en-US" altLang="zh-CN">
                <a:solidFill>
                  <a:srgbClr val="000000"/>
                </a:solidFill>
                <a:ea typeface="黑体" pitchFamily="2" charset="-122"/>
                <a:sym typeface="宋体" charset="-122"/>
              </a:rPr>
              <a:t>The value of evaluation factor is set as Xij, i is on behalf of the evaluation factors i, j on behalf of the evaluation community j, the evaluation matrix of community (num=n) as follows:</a:t>
            </a:r>
          </a:p>
        </p:txBody>
      </p:sp>
      <p:graphicFrame>
        <p:nvGraphicFramePr>
          <p:cNvPr id="180229" name="Object 5"/>
          <p:cNvGraphicFramePr>
            <a:graphicFrameLocks noChangeAspect="1"/>
          </p:cNvGraphicFramePr>
          <p:nvPr/>
        </p:nvGraphicFramePr>
        <p:xfrm>
          <a:off x="2555875" y="5157788"/>
          <a:ext cx="3914775" cy="1468437"/>
        </p:xfrm>
        <a:graphic>
          <a:graphicData uri="http://schemas.openxmlformats.org/presentationml/2006/ole">
            <p:oleObj spid="_x0000_s180229" r:id="rId4" imgW="2095817" imgH="1079817" progId="">
              <p:embed/>
            </p:oleObj>
          </a:graphicData>
        </a:graphic>
      </p:graphicFrame>
      <p:sp>
        <p:nvSpPr>
          <p:cNvPr id="180232" name="Rectangle 4"/>
          <p:cNvSpPr>
            <a:spLocks noChangeArrowheads="1"/>
          </p:cNvSpPr>
          <p:nvPr/>
        </p:nvSpPr>
        <p:spPr bwMode="auto">
          <a:xfrm>
            <a:off x="1588" y="0"/>
            <a:ext cx="9142412"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Mathematical </a:t>
            </a:r>
            <a:r>
              <a:rPr lang="en-US" altLang="zh-CN" sz="2000" b="1">
                <a:solidFill>
                  <a:srgbClr val="FFFF00"/>
                </a:solidFill>
                <a:ea typeface="黑体" pitchFamily="2" charset="-122"/>
                <a:sym typeface="Times New Roman" pitchFamily="18" charset="0"/>
              </a:rPr>
              <a:t>Methods - hierarchical Fuzzy Optimization Theory</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8" name="Text Box 2"/>
          <p:cNvSpPr txBox="1">
            <a:spLocks noChangeArrowheads="1"/>
          </p:cNvSpPr>
          <p:nvPr/>
        </p:nvSpPr>
        <p:spPr bwMode="auto">
          <a:xfrm>
            <a:off x="252413" y="1268413"/>
            <a:ext cx="8715375" cy="1069975"/>
          </a:xfrm>
          <a:prstGeom prst="rect">
            <a:avLst/>
          </a:prstGeom>
          <a:noFill/>
          <a:ln w="9525">
            <a:noFill/>
            <a:miter lim="800000"/>
            <a:headEnd/>
            <a:tailEnd/>
          </a:ln>
        </p:spPr>
        <p:txBody>
          <a:bodyPr>
            <a:spAutoFit/>
          </a:bodyPr>
          <a:lstStyle/>
          <a:p>
            <a:pPr indent="304800" eaLnBrk="0" hangingPunct="0">
              <a:buFont typeface="Arial" charset="0"/>
              <a:buNone/>
            </a:pPr>
            <a:r>
              <a:rPr lang="en-US" altLang="zh-CN">
                <a:solidFill>
                  <a:srgbClr val="000000"/>
                </a:solidFill>
                <a:ea typeface="黑体" pitchFamily="2" charset="-122"/>
                <a:sym typeface="宋体" charset="-122"/>
              </a:rPr>
              <a:t>Evaluation factors eigenvalues in matrix X can be converted to the corresponding degree of membership, namely the percentage of a certain evaluation factor value in the summation of maximum and minimum value of all evaluation factor value. The conversion formula is as follows:</a:t>
            </a:r>
          </a:p>
          <a:p>
            <a:pPr indent="304800" eaLnBrk="0" hangingPunct="0">
              <a:buFont typeface="Arial" charset="0"/>
              <a:buNone/>
            </a:pPr>
            <a:r>
              <a:rPr lang="en-US" altLang="zh-CN">
                <a:solidFill>
                  <a:srgbClr val="000000"/>
                </a:solidFill>
                <a:ea typeface="黑体" pitchFamily="2" charset="-122"/>
                <a:sym typeface="宋体" charset="-122"/>
              </a:rPr>
              <a:t>To the evaluation factors that the bigger is the better type, the transformation is as following: </a:t>
            </a:r>
          </a:p>
        </p:txBody>
      </p:sp>
      <p:graphicFrame>
        <p:nvGraphicFramePr>
          <p:cNvPr id="181251" name="Object 3"/>
          <p:cNvGraphicFramePr>
            <a:graphicFrameLocks noChangeAspect="1"/>
          </p:cNvGraphicFramePr>
          <p:nvPr/>
        </p:nvGraphicFramePr>
        <p:xfrm>
          <a:off x="1331913" y="2349500"/>
          <a:ext cx="6192837" cy="484188"/>
        </p:xfrm>
        <a:graphic>
          <a:graphicData uri="http://schemas.openxmlformats.org/presentationml/2006/ole">
            <p:oleObj spid="_x0000_s181251" r:id="rId3" imgW="3480117" imgH="305117" progId="">
              <p:embed/>
            </p:oleObj>
          </a:graphicData>
        </a:graphic>
      </p:graphicFrame>
      <p:sp>
        <p:nvSpPr>
          <p:cNvPr id="181259" name="Text Box 4"/>
          <p:cNvSpPr txBox="1">
            <a:spLocks noChangeArrowheads="1"/>
          </p:cNvSpPr>
          <p:nvPr/>
        </p:nvSpPr>
        <p:spPr bwMode="auto">
          <a:xfrm>
            <a:off x="250825" y="2852738"/>
            <a:ext cx="8785225" cy="334962"/>
          </a:xfrm>
          <a:prstGeom prst="rect">
            <a:avLst/>
          </a:prstGeom>
          <a:noFill/>
          <a:ln w="9525">
            <a:noFill/>
            <a:miter lim="800000"/>
            <a:headEnd/>
            <a:tailEnd/>
          </a:ln>
        </p:spPr>
        <p:txBody>
          <a:bodyPr>
            <a:spAutoFit/>
          </a:bodyPr>
          <a:lstStyle/>
          <a:p>
            <a:pPr indent="304800" eaLnBrk="0" hangingPunct="0">
              <a:buFont typeface="Arial" charset="0"/>
              <a:buNone/>
            </a:pPr>
            <a:r>
              <a:rPr lang="zh-CN" altLang="en-US">
                <a:solidFill>
                  <a:srgbClr val="000000"/>
                </a:solidFill>
                <a:ea typeface="黑体" pitchFamily="2" charset="-122"/>
                <a:sym typeface="宋体" charset="-122"/>
              </a:rPr>
              <a:t>To the evaluation factors that the smaller is the better type, the transformation is as following: </a:t>
            </a:r>
          </a:p>
        </p:txBody>
      </p:sp>
      <p:graphicFrame>
        <p:nvGraphicFramePr>
          <p:cNvPr id="181253" name="Object 5"/>
          <p:cNvGraphicFramePr>
            <a:graphicFrameLocks noChangeAspect="1"/>
          </p:cNvGraphicFramePr>
          <p:nvPr/>
        </p:nvGraphicFramePr>
        <p:xfrm>
          <a:off x="1187450" y="3286125"/>
          <a:ext cx="6191250" cy="454025"/>
        </p:xfrm>
        <a:graphic>
          <a:graphicData uri="http://schemas.openxmlformats.org/presentationml/2006/ole">
            <p:oleObj spid="_x0000_s181253" r:id="rId4" imgW="3721417" imgH="305117" progId="">
              <p:embed/>
            </p:oleObj>
          </a:graphicData>
        </a:graphic>
      </p:graphicFrame>
      <p:sp>
        <p:nvSpPr>
          <p:cNvPr id="181260" name="Text Box 6"/>
          <p:cNvSpPr txBox="1">
            <a:spLocks noChangeArrowheads="1"/>
          </p:cNvSpPr>
          <p:nvPr/>
        </p:nvSpPr>
        <p:spPr bwMode="auto">
          <a:xfrm>
            <a:off x="323850" y="3860800"/>
            <a:ext cx="3600450" cy="822325"/>
          </a:xfrm>
          <a:prstGeom prst="rect">
            <a:avLst/>
          </a:prstGeom>
          <a:noFill/>
          <a:ln w="9525">
            <a:noFill/>
            <a:miter lim="800000"/>
            <a:headEnd/>
            <a:tailEnd/>
          </a:ln>
        </p:spPr>
        <p:txBody>
          <a:bodyPr>
            <a:spAutoFit/>
          </a:bodyPr>
          <a:lstStyle/>
          <a:p>
            <a:pPr indent="304800" eaLnBrk="0" hangingPunct="0">
              <a:buFont typeface="Arial" charset="0"/>
              <a:buNone/>
            </a:pPr>
            <a:r>
              <a:rPr lang="zh-CN" altLang="en-US">
                <a:solidFill>
                  <a:srgbClr val="000000"/>
                </a:solidFill>
                <a:ea typeface="黑体" pitchFamily="2" charset="-122"/>
                <a:sym typeface="宋体" charset="-122"/>
              </a:rPr>
              <a:t>h represents the line h. degree of membership matrix R can be obtained as following: </a:t>
            </a:r>
          </a:p>
        </p:txBody>
      </p:sp>
      <p:graphicFrame>
        <p:nvGraphicFramePr>
          <p:cNvPr id="181255" name="Object 7"/>
          <p:cNvGraphicFramePr>
            <a:graphicFrameLocks noChangeAspect="1"/>
          </p:cNvGraphicFramePr>
          <p:nvPr/>
        </p:nvGraphicFramePr>
        <p:xfrm>
          <a:off x="3995738" y="3933825"/>
          <a:ext cx="3916362" cy="1511300"/>
        </p:xfrm>
        <a:graphic>
          <a:graphicData uri="http://schemas.openxmlformats.org/presentationml/2006/ole">
            <p:oleObj spid="_x0000_s181255" r:id="rId5" imgW="2032317" imgH="1079817" progId="">
              <p:embed/>
            </p:oleObj>
          </a:graphicData>
        </a:graphic>
      </p:graphicFrame>
      <p:sp>
        <p:nvSpPr>
          <p:cNvPr id="181261" name="Text Box 8"/>
          <p:cNvSpPr txBox="1">
            <a:spLocks noChangeArrowheads="1"/>
          </p:cNvSpPr>
          <p:nvPr/>
        </p:nvSpPr>
        <p:spPr bwMode="auto">
          <a:xfrm>
            <a:off x="252413" y="5589588"/>
            <a:ext cx="8712200" cy="579437"/>
          </a:xfrm>
          <a:prstGeom prst="rect">
            <a:avLst/>
          </a:prstGeom>
          <a:noFill/>
          <a:ln w="9525">
            <a:noFill/>
            <a:miter lim="800000"/>
            <a:headEnd/>
            <a:tailEnd/>
          </a:ln>
        </p:spPr>
        <p:txBody>
          <a:bodyPr>
            <a:spAutoFit/>
          </a:bodyPr>
          <a:lstStyle/>
          <a:p>
            <a:pPr indent="266700" eaLnBrk="0" hangingPunct="0">
              <a:buFont typeface="Arial" charset="0"/>
              <a:buNone/>
            </a:pPr>
            <a:r>
              <a:rPr lang="en-US" altLang="zh-CN">
                <a:solidFill>
                  <a:srgbClr val="000000"/>
                </a:solidFill>
                <a:ea typeface="黑体" pitchFamily="2" charset="-122"/>
                <a:sym typeface="宋体" charset="-122"/>
              </a:rPr>
              <a:t>Take the maximum of line in the degree of membership matrix getting the optimal value of each evaluation index, as well as the optimal eigenvalue vector for community evaluation.</a:t>
            </a:r>
          </a:p>
        </p:txBody>
      </p:sp>
      <p:graphicFrame>
        <p:nvGraphicFramePr>
          <p:cNvPr id="181257" name="Object 9"/>
          <p:cNvGraphicFramePr>
            <a:graphicFrameLocks noChangeAspect="1"/>
          </p:cNvGraphicFramePr>
          <p:nvPr/>
        </p:nvGraphicFramePr>
        <p:xfrm>
          <a:off x="4860925" y="6237288"/>
          <a:ext cx="2952750" cy="393700"/>
        </p:xfrm>
        <a:graphic>
          <a:graphicData uri="http://schemas.openxmlformats.org/presentationml/2006/ole">
            <p:oleObj spid="_x0000_s181257" r:id="rId6" imgW="1802935" imgH="317679" progId="">
              <p:embed/>
            </p:oleObj>
          </a:graphicData>
        </a:graphic>
      </p:graphicFrame>
      <p:sp>
        <p:nvSpPr>
          <p:cNvPr id="181262" name="Rectangle 4"/>
          <p:cNvSpPr>
            <a:spLocks noChangeArrowheads="1"/>
          </p:cNvSpPr>
          <p:nvPr/>
        </p:nvSpPr>
        <p:spPr bwMode="auto">
          <a:xfrm>
            <a:off x="1588" y="0"/>
            <a:ext cx="9142412"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Mathematical </a:t>
            </a:r>
            <a:r>
              <a:rPr lang="en-US" altLang="zh-CN" sz="2000" b="1">
                <a:solidFill>
                  <a:srgbClr val="FFFF00"/>
                </a:solidFill>
                <a:ea typeface="黑体" pitchFamily="2" charset="-122"/>
                <a:sym typeface="Times New Roman" pitchFamily="18" charset="0"/>
              </a:rPr>
              <a:t>Methods - hierarchical Fuzzy Optimization Theory</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87" name="Text Box 2"/>
          <p:cNvSpPr txBox="1">
            <a:spLocks noChangeArrowheads="1"/>
          </p:cNvSpPr>
          <p:nvPr/>
        </p:nvSpPr>
        <p:spPr bwMode="auto">
          <a:xfrm>
            <a:off x="468313" y="1268413"/>
            <a:ext cx="8424862" cy="579437"/>
          </a:xfrm>
          <a:prstGeom prst="rect">
            <a:avLst/>
          </a:prstGeom>
          <a:noFill/>
          <a:ln w="9525">
            <a:noFill/>
            <a:miter lim="800000"/>
            <a:headEnd/>
            <a:tailEnd/>
          </a:ln>
        </p:spPr>
        <p:txBody>
          <a:bodyPr>
            <a:spAutoFit/>
          </a:bodyPr>
          <a:lstStyle/>
          <a:p>
            <a:pPr indent="304800" eaLnBrk="0" hangingPunct="0">
              <a:buFont typeface="Arial" charset="0"/>
              <a:buNone/>
            </a:pPr>
            <a:r>
              <a:rPr lang="en-US" altLang="zh-CN">
                <a:solidFill>
                  <a:srgbClr val="000000"/>
                </a:solidFill>
                <a:ea typeface="黑体" pitchFamily="2" charset="-122"/>
                <a:sym typeface="宋体" charset="-122"/>
              </a:rPr>
              <a:t>Similarly, take the  minimum of line in the degree of membership matrix getting the optimal value of each evaluation index, as well as the optimal eigenvalue vector for community evaluation.</a:t>
            </a:r>
          </a:p>
        </p:txBody>
      </p:sp>
      <p:graphicFrame>
        <p:nvGraphicFramePr>
          <p:cNvPr id="182275" name="Object 3"/>
          <p:cNvGraphicFramePr>
            <a:graphicFrameLocks noChangeAspect="1"/>
          </p:cNvGraphicFramePr>
          <p:nvPr/>
        </p:nvGraphicFramePr>
        <p:xfrm>
          <a:off x="2195513" y="1844675"/>
          <a:ext cx="3311525" cy="360363"/>
        </p:xfrm>
        <a:graphic>
          <a:graphicData uri="http://schemas.openxmlformats.org/presentationml/2006/ole">
            <p:oleObj spid="_x0000_s182275" r:id="rId3" imgW="1904491" imgH="317679" progId="">
              <p:embed/>
            </p:oleObj>
          </a:graphicData>
        </a:graphic>
      </p:graphicFrame>
      <p:sp>
        <p:nvSpPr>
          <p:cNvPr id="182288" name="Text Box 4"/>
          <p:cNvSpPr txBox="1">
            <a:spLocks noChangeArrowheads="1"/>
          </p:cNvSpPr>
          <p:nvPr/>
        </p:nvSpPr>
        <p:spPr bwMode="auto">
          <a:xfrm>
            <a:off x="395288" y="2133600"/>
            <a:ext cx="8281987" cy="579438"/>
          </a:xfrm>
          <a:prstGeom prst="rect">
            <a:avLst/>
          </a:prstGeom>
          <a:noFill/>
          <a:ln w="9525">
            <a:noFill/>
            <a:miter lim="800000"/>
            <a:headEnd/>
            <a:tailEnd/>
          </a:ln>
        </p:spPr>
        <p:txBody>
          <a:bodyPr>
            <a:spAutoFit/>
          </a:bodyPr>
          <a:lstStyle/>
          <a:p>
            <a:pPr indent="304800" eaLnBrk="0" hangingPunct="0">
              <a:buFont typeface="Arial" charset="0"/>
              <a:buNone/>
            </a:pPr>
            <a:r>
              <a:rPr lang="en-US" altLang="zh-CN">
                <a:solidFill>
                  <a:srgbClr val="000000"/>
                </a:solidFill>
                <a:ea typeface="黑体" pitchFamily="2" charset="-122"/>
                <a:sym typeface="宋体" charset="-122"/>
              </a:rPr>
              <a:t>Using the method mentioned above to determine the each index weights for community evaluation, the weight vector can be concluded.</a:t>
            </a:r>
          </a:p>
        </p:txBody>
      </p:sp>
      <p:sp>
        <p:nvSpPr>
          <p:cNvPr id="182289" name="Text Box 5"/>
          <p:cNvSpPr txBox="1">
            <a:spLocks noChangeArrowheads="1"/>
          </p:cNvSpPr>
          <p:nvPr/>
        </p:nvSpPr>
        <p:spPr bwMode="auto">
          <a:xfrm>
            <a:off x="395288" y="3068638"/>
            <a:ext cx="7848600" cy="823912"/>
          </a:xfrm>
          <a:prstGeom prst="rect">
            <a:avLst/>
          </a:prstGeom>
          <a:noFill/>
          <a:ln w="9525">
            <a:noFill/>
            <a:miter lim="800000"/>
            <a:headEnd/>
            <a:tailEnd/>
          </a:ln>
        </p:spPr>
        <p:txBody>
          <a:bodyPr>
            <a:spAutoFit/>
          </a:bodyPr>
          <a:lstStyle/>
          <a:p>
            <a:pPr indent="304800" eaLnBrk="0" hangingPunct="0">
              <a:buFont typeface="Arial" charset="0"/>
              <a:buNone/>
            </a:pPr>
            <a:r>
              <a:rPr lang="en-US" altLang="zh-CN">
                <a:solidFill>
                  <a:srgbClr val="000000"/>
                </a:solidFill>
                <a:ea typeface="黑体" pitchFamily="2" charset="-122"/>
                <a:sym typeface="宋体" charset="-122"/>
              </a:rPr>
              <a:t>Based on the membership degree matrix and optimal or worst feature vector calculated above, confirm the weighting distance between each index factor and the ideal value and the least ideal value. As to the optimal feature vector, the weighted distance vector as follows:</a:t>
            </a:r>
          </a:p>
        </p:txBody>
      </p:sp>
      <p:graphicFrame>
        <p:nvGraphicFramePr>
          <p:cNvPr id="182278" name="Object 6"/>
          <p:cNvGraphicFramePr>
            <a:graphicFrameLocks noChangeAspect="1"/>
          </p:cNvGraphicFramePr>
          <p:nvPr/>
        </p:nvGraphicFramePr>
        <p:xfrm>
          <a:off x="2195513" y="2708275"/>
          <a:ext cx="3382962" cy="360363"/>
        </p:xfrm>
        <a:graphic>
          <a:graphicData uri="http://schemas.openxmlformats.org/presentationml/2006/ole">
            <p:oleObj spid="_x0000_s182278" r:id="rId4" imgW="1451897" imgH="267713" progId="">
              <p:embed/>
            </p:oleObj>
          </a:graphicData>
        </a:graphic>
      </p:graphicFrame>
      <p:graphicFrame>
        <p:nvGraphicFramePr>
          <p:cNvPr id="182279" name="Object 7"/>
          <p:cNvGraphicFramePr>
            <a:graphicFrameLocks noChangeAspect="1"/>
          </p:cNvGraphicFramePr>
          <p:nvPr/>
        </p:nvGraphicFramePr>
        <p:xfrm>
          <a:off x="755650" y="3933825"/>
          <a:ext cx="7416800" cy="354013"/>
        </p:xfrm>
        <a:graphic>
          <a:graphicData uri="http://schemas.openxmlformats.org/presentationml/2006/ole">
            <p:oleObj spid="_x0000_s182279" r:id="rId5" imgW="4115117" imgH="292417" progId="">
              <p:embed/>
            </p:oleObj>
          </a:graphicData>
        </a:graphic>
      </p:graphicFrame>
      <p:sp>
        <p:nvSpPr>
          <p:cNvPr id="182290" name="Text Box 8"/>
          <p:cNvSpPr txBox="1">
            <a:spLocks noChangeArrowheads="1"/>
          </p:cNvSpPr>
          <p:nvPr/>
        </p:nvSpPr>
        <p:spPr bwMode="auto">
          <a:xfrm>
            <a:off x="468313" y="4365625"/>
            <a:ext cx="7775575" cy="336550"/>
          </a:xfrm>
          <a:prstGeom prst="rect">
            <a:avLst/>
          </a:prstGeom>
          <a:noFill/>
          <a:ln w="9525">
            <a:noFill/>
            <a:miter lim="800000"/>
            <a:headEnd/>
            <a:tailEnd/>
          </a:ln>
        </p:spPr>
        <p:txBody>
          <a:bodyPr>
            <a:spAutoFit/>
          </a:bodyPr>
          <a:lstStyle/>
          <a:p>
            <a:pPr indent="304800" eaLnBrk="0" hangingPunct="0">
              <a:buFont typeface="Arial" charset="0"/>
              <a:buNone/>
            </a:pPr>
            <a:r>
              <a:rPr lang="en-US" altLang="zh-CN">
                <a:solidFill>
                  <a:srgbClr val="000000"/>
                </a:solidFill>
                <a:ea typeface="黑体" pitchFamily="2" charset="-122"/>
                <a:sym typeface="宋体" charset="-122"/>
              </a:rPr>
              <a:t>Similarly, as to the worst feature vector, the weighted distance vector as follows:</a:t>
            </a:r>
          </a:p>
        </p:txBody>
      </p:sp>
      <p:graphicFrame>
        <p:nvGraphicFramePr>
          <p:cNvPr id="182281" name="Object 9"/>
          <p:cNvGraphicFramePr>
            <a:graphicFrameLocks noChangeAspect="1"/>
          </p:cNvGraphicFramePr>
          <p:nvPr/>
        </p:nvGraphicFramePr>
        <p:xfrm>
          <a:off x="755650" y="4797425"/>
          <a:ext cx="7416800" cy="360363"/>
        </p:xfrm>
        <a:graphic>
          <a:graphicData uri="http://schemas.openxmlformats.org/presentationml/2006/ole">
            <p:oleObj spid="_x0000_s182281" r:id="rId6" imgW="4191317" imgH="292417" progId="">
              <p:embed/>
            </p:oleObj>
          </a:graphicData>
        </a:graphic>
      </p:graphicFrame>
      <p:sp>
        <p:nvSpPr>
          <p:cNvPr id="182291" name="Text Box 11"/>
          <p:cNvSpPr txBox="1">
            <a:spLocks noChangeArrowheads="1"/>
          </p:cNvSpPr>
          <p:nvPr/>
        </p:nvSpPr>
        <p:spPr bwMode="auto">
          <a:xfrm>
            <a:off x="468313" y="5387975"/>
            <a:ext cx="8280400" cy="579438"/>
          </a:xfrm>
          <a:prstGeom prst="rect">
            <a:avLst/>
          </a:prstGeom>
          <a:noFill/>
          <a:ln w="9525">
            <a:noFill/>
            <a:bevel/>
            <a:headEnd/>
            <a:tailEnd/>
          </a:ln>
        </p:spPr>
        <p:txBody>
          <a:bodyPr>
            <a:spAutoFit/>
          </a:bodyPr>
          <a:lstStyle/>
          <a:p>
            <a:pPr algn="just" eaLnBrk="0" hangingPunct="0">
              <a:buFont typeface="Arial" charset="0"/>
              <a:buNone/>
            </a:pPr>
            <a:r>
              <a:rPr lang="zh-CN" altLang="en-US"/>
              <a:t>     Take </a:t>
            </a:r>
            <a:r>
              <a:rPr lang="zh-CN" altLang="en-US">
                <a:cs typeface="Times New Roman" pitchFamily="18" charset="0"/>
              </a:rPr>
              <a:t>the first-order norm of the vector                                       </a:t>
            </a:r>
            <a:r>
              <a:rPr lang="zh-CN" altLang="en-US"/>
              <a:t>a</a:t>
            </a:r>
            <a:r>
              <a:rPr lang="zh-CN" altLang="en-US">
                <a:cs typeface="Times New Roman" pitchFamily="18" charset="0"/>
              </a:rPr>
              <a:t>s the distance between optimal value of whole index system and the value of communities</a:t>
            </a:r>
          </a:p>
        </p:txBody>
      </p:sp>
      <p:sp>
        <p:nvSpPr>
          <p:cNvPr id="182292" name="Text Box 12"/>
          <p:cNvSpPr txBox="1">
            <a:spLocks noChangeArrowheads="1"/>
          </p:cNvSpPr>
          <p:nvPr/>
        </p:nvSpPr>
        <p:spPr bwMode="auto">
          <a:xfrm>
            <a:off x="395288" y="6021388"/>
            <a:ext cx="8424862" cy="579437"/>
          </a:xfrm>
          <a:prstGeom prst="rect">
            <a:avLst/>
          </a:prstGeom>
          <a:noFill/>
          <a:ln w="9525">
            <a:noFill/>
            <a:bevel/>
            <a:headEnd/>
            <a:tailEnd/>
          </a:ln>
        </p:spPr>
        <p:txBody>
          <a:bodyPr>
            <a:spAutoFit/>
          </a:bodyPr>
          <a:lstStyle/>
          <a:p>
            <a:pPr algn="just" eaLnBrk="0" hangingPunct="0">
              <a:buFont typeface="Arial" charset="0"/>
              <a:buNone/>
            </a:pPr>
            <a:r>
              <a:rPr lang="zh-CN" altLang="en-US">
                <a:latin typeface="Arial" charset="0"/>
                <a:ea typeface="黑体" pitchFamily="2" charset="-122"/>
              </a:rPr>
              <a:t>     </a:t>
            </a:r>
            <a:r>
              <a:rPr lang="zh-CN" altLang="en-US">
                <a:solidFill>
                  <a:srgbClr val="000000"/>
                </a:solidFill>
                <a:ea typeface="黑体" pitchFamily="2" charset="-122"/>
                <a:sym typeface="宋体" charset="-122"/>
              </a:rPr>
              <a:t>Similarly,</a:t>
            </a:r>
            <a:r>
              <a:rPr lang="zh-CN" altLang="en-US">
                <a:latin typeface="Arial" charset="0"/>
                <a:ea typeface="黑体" pitchFamily="2" charset="-122"/>
              </a:rPr>
              <a:t>                              </a:t>
            </a:r>
            <a:r>
              <a:rPr lang="zh-CN" altLang="en-US"/>
              <a:t>a</a:t>
            </a:r>
            <a:r>
              <a:rPr lang="zh-CN" altLang="en-US">
                <a:cs typeface="Times New Roman" pitchFamily="18" charset="0"/>
              </a:rPr>
              <a:t>s the distance between worst</a:t>
            </a:r>
            <a:r>
              <a:rPr lang="zh-CN" altLang="en-US"/>
              <a:t> </a:t>
            </a:r>
            <a:r>
              <a:rPr lang="zh-CN" altLang="en-US">
                <a:cs typeface="Times New Roman" pitchFamily="18" charset="0"/>
              </a:rPr>
              <a:t>value of whole index system and the value of communities</a:t>
            </a:r>
            <a:endParaRPr lang="zh-CN" altLang="en-US" sz="1800">
              <a:latin typeface="Arial" charset="0"/>
            </a:endParaRPr>
          </a:p>
        </p:txBody>
      </p:sp>
      <p:graphicFrame>
        <p:nvGraphicFramePr>
          <p:cNvPr id="182285" name="Object 13"/>
          <p:cNvGraphicFramePr>
            <a:graphicFrameLocks noChangeAspect="1"/>
          </p:cNvGraphicFramePr>
          <p:nvPr/>
        </p:nvGraphicFramePr>
        <p:xfrm>
          <a:off x="4067175" y="5373688"/>
          <a:ext cx="1744663" cy="366712"/>
        </p:xfrm>
        <a:graphic>
          <a:graphicData uri="http://schemas.openxmlformats.org/presentationml/2006/ole">
            <p:oleObj spid="_x0000_s182285" r:id="rId7" imgW="980770" imgH="280447" progId="">
              <p:embed/>
            </p:oleObj>
          </a:graphicData>
        </a:graphic>
      </p:graphicFrame>
      <p:graphicFrame>
        <p:nvGraphicFramePr>
          <p:cNvPr id="182286" name="Object 14"/>
          <p:cNvGraphicFramePr>
            <a:graphicFrameLocks noChangeAspect="1"/>
          </p:cNvGraphicFramePr>
          <p:nvPr/>
        </p:nvGraphicFramePr>
        <p:xfrm>
          <a:off x="1619250" y="6021388"/>
          <a:ext cx="1670050" cy="342900"/>
        </p:xfrm>
        <a:graphic>
          <a:graphicData uri="http://schemas.openxmlformats.org/presentationml/2006/ole">
            <p:oleObj spid="_x0000_s182286" r:id="rId8" imgW="1005799" imgH="280325" progId="">
              <p:embed/>
            </p:oleObj>
          </a:graphicData>
        </a:graphic>
      </p:graphicFrame>
      <p:sp>
        <p:nvSpPr>
          <p:cNvPr id="182293" name="Rectangle 4"/>
          <p:cNvSpPr>
            <a:spLocks noChangeArrowheads="1"/>
          </p:cNvSpPr>
          <p:nvPr/>
        </p:nvSpPr>
        <p:spPr bwMode="auto">
          <a:xfrm>
            <a:off x="1588" y="0"/>
            <a:ext cx="9142412"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Mathematical </a:t>
            </a:r>
            <a:r>
              <a:rPr lang="en-US" altLang="zh-CN" sz="2000" b="1">
                <a:solidFill>
                  <a:srgbClr val="FFFF00"/>
                </a:solidFill>
                <a:ea typeface="黑体" pitchFamily="2" charset="-122"/>
                <a:sym typeface="Times New Roman" pitchFamily="18" charset="0"/>
              </a:rPr>
              <a:t>Methods - hierarchical Fuzzy Optimization Theory</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3298" name="Object 2"/>
          <p:cNvGraphicFramePr>
            <a:graphicFrameLocks noChangeAspect="1"/>
          </p:cNvGraphicFramePr>
          <p:nvPr/>
        </p:nvGraphicFramePr>
        <p:xfrm>
          <a:off x="1692275" y="2060575"/>
          <a:ext cx="4175125" cy="647700"/>
        </p:xfrm>
        <a:graphic>
          <a:graphicData uri="http://schemas.openxmlformats.org/presentationml/2006/ole">
            <p:oleObj spid="_x0000_s183298" r:id="rId3" imgW="2578417" imgH="571817" progId="">
              <p:embed/>
            </p:oleObj>
          </a:graphicData>
        </a:graphic>
      </p:graphicFrame>
      <p:sp>
        <p:nvSpPr>
          <p:cNvPr id="183309" name="Text Box 3"/>
          <p:cNvSpPr txBox="1">
            <a:spLocks noChangeArrowheads="1"/>
          </p:cNvSpPr>
          <p:nvPr/>
        </p:nvSpPr>
        <p:spPr bwMode="auto">
          <a:xfrm>
            <a:off x="0" y="2708275"/>
            <a:ext cx="8497888" cy="825500"/>
          </a:xfrm>
          <a:prstGeom prst="rect">
            <a:avLst/>
          </a:prstGeom>
          <a:noFill/>
          <a:ln w="9525">
            <a:noFill/>
            <a:miter lim="800000"/>
            <a:headEnd/>
            <a:tailEnd/>
          </a:ln>
        </p:spPr>
        <p:txBody>
          <a:bodyPr>
            <a:spAutoFit/>
          </a:bodyPr>
          <a:lstStyle/>
          <a:p>
            <a:pPr indent="266700" eaLnBrk="0" hangingPunct="0">
              <a:buFont typeface="Arial" charset="0"/>
              <a:buNone/>
            </a:pPr>
            <a:r>
              <a:rPr lang="en-US" altLang="zh-CN">
                <a:solidFill>
                  <a:srgbClr val="000000"/>
                </a:solidFill>
                <a:ea typeface="黑体" pitchFamily="2" charset="-122"/>
              </a:rPr>
              <a:t>To make the weight distance quadratic sum minimized, the F(u1j) first-order countdown is 0, so calculate the derivation of F(u1j), getting the calculation method for calculating the membership degree matrix in higher level.</a:t>
            </a:r>
          </a:p>
        </p:txBody>
      </p:sp>
      <p:graphicFrame>
        <p:nvGraphicFramePr>
          <p:cNvPr id="183300" name="Object 4"/>
          <p:cNvGraphicFramePr>
            <a:graphicFrameLocks noChangeAspect="1"/>
          </p:cNvGraphicFramePr>
          <p:nvPr/>
        </p:nvGraphicFramePr>
        <p:xfrm>
          <a:off x="827088" y="3429000"/>
          <a:ext cx="7200900" cy="504825"/>
        </p:xfrm>
        <a:graphic>
          <a:graphicData uri="http://schemas.openxmlformats.org/presentationml/2006/ole">
            <p:oleObj spid="_x0000_s183300" r:id="rId4" imgW="4013517" imgH="368617" progId="">
              <p:embed/>
            </p:oleObj>
          </a:graphicData>
        </a:graphic>
      </p:graphicFrame>
      <p:sp>
        <p:nvSpPr>
          <p:cNvPr id="183310" name="Text Box 5"/>
          <p:cNvSpPr txBox="1">
            <a:spLocks noChangeArrowheads="1"/>
          </p:cNvSpPr>
          <p:nvPr/>
        </p:nvSpPr>
        <p:spPr bwMode="auto">
          <a:xfrm>
            <a:off x="395288" y="1268413"/>
            <a:ext cx="8353425" cy="823912"/>
          </a:xfrm>
          <a:prstGeom prst="rect">
            <a:avLst/>
          </a:prstGeom>
          <a:noFill/>
          <a:ln w="9525">
            <a:noFill/>
            <a:miter lim="800000"/>
            <a:headEnd/>
            <a:tailEnd/>
          </a:ln>
        </p:spPr>
        <p:txBody>
          <a:bodyPr>
            <a:spAutoFit/>
          </a:bodyPr>
          <a:lstStyle/>
          <a:p>
            <a:pPr indent="304800" eaLnBrk="0" hangingPunct="0">
              <a:buFont typeface="Arial" charset="0"/>
              <a:buNone/>
            </a:pPr>
            <a:r>
              <a:rPr lang="en-US" altLang="zh-CN">
                <a:solidFill>
                  <a:srgbClr val="000000"/>
                </a:solidFill>
                <a:ea typeface="黑体" pitchFamily="2" charset="-122"/>
                <a:sym typeface="宋体" charset="-122"/>
              </a:rPr>
              <a:t>The best situation is the lest weighting distance quadratic sum between the evaluation community and optimal index system, worst index system. The higher level of membership degree matrix is determined through the principle.</a:t>
            </a:r>
          </a:p>
        </p:txBody>
      </p:sp>
      <p:sp>
        <p:nvSpPr>
          <p:cNvPr id="183311" name="Text Box 7"/>
          <p:cNvSpPr txBox="1">
            <a:spLocks noChangeArrowheads="1"/>
          </p:cNvSpPr>
          <p:nvPr/>
        </p:nvSpPr>
        <p:spPr bwMode="auto">
          <a:xfrm>
            <a:off x="503238" y="4005263"/>
            <a:ext cx="7921625" cy="334962"/>
          </a:xfrm>
          <a:prstGeom prst="rect">
            <a:avLst/>
          </a:prstGeom>
          <a:noFill/>
          <a:ln w="9525">
            <a:noFill/>
            <a:bevel/>
            <a:headEnd/>
            <a:tailEnd/>
          </a:ln>
        </p:spPr>
        <p:txBody>
          <a:bodyPr>
            <a:spAutoFit/>
          </a:bodyPr>
          <a:lstStyle/>
          <a:p>
            <a:pPr indent="304800" eaLnBrk="0" hangingPunct="0">
              <a:buFont typeface="Arial" charset="0"/>
              <a:buNone/>
            </a:pPr>
            <a:r>
              <a:rPr lang="en-US" altLang="zh-CN">
                <a:solidFill>
                  <a:srgbClr val="000000"/>
                </a:solidFill>
                <a:ea typeface="黑体" pitchFamily="2" charset="-122"/>
                <a:sym typeface="宋体" charset="-122"/>
              </a:rPr>
              <a:t>For the first-order norm, its calculation can be simplified as follows:</a:t>
            </a:r>
          </a:p>
        </p:txBody>
      </p:sp>
      <p:graphicFrame>
        <p:nvGraphicFramePr>
          <p:cNvPr id="183304" name="Object 8"/>
          <p:cNvGraphicFramePr>
            <a:graphicFrameLocks noChangeAspect="1"/>
          </p:cNvGraphicFramePr>
          <p:nvPr/>
        </p:nvGraphicFramePr>
        <p:xfrm>
          <a:off x="1079500" y="4437063"/>
          <a:ext cx="7356475" cy="1152525"/>
        </p:xfrm>
        <a:graphic>
          <a:graphicData uri="http://schemas.openxmlformats.org/presentationml/2006/ole">
            <p:oleObj spid="_x0000_s183304" r:id="rId5" imgW="4305617" imgH="927417" progId="">
              <p:embed/>
            </p:oleObj>
          </a:graphicData>
        </a:graphic>
      </p:graphicFrame>
      <p:sp>
        <p:nvSpPr>
          <p:cNvPr id="183312" name="Text Box 9"/>
          <p:cNvSpPr txBox="1">
            <a:spLocks noChangeArrowheads="1"/>
          </p:cNvSpPr>
          <p:nvPr/>
        </p:nvSpPr>
        <p:spPr bwMode="auto">
          <a:xfrm>
            <a:off x="792163" y="6227763"/>
            <a:ext cx="8351837" cy="336550"/>
          </a:xfrm>
          <a:prstGeom prst="rect">
            <a:avLst/>
          </a:prstGeom>
          <a:noFill/>
          <a:ln w="9525">
            <a:noFill/>
            <a:bevel/>
            <a:headEnd/>
            <a:tailEnd/>
          </a:ln>
        </p:spPr>
        <p:txBody>
          <a:bodyPr>
            <a:spAutoFit/>
          </a:bodyPr>
          <a:lstStyle/>
          <a:p>
            <a:pPr eaLnBrk="0" hangingPunct="0">
              <a:buFont typeface="Arial" charset="0"/>
              <a:buNone/>
            </a:pPr>
            <a:r>
              <a:rPr lang="zh-CN" altLang="en-US">
                <a:ea typeface="黑体" pitchFamily="2" charset="-122"/>
              </a:rPr>
              <a:t>Similarly, for the worst system                                        </a:t>
            </a:r>
          </a:p>
        </p:txBody>
      </p:sp>
      <p:graphicFrame>
        <p:nvGraphicFramePr>
          <p:cNvPr id="183306" name="Object 10"/>
          <p:cNvGraphicFramePr>
            <a:graphicFrameLocks noChangeAspect="1"/>
          </p:cNvGraphicFramePr>
          <p:nvPr/>
        </p:nvGraphicFramePr>
        <p:xfrm>
          <a:off x="3671888" y="6227763"/>
          <a:ext cx="3276600" cy="431800"/>
        </p:xfrm>
        <a:graphic>
          <a:graphicData uri="http://schemas.openxmlformats.org/presentationml/2006/ole">
            <p:oleObj spid="_x0000_s183306" r:id="rId6" imgW="1562417" imgH="279717" progId="">
              <p:embed/>
            </p:oleObj>
          </a:graphicData>
        </a:graphic>
      </p:graphicFrame>
      <p:graphicFrame>
        <p:nvGraphicFramePr>
          <p:cNvPr id="183307" name="Object 11"/>
          <p:cNvGraphicFramePr>
            <a:graphicFrameLocks noChangeAspect="1"/>
          </p:cNvGraphicFramePr>
          <p:nvPr/>
        </p:nvGraphicFramePr>
        <p:xfrm>
          <a:off x="1079500" y="4427538"/>
          <a:ext cx="7356475" cy="1152525"/>
        </p:xfrm>
        <a:graphic>
          <a:graphicData uri="http://schemas.openxmlformats.org/presentationml/2006/ole">
            <p:oleObj spid="_x0000_s183307" r:id="rId7" imgW="4305617" imgH="927417" progId="">
              <p:embed/>
            </p:oleObj>
          </a:graphicData>
        </a:graphic>
      </p:graphicFrame>
      <p:graphicFrame>
        <p:nvGraphicFramePr>
          <p:cNvPr id="183308" name="Object 12"/>
          <p:cNvGraphicFramePr>
            <a:graphicFrameLocks noChangeAspect="1"/>
          </p:cNvGraphicFramePr>
          <p:nvPr/>
        </p:nvGraphicFramePr>
        <p:xfrm>
          <a:off x="3671888" y="6218238"/>
          <a:ext cx="3276600" cy="431800"/>
        </p:xfrm>
        <a:graphic>
          <a:graphicData uri="http://schemas.openxmlformats.org/presentationml/2006/ole">
            <p:oleObj spid="_x0000_s183308" r:id="rId8" imgW="1562417" imgH="279717" progId="">
              <p:embed/>
            </p:oleObj>
          </a:graphicData>
        </a:graphic>
      </p:graphicFrame>
      <p:sp>
        <p:nvSpPr>
          <p:cNvPr id="183313" name="Rectangle 4"/>
          <p:cNvSpPr>
            <a:spLocks noChangeArrowheads="1"/>
          </p:cNvSpPr>
          <p:nvPr/>
        </p:nvSpPr>
        <p:spPr bwMode="auto">
          <a:xfrm>
            <a:off x="1588" y="0"/>
            <a:ext cx="9142412"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Mathematical </a:t>
            </a:r>
            <a:r>
              <a:rPr lang="en-US" altLang="zh-CN" sz="2000" b="1">
                <a:solidFill>
                  <a:srgbClr val="FFFF00"/>
                </a:solidFill>
                <a:ea typeface="黑体" pitchFamily="2" charset="-122"/>
                <a:sym typeface="Times New Roman" pitchFamily="18" charset="0"/>
              </a:rPr>
              <a:t>Methods - hierarchical Fuzzy Optimization Theory</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22" name="Object 2"/>
          <p:cNvGraphicFramePr>
            <a:graphicFrameLocks noChangeAspect="1"/>
          </p:cNvGraphicFramePr>
          <p:nvPr/>
        </p:nvGraphicFramePr>
        <p:xfrm>
          <a:off x="1835150" y="2924175"/>
          <a:ext cx="4391025" cy="923925"/>
        </p:xfrm>
        <a:graphic>
          <a:graphicData uri="http://schemas.openxmlformats.org/presentationml/2006/ole">
            <p:oleObj spid="_x0000_s184322" r:id="rId3" imgW="3022917" imgH="698817" progId="">
              <p:embed/>
            </p:oleObj>
          </a:graphicData>
        </a:graphic>
      </p:graphicFrame>
      <p:sp>
        <p:nvSpPr>
          <p:cNvPr id="184323" name="Text Box 3"/>
          <p:cNvSpPr txBox="1">
            <a:spLocks noChangeArrowheads="1"/>
          </p:cNvSpPr>
          <p:nvPr/>
        </p:nvSpPr>
        <p:spPr bwMode="auto">
          <a:xfrm>
            <a:off x="323850" y="1989138"/>
            <a:ext cx="8351838" cy="366712"/>
          </a:xfrm>
          <a:prstGeom prst="rect">
            <a:avLst/>
          </a:prstGeom>
          <a:noFill/>
          <a:ln w="9525">
            <a:noFill/>
            <a:miter lim="800000"/>
            <a:headEnd/>
            <a:tailEnd/>
          </a:ln>
        </p:spPr>
        <p:txBody>
          <a:bodyPr>
            <a:spAutoFit/>
          </a:bodyPr>
          <a:lstStyle/>
          <a:p>
            <a:pPr algn="ctr" eaLnBrk="0" hangingPunct="0">
              <a:buFont typeface="Arial" charset="0"/>
              <a:buNone/>
            </a:pPr>
            <a:r>
              <a:rPr lang="en-US" altLang="zh-CN" sz="1800" b="1">
                <a:ea typeface="黑体" pitchFamily="2" charset="-122"/>
              </a:rPr>
              <a:t>Take the formula above, can get the comprehensive evaluation model as follows:</a:t>
            </a:r>
          </a:p>
        </p:txBody>
      </p:sp>
      <p:sp>
        <p:nvSpPr>
          <p:cNvPr id="184324" name="Rectangle 4"/>
          <p:cNvSpPr>
            <a:spLocks noChangeArrowheads="1"/>
          </p:cNvSpPr>
          <p:nvPr/>
        </p:nvSpPr>
        <p:spPr bwMode="auto">
          <a:xfrm>
            <a:off x="1588" y="0"/>
            <a:ext cx="9142412"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Mathematical </a:t>
            </a:r>
            <a:r>
              <a:rPr lang="en-US" altLang="zh-CN" sz="2000" b="1">
                <a:solidFill>
                  <a:srgbClr val="FFFF00"/>
                </a:solidFill>
                <a:ea typeface="黑体" pitchFamily="2" charset="-122"/>
                <a:sym typeface="Times New Roman" pitchFamily="18" charset="0"/>
              </a:rPr>
              <a:t>Methods - hierarchical Fuzzy Optimization Theory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2400" b="1">
                <a:solidFill>
                  <a:srgbClr val="E2F907"/>
                </a:solidFill>
                <a:latin typeface="黑体" pitchFamily="2" charset="-122"/>
                <a:ea typeface="黑体" pitchFamily="2" charset="-122"/>
                <a:sym typeface="Times New Roman" pitchFamily="18" charset="0"/>
              </a:rPr>
              <a:t>（</a:t>
            </a:r>
            <a:r>
              <a:rPr lang="en-US" altLang="zh-CN" sz="2400" b="1">
                <a:solidFill>
                  <a:srgbClr val="E2F907"/>
                </a:solidFill>
                <a:latin typeface="黑体" pitchFamily="2" charset="-122"/>
                <a:ea typeface="黑体" pitchFamily="2" charset="-122"/>
                <a:sym typeface="Times New Roman" pitchFamily="18" charset="0"/>
              </a:rPr>
              <a:t>2</a:t>
            </a:r>
            <a:r>
              <a:rPr lang="zh-CN" altLang="en-US" sz="2400" b="1">
                <a:solidFill>
                  <a:srgbClr val="E2F907"/>
                </a:solidFill>
                <a:latin typeface="黑体" pitchFamily="2" charset="-122"/>
                <a:ea typeface="黑体" pitchFamily="2" charset="-122"/>
                <a:sym typeface="Times New Roman" pitchFamily="18" charset="0"/>
              </a:rPr>
              <a:t>）经济的发展与灾害现象</a:t>
            </a:r>
          </a:p>
          <a:p>
            <a:pPr marL="571500" indent="-571500" algn="ctr" eaLnBrk="0" hangingPunct="0">
              <a:buFont typeface="Arial" charset="0"/>
              <a:buNone/>
            </a:pPr>
            <a:r>
              <a:rPr lang="en-US" altLang="zh-CN" sz="2400" b="1">
                <a:solidFill>
                  <a:srgbClr val="E2F907"/>
                </a:solidFill>
                <a:latin typeface="Arial" charset="0"/>
                <a:sym typeface="黑体" pitchFamily="2" charset="-122"/>
              </a:rPr>
              <a:t>Economic Development and Disaster Phenomenon</a:t>
            </a:r>
            <a:endParaRPr lang="zh-CN" altLang="en-US" sz="2400" b="1">
              <a:solidFill>
                <a:srgbClr val="E2F907"/>
              </a:solidFill>
              <a:latin typeface="Arial" charset="0"/>
              <a:sym typeface="黑体" pitchFamily="2" charset="-122"/>
            </a:endParaRPr>
          </a:p>
        </p:txBody>
      </p:sp>
      <p:sp>
        <p:nvSpPr>
          <p:cNvPr id="69634"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69635" name="TextBox 2"/>
          <p:cNvSpPr>
            <a:spLocks noChangeArrowheads="1"/>
          </p:cNvSpPr>
          <p:nvPr/>
        </p:nvSpPr>
        <p:spPr bwMode="auto">
          <a:xfrm>
            <a:off x="0" y="1196975"/>
            <a:ext cx="9144000" cy="2771775"/>
          </a:xfrm>
          <a:prstGeom prst="rect">
            <a:avLst/>
          </a:prstGeom>
          <a:noFill/>
          <a:ln w="9525">
            <a:noFill/>
            <a:miter lim="800000"/>
            <a:headEnd/>
            <a:tailEnd/>
          </a:ln>
        </p:spPr>
        <p:txBody>
          <a:bodyPr>
            <a:spAutoFit/>
          </a:bodyPr>
          <a:lstStyle/>
          <a:p>
            <a:pPr algn="just" eaLnBrk="0" hangingPunct="0">
              <a:buFont typeface="Arial" charset="0"/>
              <a:buNone/>
            </a:pPr>
            <a:r>
              <a:rPr lang="en-US" altLang="zh-CN">
                <a:solidFill>
                  <a:srgbClr val="000000"/>
                </a:solidFill>
                <a:cs typeface="Times New Roman" pitchFamily="18" charset="0"/>
                <a:sym typeface="黑体" pitchFamily="2" charset="-122"/>
              </a:rPr>
              <a:t>    </a:t>
            </a:r>
            <a:r>
              <a:rPr lang="en-US" altLang="zh-CN" sz="2200">
                <a:solidFill>
                  <a:srgbClr val="000000"/>
                </a:solidFill>
                <a:cs typeface="Times New Roman" pitchFamily="18" charset="0"/>
                <a:sym typeface="黑体" pitchFamily="2" charset="-122"/>
              </a:rPr>
              <a:t>In recent years, the development of urban construction is not coordinated with the urban disaster prevention resources environment, rapid growth of cities presented with highly complex and changeable features for urban function spaces. </a:t>
            </a:r>
            <a:r>
              <a:rPr lang="en-US" altLang="zh-CN" sz="2200">
                <a:solidFill>
                  <a:schemeClr val="folHlink"/>
                </a:solidFill>
                <a:cs typeface="Times New Roman" pitchFamily="18" charset="0"/>
                <a:sym typeface="黑体" pitchFamily="2" charset="-122"/>
              </a:rPr>
              <a:t>Especially last several years, earthquake, flood, hurricane, lightning, dust, fog, fire and other extreme weather disasters have more and more influences on the cities.</a:t>
            </a:r>
            <a:r>
              <a:rPr lang="en-US" altLang="zh-CN" sz="2200">
                <a:solidFill>
                  <a:srgbClr val="000000"/>
                </a:solidFill>
                <a:cs typeface="Times New Roman" pitchFamily="18" charset="0"/>
                <a:sym typeface="黑体" pitchFamily="2" charset="-122"/>
              </a:rPr>
              <a:t> In the rapid construction of urban city, there are still a lot of blind spot existing in the field of disaster prevention construction, which make cities of China very fragile when facing disasters. </a:t>
            </a:r>
          </a:p>
        </p:txBody>
      </p:sp>
      <p:pic>
        <p:nvPicPr>
          <p:cNvPr id="69636" name="Picture 2" descr="c:\users\ADMINI~1\appdata\roaming\360se6\USERDA~1\Temp\201007~1.JPG"/>
          <p:cNvPicPr>
            <a:picLocks noChangeAspect="1" noChangeArrowheads="1"/>
          </p:cNvPicPr>
          <p:nvPr/>
        </p:nvPicPr>
        <p:blipFill>
          <a:blip r:embed="rId2"/>
          <a:srcRect/>
          <a:stretch>
            <a:fillRect/>
          </a:stretch>
        </p:blipFill>
        <p:spPr bwMode="auto">
          <a:xfrm>
            <a:off x="611188" y="4005263"/>
            <a:ext cx="2590800" cy="1958975"/>
          </a:xfrm>
          <a:prstGeom prst="rect">
            <a:avLst/>
          </a:prstGeom>
          <a:noFill/>
          <a:ln w="9525">
            <a:noFill/>
            <a:miter lim="800000"/>
            <a:headEnd/>
            <a:tailEnd/>
          </a:ln>
        </p:spPr>
      </p:pic>
      <p:pic>
        <p:nvPicPr>
          <p:cNvPr id="69637" name="Picture 4" descr="c:\users\ADMINI~1\appdata\roaming\360se6\USERDA~1\Temp\820A10~1.JPG"/>
          <p:cNvPicPr>
            <a:picLocks noChangeAspect="1" noChangeArrowheads="1"/>
          </p:cNvPicPr>
          <p:nvPr/>
        </p:nvPicPr>
        <p:blipFill>
          <a:blip r:embed="rId3"/>
          <a:srcRect b="4442"/>
          <a:stretch>
            <a:fillRect/>
          </a:stretch>
        </p:blipFill>
        <p:spPr bwMode="auto">
          <a:xfrm>
            <a:off x="3419475" y="4005263"/>
            <a:ext cx="2528888" cy="1955800"/>
          </a:xfrm>
          <a:prstGeom prst="rect">
            <a:avLst/>
          </a:prstGeom>
          <a:noFill/>
          <a:ln w="9525">
            <a:noFill/>
            <a:miter lim="800000"/>
            <a:headEnd/>
            <a:tailEnd/>
          </a:ln>
        </p:spPr>
      </p:pic>
      <p:pic>
        <p:nvPicPr>
          <p:cNvPr id="69638" name="Picture 6" descr="c:\users\ADMINI~1\appdata\roaming\360se6\USERDA~1\Temp\589991~1.JPG"/>
          <p:cNvPicPr>
            <a:picLocks noChangeAspect="1" noChangeArrowheads="1"/>
          </p:cNvPicPr>
          <p:nvPr/>
        </p:nvPicPr>
        <p:blipFill>
          <a:blip r:embed="rId4"/>
          <a:srcRect b="11493"/>
          <a:stretch>
            <a:fillRect/>
          </a:stretch>
        </p:blipFill>
        <p:spPr bwMode="auto">
          <a:xfrm>
            <a:off x="6156325" y="4005263"/>
            <a:ext cx="2376488" cy="1939925"/>
          </a:xfrm>
          <a:prstGeom prst="rect">
            <a:avLst/>
          </a:prstGeom>
          <a:noFill/>
          <a:ln w="9525">
            <a:noFill/>
            <a:miter lim="800000"/>
            <a:headEnd/>
            <a:tailEnd/>
          </a:ln>
        </p:spPr>
      </p:pic>
      <p:sp>
        <p:nvSpPr>
          <p:cNvPr id="69639" name="TextBox 15"/>
          <p:cNvSpPr>
            <a:spLocks noChangeArrowheads="1"/>
          </p:cNvSpPr>
          <p:nvPr/>
        </p:nvSpPr>
        <p:spPr bwMode="auto">
          <a:xfrm>
            <a:off x="1260475" y="6021388"/>
            <a:ext cx="1109663" cy="336550"/>
          </a:xfrm>
          <a:prstGeom prst="rect">
            <a:avLst/>
          </a:prstGeom>
          <a:noFill/>
          <a:ln w="9525">
            <a:noFill/>
            <a:miter lim="800000"/>
            <a:headEnd/>
            <a:tailEnd/>
          </a:ln>
        </p:spPr>
        <p:txBody>
          <a:bodyPr wrap="none">
            <a:spAutoFit/>
          </a:bodyPr>
          <a:lstStyle/>
          <a:p>
            <a:pPr eaLnBrk="0" hangingPunct="0">
              <a:buFont typeface="Arial" charset="0"/>
              <a:buNone/>
            </a:pPr>
            <a:r>
              <a:rPr lang="zh-CN" altLang="en-US">
                <a:solidFill>
                  <a:srgbClr val="000000"/>
                </a:solidFill>
                <a:ea typeface="黑体" pitchFamily="2" charset="-122"/>
                <a:sym typeface="黑体" pitchFamily="2" charset="-122"/>
              </a:rPr>
              <a:t>Earthquake</a:t>
            </a:r>
          </a:p>
        </p:txBody>
      </p:sp>
      <p:sp>
        <p:nvSpPr>
          <p:cNvPr id="69640" name="TextBox 15"/>
          <p:cNvSpPr>
            <a:spLocks noChangeArrowheads="1"/>
          </p:cNvSpPr>
          <p:nvPr/>
        </p:nvSpPr>
        <p:spPr bwMode="auto">
          <a:xfrm>
            <a:off x="4284663" y="6092825"/>
            <a:ext cx="657225" cy="336550"/>
          </a:xfrm>
          <a:prstGeom prst="rect">
            <a:avLst/>
          </a:prstGeom>
          <a:noFill/>
          <a:ln w="9525">
            <a:noFill/>
            <a:miter lim="800000"/>
            <a:headEnd/>
            <a:tailEnd/>
          </a:ln>
        </p:spPr>
        <p:txBody>
          <a:bodyPr wrap="none">
            <a:spAutoFit/>
          </a:bodyPr>
          <a:lstStyle/>
          <a:p>
            <a:pPr eaLnBrk="0" hangingPunct="0">
              <a:buFont typeface="Arial" charset="0"/>
              <a:buNone/>
            </a:pPr>
            <a:r>
              <a:rPr lang="zh-CN" altLang="en-US">
                <a:solidFill>
                  <a:srgbClr val="000000"/>
                </a:solidFill>
                <a:ea typeface="黑体" pitchFamily="2" charset="-122"/>
                <a:sym typeface="黑体" pitchFamily="2" charset="-122"/>
              </a:rPr>
              <a:t>Flood</a:t>
            </a:r>
          </a:p>
        </p:txBody>
      </p:sp>
      <p:sp>
        <p:nvSpPr>
          <p:cNvPr id="69641" name="TextBox 15"/>
          <p:cNvSpPr>
            <a:spLocks noChangeArrowheads="1"/>
          </p:cNvSpPr>
          <p:nvPr/>
        </p:nvSpPr>
        <p:spPr bwMode="auto">
          <a:xfrm>
            <a:off x="7092950" y="6165850"/>
            <a:ext cx="511175" cy="336550"/>
          </a:xfrm>
          <a:prstGeom prst="rect">
            <a:avLst/>
          </a:prstGeom>
          <a:noFill/>
          <a:ln w="9525">
            <a:noFill/>
            <a:miter lim="800000"/>
            <a:headEnd/>
            <a:tailEnd/>
          </a:ln>
        </p:spPr>
        <p:txBody>
          <a:bodyPr wrap="none">
            <a:spAutoFit/>
          </a:bodyPr>
          <a:lstStyle/>
          <a:p>
            <a:pPr eaLnBrk="0" hangingPunct="0">
              <a:buFont typeface="Arial" charset="0"/>
              <a:buNone/>
            </a:pPr>
            <a:r>
              <a:rPr lang="zh-CN" altLang="en-US">
                <a:solidFill>
                  <a:srgbClr val="000000"/>
                </a:solidFill>
                <a:ea typeface="黑体" pitchFamily="2" charset="-122"/>
                <a:sym typeface="黑体" pitchFamily="2" charset="-122"/>
              </a:rPr>
              <a:t>Fire</a:t>
            </a: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46"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4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4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0"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1"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2"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3"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5" name="TextBox 7"/>
          <p:cNvSpPr>
            <a:spLocks noChangeArrowheads="1"/>
          </p:cNvSpPr>
          <p:nvPr/>
        </p:nvSpPr>
        <p:spPr bwMode="auto">
          <a:xfrm>
            <a:off x="179388" y="1989138"/>
            <a:ext cx="3059112" cy="2949575"/>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a:solidFill>
                  <a:srgbClr val="000000"/>
                </a:solidFill>
                <a:ea typeface="黑体" pitchFamily="2" charset="-122"/>
                <a:sym typeface="黑体" pitchFamily="2" charset="-122"/>
              </a:rPr>
              <a:t>      Selecting the Beijing BeiKeDa community (including BeiKeDa campus), Anzhen Xili community , Huixin Beili community, Erli Zhuang community and Huguosi community 5 communities as the research objects, making evaluations from aspects of the index system established.</a:t>
            </a:r>
          </a:p>
        </p:txBody>
      </p:sp>
      <p:sp>
        <p:nvSpPr>
          <p:cNvPr id="18535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59"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6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61" name="Rectangle 1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5362"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graphicFrame>
        <p:nvGraphicFramePr>
          <p:cNvPr id="185364" name="Group 20"/>
          <p:cNvGraphicFramePr>
            <a:graphicFrameLocks noGrp="1"/>
          </p:cNvGraphicFramePr>
          <p:nvPr/>
        </p:nvGraphicFramePr>
        <p:xfrm>
          <a:off x="3276600" y="1574800"/>
          <a:ext cx="5545138" cy="5280025"/>
        </p:xfrm>
        <a:graphic>
          <a:graphicData uri="http://schemas.openxmlformats.org/drawingml/2006/table">
            <a:tbl>
              <a:tblPr/>
              <a:tblGrid>
                <a:gridCol w="1285875"/>
                <a:gridCol w="852488"/>
                <a:gridCol w="852487"/>
                <a:gridCol w="849313"/>
                <a:gridCol w="852487"/>
                <a:gridCol w="852488"/>
              </a:tblGrid>
              <a:tr h="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Index</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altLang="zh-CN"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BeiKeDa</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altLang="zh-CN"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Anzhen Xili</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altLang="zh-CN"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Huixin Beili</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altLang="zh-CN"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Erli Zhuang</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altLang="zh-CN"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Huguosi </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Population</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6.245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9.03</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7.37</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6.64</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3.54</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Building</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7.5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6.75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Land controlling</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10</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6.50</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2</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Lifeline facilities</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8.57</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7.18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7.22</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3.76</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Site condition</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10</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10</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2788">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Major danger source </a:t>
                      </a:r>
                    </a:p>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Surrounding </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7</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3</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Buildings </a:t>
                      </a:r>
                    </a:p>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vulnerability</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8.2</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6.2</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5.24</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2</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625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altLang="zh-CN"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The fire spread risk</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7.13</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9.25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3</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Shelter</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9.12</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9.57</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8.41</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6.95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4.77</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Emergency exit</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8.37</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8.51</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6.86</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4.68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Fire rescue</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8.76</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8.31</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8.08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6.35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5.38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25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2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Medical aid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7.67</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8.45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8.25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7.25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200" b="0"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8.50</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5463" name="TextBox 9"/>
          <p:cNvSpPr>
            <a:spLocks noChangeArrowheads="1"/>
          </p:cNvSpPr>
          <p:nvPr/>
        </p:nvSpPr>
        <p:spPr bwMode="auto">
          <a:xfrm>
            <a:off x="3276600" y="1268413"/>
            <a:ext cx="5688013" cy="336550"/>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黑体" pitchFamily="2" charset="-122"/>
              </a:rPr>
              <a:t>The score of second index for typical community</a:t>
            </a:r>
            <a:endParaRPr lang="zh-CN" altLang="en-US" b="1">
              <a:solidFill>
                <a:srgbClr val="000000"/>
              </a:solidFill>
              <a:sym typeface="Calibri" pitchFamily="34" charset="0"/>
            </a:endParaRPr>
          </a:p>
        </p:txBody>
      </p:sp>
      <p:sp>
        <p:nvSpPr>
          <p:cNvPr id="185464"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Establishment and </a:t>
            </a:r>
            <a:r>
              <a:rPr lang="en-US" altLang="zh-CN" sz="2000" b="1">
                <a:solidFill>
                  <a:srgbClr val="FFFF00"/>
                </a:solidFill>
                <a:ea typeface="黑体" pitchFamily="2" charset="-122"/>
                <a:sym typeface="Times New Roman" pitchFamily="18" charset="0"/>
              </a:rPr>
              <a:t>Application of Comprehensive Evaluation Method </a:t>
            </a: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日期占位符 3"/>
          <p:cNvSpPr>
            <a:spLocks noGrp="1"/>
          </p:cNvSpPr>
          <p:nvPr>
            <p:ph type="dt" sz="quarter" idx="10"/>
          </p:nvPr>
        </p:nvSpPr>
        <p:spPr/>
        <p:txBody>
          <a:bodyPr/>
          <a:lstStyle/>
          <a:p>
            <a:pPr>
              <a:defRPr/>
            </a:pPr>
            <a:fld id="{0D9FE0B9-C346-4227-B5C8-1A8AA59AECBE}" type="datetime1">
              <a:rPr lang="zh-CN" altLang="en-US"/>
              <a:pPr>
                <a:defRPr/>
              </a:pPr>
              <a:t>2014-2-15</a:t>
            </a:fld>
            <a:endParaRPr lang="zh-CN" altLang="en-US"/>
          </a:p>
        </p:txBody>
      </p:sp>
      <p:sp>
        <p:nvSpPr>
          <p:cNvPr id="18637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1"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8"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7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8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81"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8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83"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84"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85" name="Rectangle 1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86"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6387" name="TextBox 7"/>
          <p:cNvSpPr>
            <a:spLocks noChangeArrowheads="1"/>
          </p:cNvSpPr>
          <p:nvPr/>
        </p:nvSpPr>
        <p:spPr bwMode="auto">
          <a:xfrm>
            <a:off x="179388" y="1268413"/>
            <a:ext cx="8748712" cy="2047875"/>
          </a:xfrm>
          <a:prstGeom prst="rect">
            <a:avLst/>
          </a:prstGeom>
          <a:noFill/>
          <a:ln w="9525">
            <a:noFill/>
            <a:miter lim="800000"/>
            <a:headEnd/>
            <a:tailEnd/>
          </a:ln>
        </p:spPr>
        <p:txBody>
          <a:bodyPr>
            <a:spAutoFit/>
          </a:bodyPr>
          <a:lstStyle/>
          <a:p>
            <a:pPr algn="just" eaLnBrk="0" hangingPunct="0">
              <a:buFont typeface="Arial" charset="0"/>
              <a:buNone/>
            </a:pPr>
            <a:r>
              <a:rPr lang="zh-CN" altLang="en-US">
                <a:solidFill>
                  <a:srgbClr val="000000"/>
                </a:solidFill>
                <a:ea typeface="黑体" pitchFamily="2" charset="-122"/>
                <a:sym typeface="黑体" pitchFamily="2" charset="-122"/>
              </a:rPr>
              <a:t>    Each community has its different characteristics, using the radar map to describe the second index of five communities, from the saturation of shadow in the radar map can see the community comprehensive disaster prevention ability and the aspects which should be strengthened. </a:t>
            </a:r>
          </a:p>
          <a:p>
            <a:pPr algn="just" eaLnBrk="0" hangingPunct="0">
              <a:buFont typeface="Arial" charset="0"/>
              <a:buNone/>
            </a:pPr>
            <a:r>
              <a:rPr lang="zh-CN" altLang="en-US">
                <a:solidFill>
                  <a:srgbClr val="000000"/>
                </a:solidFill>
                <a:ea typeface="黑体" pitchFamily="2" charset="-122"/>
                <a:sym typeface="黑体" pitchFamily="2" charset="-122"/>
              </a:rPr>
              <a:t>    Transform the score of first index to hundred-mark system, the BeiKeDa community score of 84.2, the Anzhen Xili community score of 84, the Huixin Beili community score of 84.2, the Erli Zhuang community score of 64, the Huguosi community score of 50.2. The red part in the radar chart means the weak disaster prevention ability while the The yellow part in the radar chart means the medium disaster prevention ability, The green part in the radar chart means the good disaster prevention ability.</a:t>
            </a:r>
          </a:p>
        </p:txBody>
      </p:sp>
      <p:pic>
        <p:nvPicPr>
          <p:cNvPr id="186388" name="Picture 24"/>
          <p:cNvPicPr>
            <a:picLocks noChangeAspect="1" noChangeArrowheads="1"/>
          </p:cNvPicPr>
          <p:nvPr/>
        </p:nvPicPr>
        <p:blipFill>
          <a:blip r:embed="rId2"/>
          <a:srcRect/>
          <a:stretch>
            <a:fillRect/>
          </a:stretch>
        </p:blipFill>
        <p:spPr bwMode="auto">
          <a:xfrm>
            <a:off x="179388" y="3429000"/>
            <a:ext cx="8785225" cy="3429000"/>
          </a:xfrm>
          <a:prstGeom prst="rect">
            <a:avLst/>
          </a:prstGeom>
          <a:noFill/>
          <a:ln w="9525">
            <a:noFill/>
            <a:miter lim="800000"/>
            <a:headEnd/>
            <a:tailEnd/>
          </a:ln>
        </p:spPr>
      </p:pic>
      <p:sp>
        <p:nvSpPr>
          <p:cNvPr id="186389"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Establishment and </a:t>
            </a:r>
            <a:r>
              <a:rPr lang="en-US" altLang="zh-CN" sz="2000" b="1">
                <a:solidFill>
                  <a:srgbClr val="FFFF00"/>
                </a:solidFill>
                <a:ea typeface="黑体" pitchFamily="2" charset="-122"/>
                <a:sym typeface="Times New Roman" pitchFamily="18" charset="0"/>
              </a:rPr>
              <a:t>Application of Comprehensive Evaluation Method </a:t>
            </a:r>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3"/>
          <p:cNvSpPr>
            <a:spLocks noGrp="1"/>
          </p:cNvSpPr>
          <p:nvPr>
            <p:ph type="dt" sz="quarter" idx="10"/>
          </p:nvPr>
        </p:nvSpPr>
        <p:spPr/>
        <p:txBody>
          <a:bodyPr/>
          <a:lstStyle/>
          <a:p>
            <a:pPr>
              <a:defRPr/>
            </a:pPr>
            <a:fld id="{8E95C34F-85D3-411B-968F-3955EB856713}" type="datetime1">
              <a:rPr lang="zh-CN" altLang="en-US"/>
              <a:pPr>
                <a:defRPr/>
              </a:pPr>
              <a:t>2014-2-15</a:t>
            </a:fld>
            <a:endParaRPr lang="zh-CN" altLang="en-US"/>
          </a:p>
        </p:txBody>
      </p:sp>
      <p:sp>
        <p:nvSpPr>
          <p:cNvPr id="18739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395"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39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39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39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39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7"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09" name="Rectangle 1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7410"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pic>
        <p:nvPicPr>
          <p:cNvPr id="187411" name="图片 27"/>
          <p:cNvPicPr>
            <a:picLocks noChangeAspect="1" noChangeArrowheads="1"/>
          </p:cNvPicPr>
          <p:nvPr/>
        </p:nvPicPr>
        <p:blipFill>
          <a:blip r:embed="rId2"/>
          <a:srcRect l="8849" t="3040" r="15120" b="6296"/>
          <a:stretch>
            <a:fillRect/>
          </a:stretch>
        </p:blipFill>
        <p:spPr bwMode="auto">
          <a:xfrm>
            <a:off x="5003800" y="4076700"/>
            <a:ext cx="3168650" cy="2665413"/>
          </a:xfrm>
          <a:prstGeom prst="rect">
            <a:avLst/>
          </a:prstGeom>
          <a:noFill/>
          <a:ln w="9525">
            <a:noFill/>
            <a:miter lim="800000"/>
            <a:headEnd/>
            <a:tailEnd/>
          </a:ln>
        </p:spPr>
      </p:pic>
      <p:pic>
        <p:nvPicPr>
          <p:cNvPr id="187412" name="Picture 1"/>
          <p:cNvPicPr>
            <a:picLocks noChangeAspect="1" noChangeArrowheads="1"/>
          </p:cNvPicPr>
          <p:nvPr/>
        </p:nvPicPr>
        <p:blipFill>
          <a:blip r:embed="rId3"/>
          <a:srcRect l="12575" t="18854" r="7584" b="8945"/>
          <a:stretch>
            <a:fillRect/>
          </a:stretch>
        </p:blipFill>
        <p:spPr bwMode="auto">
          <a:xfrm>
            <a:off x="323850" y="1196975"/>
            <a:ext cx="3455988" cy="2754313"/>
          </a:xfrm>
          <a:prstGeom prst="rect">
            <a:avLst/>
          </a:prstGeom>
          <a:noFill/>
          <a:ln w="9525">
            <a:noFill/>
            <a:miter lim="800000"/>
            <a:headEnd/>
            <a:tailEnd/>
          </a:ln>
        </p:spPr>
      </p:pic>
      <p:pic>
        <p:nvPicPr>
          <p:cNvPr id="187413" name="Picture 2"/>
          <p:cNvPicPr>
            <a:picLocks noChangeAspect="1" noChangeArrowheads="1"/>
          </p:cNvPicPr>
          <p:nvPr/>
        </p:nvPicPr>
        <p:blipFill>
          <a:blip r:embed="rId4"/>
          <a:srcRect l="8463" t="16263" r="15581" b="7062"/>
          <a:stretch>
            <a:fillRect/>
          </a:stretch>
        </p:blipFill>
        <p:spPr bwMode="auto">
          <a:xfrm>
            <a:off x="252413" y="3933825"/>
            <a:ext cx="3600450" cy="2811463"/>
          </a:xfrm>
          <a:prstGeom prst="rect">
            <a:avLst/>
          </a:prstGeom>
          <a:noFill/>
          <a:ln w="9525">
            <a:noFill/>
            <a:miter lim="800000"/>
            <a:headEnd/>
            <a:tailEnd/>
          </a:ln>
        </p:spPr>
      </p:pic>
      <p:pic>
        <p:nvPicPr>
          <p:cNvPr id="187414" name="Picture 3"/>
          <p:cNvPicPr>
            <a:picLocks noChangeAspect="1" noChangeArrowheads="1"/>
          </p:cNvPicPr>
          <p:nvPr/>
        </p:nvPicPr>
        <p:blipFill>
          <a:blip r:embed="rId5"/>
          <a:srcRect l="15784" t="9218" r="9366" b="6084"/>
          <a:stretch>
            <a:fillRect/>
          </a:stretch>
        </p:blipFill>
        <p:spPr bwMode="auto">
          <a:xfrm>
            <a:off x="4932363" y="1341438"/>
            <a:ext cx="3390900" cy="2616200"/>
          </a:xfrm>
          <a:prstGeom prst="rect">
            <a:avLst/>
          </a:prstGeom>
          <a:noFill/>
          <a:ln w="9525">
            <a:noFill/>
            <a:miter lim="800000"/>
            <a:headEnd/>
            <a:tailEnd/>
          </a:ln>
        </p:spPr>
      </p:pic>
      <p:sp>
        <p:nvSpPr>
          <p:cNvPr id="187415"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Establishment and </a:t>
            </a:r>
            <a:r>
              <a:rPr lang="en-US" altLang="zh-CN" sz="2000" b="1">
                <a:solidFill>
                  <a:srgbClr val="FFFF00"/>
                </a:solidFill>
                <a:ea typeface="黑体" pitchFamily="2" charset="-122"/>
                <a:sym typeface="Times New Roman" pitchFamily="18" charset="0"/>
              </a:rPr>
              <a:t>Application of Comprehensive Evaluation Method </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18"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1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2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2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2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2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24"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25"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2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8427" name="TextBox 7"/>
          <p:cNvSpPr>
            <a:spLocks noChangeArrowheads="1"/>
          </p:cNvSpPr>
          <p:nvPr/>
        </p:nvSpPr>
        <p:spPr bwMode="auto">
          <a:xfrm>
            <a:off x="395288" y="1479550"/>
            <a:ext cx="8064500" cy="1554163"/>
          </a:xfrm>
          <a:prstGeom prst="rect">
            <a:avLst/>
          </a:prstGeom>
          <a:noFill/>
          <a:ln w="9525">
            <a:noFill/>
            <a:miter lim="800000"/>
            <a:headEnd/>
            <a:tailEnd/>
          </a:ln>
        </p:spPr>
        <p:txBody>
          <a:bodyPr>
            <a:spAutoFit/>
          </a:bodyPr>
          <a:lstStyle/>
          <a:p>
            <a:pPr algn="just" eaLnBrk="0" hangingPunct="0">
              <a:buFont typeface="Arial" charset="0"/>
              <a:buNone/>
            </a:pPr>
            <a:r>
              <a:rPr lang="zh-CN" altLang="en-US">
                <a:solidFill>
                  <a:srgbClr val="000000"/>
                </a:solidFill>
                <a:ea typeface="黑体" pitchFamily="2" charset="-122"/>
                <a:sym typeface="黑体" pitchFamily="2" charset="-122"/>
              </a:rPr>
              <a:t>    </a:t>
            </a:r>
            <a:r>
              <a:rPr lang="zh-CN" altLang="en-US">
                <a:ea typeface="黑体" pitchFamily="2" charset="-122"/>
                <a:sym typeface="黑体" pitchFamily="2" charset="-122"/>
              </a:rPr>
              <a:t>Hierarchical fuzzy optimization theory is the application of fuzzy transformation theory and maximum membership degree principle, considering things related to various factors and draw the comprehensive evaluation. This method has following advantages: this method can transform the qualitative factor into quantitative factor, and deal with a large complex system effectively, can reflect the different levels of evaluation factors, as well as avoiding the drawback of difficult to assign weights because of the overmuch factors.</a:t>
            </a:r>
          </a:p>
        </p:txBody>
      </p:sp>
      <p:sp>
        <p:nvSpPr>
          <p:cNvPr id="188428" name="TextBox 13"/>
          <p:cNvSpPr>
            <a:spLocks noChangeArrowheads="1"/>
          </p:cNvSpPr>
          <p:nvPr/>
        </p:nvSpPr>
        <p:spPr bwMode="auto">
          <a:xfrm>
            <a:off x="900113" y="3213100"/>
            <a:ext cx="2016125" cy="1076325"/>
          </a:xfrm>
          <a:prstGeom prst="rect">
            <a:avLst/>
          </a:prstGeom>
          <a:gradFill rotWithShape="1">
            <a:gsLst>
              <a:gs pos="0">
                <a:srgbClr val="D9FDA5"/>
              </a:gs>
              <a:gs pos="34998">
                <a:srgbClr val="E3FEBF"/>
              </a:gs>
              <a:gs pos="100000">
                <a:srgbClr val="F4FEE6"/>
              </a:gs>
            </a:gsLst>
            <a:lin ang="5400000" scaled="1"/>
          </a:gradFill>
          <a:ln w="9525">
            <a:solidFill>
              <a:srgbClr val="9BBB59"/>
            </a:solidFill>
            <a:miter lim="800000"/>
            <a:headEnd/>
            <a:tailEnd/>
          </a:ln>
        </p:spPr>
        <p:txBody>
          <a:bodyPr>
            <a:spAutoFit/>
          </a:bodyPr>
          <a:lstStyle/>
          <a:p>
            <a:pPr eaLnBrk="0" hangingPunct="0">
              <a:buFont typeface="Arial" charset="0"/>
              <a:buNone/>
            </a:pPr>
            <a:r>
              <a:rPr lang="zh-CN" altLang="en-US">
                <a:solidFill>
                  <a:srgbClr val="000000"/>
                </a:solidFill>
                <a:ea typeface="黑体" pitchFamily="2" charset="-122"/>
                <a:sym typeface="黑体" pitchFamily="2" charset="-122"/>
              </a:rPr>
              <a:t>Construct characteristic matrix </a:t>
            </a:r>
          </a:p>
          <a:p>
            <a:pPr eaLnBrk="0" hangingPunct="0">
              <a:buFont typeface="Arial" charset="0"/>
              <a:buNone/>
            </a:pPr>
            <a:r>
              <a:rPr lang="en-US" altLang="zh-CN">
                <a:solidFill>
                  <a:srgbClr val="000000"/>
                </a:solidFill>
                <a:ea typeface="黑体" pitchFamily="2" charset="-122"/>
                <a:sym typeface="Times New Roman" pitchFamily="18" charset="0"/>
              </a:rPr>
              <a:t>X</a:t>
            </a:r>
            <a:r>
              <a:rPr lang="en-US" altLang="zh-CN" baseline="-25000">
                <a:solidFill>
                  <a:srgbClr val="000000"/>
                </a:solidFill>
                <a:ea typeface="黑体" pitchFamily="2" charset="-122"/>
                <a:sym typeface="Times New Roman" pitchFamily="18" charset="0"/>
              </a:rPr>
              <a:t>mn</a:t>
            </a:r>
            <a:r>
              <a:rPr lang="zh-CN" altLang="en-US">
                <a:solidFill>
                  <a:srgbClr val="000000"/>
                </a:solidFill>
                <a:ea typeface="黑体" pitchFamily="2" charset="-122"/>
                <a:sym typeface="Times New Roman" pitchFamily="18" charset="0"/>
              </a:rPr>
              <a:t> for community </a:t>
            </a:r>
            <a:r>
              <a:rPr lang="zh-CN" altLang="en-US">
                <a:ea typeface="黑体" pitchFamily="2" charset="-122"/>
                <a:sym typeface="黑体" pitchFamily="2" charset="-122"/>
              </a:rPr>
              <a:t>evaluation</a:t>
            </a:r>
            <a:r>
              <a:rPr lang="zh-CN" altLang="en-US">
                <a:solidFill>
                  <a:srgbClr val="000000"/>
                </a:solidFill>
                <a:ea typeface="黑体" pitchFamily="2" charset="-122"/>
                <a:sym typeface="Times New Roman" pitchFamily="18" charset="0"/>
              </a:rPr>
              <a:t> </a:t>
            </a:r>
          </a:p>
        </p:txBody>
      </p:sp>
      <p:sp>
        <p:nvSpPr>
          <p:cNvPr id="188429" name="TextBox 16"/>
          <p:cNvSpPr>
            <a:spLocks noChangeArrowheads="1"/>
          </p:cNvSpPr>
          <p:nvPr/>
        </p:nvSpPr>
        <p:spPr bwMode="auto">
          <a:xfrm>
            <a:off x="3492500" y="3213100"/>
            <a:ext cx="2447925" cy="954088"/>
          </a:xfrm>
          <a:prstGeom prst="rect">
            <a:avLst/>
          </a:prstGeom>
          <a:gradFill rotWithShape="1">
            <a:gsLst>
              <a:gs pos="0">
                <a:srgbClr val="D9FDA5"/>
              </a:gs>
              <a:gs pos="34998">
                <a:srgbClr val="E3FEBF"/>
              </a:gs>
              <a:gs pos="100000">
                <a:srgbClr val="F4FEE6"/>
              </a:gs>
            </a:gsLst>
            <a:lin ang="5400000" scaled="1"/>
          </a:gradFill>
          <a:ln w="9525">
            <a:solidFill>
              <a:srgbClr val="9BBB59"/>
            </a:solidFill>
            <a:miter lim="800000"/>
            <a:headEnd/>
            <a:tailEnd/>
          </a:ln>
        </p:spPr>
        <p:txBody>
          <a:bodyPr>
            <a:spAutoFit/>
          </a:bodyPr>
          <a:lstStyle/>
          <a:p>
            <a:pPr eaLnBrk="0" hangingPunct="0">
              <a:buFont typeface="Arial" charset="0"/>
              <a:buNone/>
            </a:pPr>
            <a:r>
              <a:rPr lang="zh-CN" altLang="en-US" sz="1400">
                <a:solidFill>
                  <a:srgbClr val="000000"/>
                </a:solidFill>
                <a:ea typeface="黑体" pitchFamily="2" charset="-122"/>
                <a:sym typeface="Times New Roman" pitchFamily="18" charset="0"/>
              </a:rPr>
              <a:t>Transform evaluation factors into corresponding membership degree according to X</a:t>
            </a:r>
          </a:p>
        </p:txBody>
      </p:sp>
      <p:sp>
        <p:nvSpPr>
          <p:cNvPr id="188430" name="TextBox 17"/>
          <p:cNvSpPr>
            <a:spLocks noChangeArrowheads="1"/>
          </p:cNvSpPr>
          <p:nvPr/>
        </p:nvSpPr>
        <p:spPr bwMode="auto">
          <a:xfrm>
            <a:off x="6516688" y="3286125"/>
            <a:ext cx="2447925" cy="628650"/>
          </a:xfrm>
          <a:prstGeom prst="rect">
            <a:avLst/>
          </a:prstGeom>
          <a:gradFill rotWithShape="1">
            <a:gsLst>
              <a:gs pos="0">
                <a:srgbClr val="D9FDA5"/>
              </a:gs>
              <a:gs pos="34998">
                <a:srgbClr val="E3FEBF"/>
              </a:gs>
              <a:gs pos="100000">
                <a:srgbClr val="F4FEE6"/>
              </a:gs>
            </a:gsLst>
            <a:lin ang="5400000" scaled="1"/>
          </a:gradFill>
          <a:ln w="9525">
            <a:solidFill>
              <a:srgbClr val="9BBB59"/>
            </a:solidFill>
            <a:miter lim="800000"/>
            <a:headEnd/>
            <a:tailEnd/>
          </a:ln>
        </p:spPr>
        <p:txBody>
          <a:bodyPr>
            <a:spAutoFit/>
          </a:bodyPr>
          <a:lstStyle/>
          <a:p>
            <a:pPr eaLnBrk="0" hangingPunct="0">
              <a:buFont typeface="Arial" charset="0"/>
              <a:buNone/>
            </a:pPr>
            <a:r>
              <a:rPr lang="zh-CN" altLang="en-US">
                <a:solidFill>
                  <a:srgbClr val="000000"/>
                </a:solidFill>
                <a:ea typeface="黑体" pitchFamily="2" charset="-122"/>
                <a:sym typeface="黑体" pitchFamily="2" charset="-122"/>
              </a:rPr>
              <a:t>Construct </a:t>
            </a:r>
            <a:r>
              <a:rPr lang="zh-CN" altLang="en-US">
                <a:solidFill>
                  <a:srgbClr val="000000"/>
                </a:solidFill>
                <a:ea typeface="黑体" pitchFamily="2" charset="-122"/>
                <a:sym typeface="Times New Roman" pitchFamily="18" charset="0"/>
              </a:rPr>
              <a:t>membership degree matrix </a:t>
            </a:r>
            <a:r>
              <a:rPr lang="en-US" altLang="zh-CN">
                <a:solidFill>
                  <a:srgbClr val="000000"/>
                </a:solidFill>
                <a:ea typeface="黑体" pitchFamily="2" charset="-122"/>
                <a:sym typeface="Times New Roman" pitchFamily="18" charset="0"/>
              </a:rPr>
              <a:t>R</a:t>
            </a:r>
            <a:r>
              <a:rPr lang="en-US" altLang="zh-CN" baseline="-25000">
                <a:solidFill>
                  <a:srgbClr val="000000"/>
                </a:solidFill>
                <a:ea typeface="黑体" pitchFamily="2" charset="-122"/>
                <a:sym typeface="Times New Roman" pitchFamily="18" charset="0"/>
              </a:rPr>
              <a:t>mn</a:t>
            </a:r>
          </a:p>
        </p:txBody>
      </p:sp>
      <p:sp>
        <p:nvSpPr>
          <p:cNvPr id="188431" name="TextBox 18"/>
          <p:cNvSpPr>
            <a:spLocks noChangeArrowheads="1"/>
          </p:cNvSpPr>
          <p:nvPr/>
        </p:nvSpPr>
        <p:spPr bwMode="auto">
          <a:xfrm>
            <a:off x="6445250" y="4365625"/>
            <a:ext cx="2519363" cy="695325"/>
          </a:xfrm>
          <a:prstGeom prst="rect">
            <a:avLst/>
          </a:prstGeom>
          <a:gradFill rotWithShape="1">
            <a:gsLst>
              <a:gs pos="0">
                <a:srgbClr val="D9FDA5"/>
              </a:gs>
              <a:gs pos="34998">
                <a:srgbClr val="E3FEBF"/>
              </a:gs>
              <a:gs pos="100000">
                <a:srgbClr val="F4FEE6"/>
              </a:gs>
            </a:gsLst>
            <a:lin ang="5400000" scaled="1"/>
          </a:gradFill>
          <a:ln w="9525">
            <a:solidFill>
              <a:srgbClr val="9BBB59"/>
            </a:solidFill>
            <a:miter lim="800000"/>
            <a:headEnd/>
            <a:tailEnd/>
          </a:ln>
        </p:spPr>
        <p:txBody>
          <a:bodyPr>
            <a:spAutoFit/>
          </a:bodyPr>
          <a:lstStyle/>
          <a:p>
            <a:pPr eaLnBrk="0" hangingPunct="0">
              <a:buFont typeface="Arial" charset="0"/>
              <a:buNone/>
            </a:pPr>
            <a:r>
              <a:rPr lang="zh-CN" altLang="en-US" sz="1800">
                <a:solidFill>
                  <a:srgbClr val="000000"/>
                </a:solidFill>
                <a:ea typeface="黑体" pitchFamily="2" charset="-122"/>
                <a:sym typeface="Times New Roman" pitchFamily="18" charset="0"/>
              </a:rPr>
              <a:t>Get the optimal, worst feature vector       </a:t>
            </a:r>
            <a:r>
              <a:rPr lang="en-US" altLang="zh-CN" sz="1800">
                <a:solidFill>
                  <a:srgbClr val="000000"/>
                </a:solidFill>
                <a:ea typeface="黑体" pitchFamily="2" charset="-122"/>
                <a:sym typeface="Times New Roman" pitchFamily="18" charset="0"/>
              </a:rPr>
              <a:t>,</a:t>
            </a:r>
            <a:endParaRPr lang="zh-CN" altLang="en-US" sz="1800" baseline="-25000">
              <a:solidFill>
                <a:srgbClr val="000000"/>
              </a:solidFill>
              <a:ea typeface="黑体" pitchFamily="2" charset="-122"/>
              <a:sym typeface="Times New Roman" pitchFamily="18" charset="0"/>
            </a:endParaRPr>
          </a:p>
        </p:txBody>
      </p:sp>
      <p:sp>
        <p:nvSpPr>
          <p:cNvPr id="188432" name="TextBox 19"/>
          <p:cNvSpPr>
            <a:spLocks noChangeArrowheads="1"/>
          </p:cNvSpPr>
          <p:nvPr/>
        </p:nvSpPr>
        <p:spPr bwMode="auto">
          <a:xfrm>
            <a:off x="6443663" y="5516563"/>
            <a:ext cx="2520950" cy="374650"/>
          </a:xfrm>
          <a:prstGeom prst="rect">
            <a:avLst/>
          </a:prstGeom>
          <a:gradFill rotWithShape="1">
            <a:gsLst>
              <a:gs pos="0">
                <a:srgbClr val="D9FDA5"/>
              </a:gs>
              <a:gs pos="34998">
                <a:srgbClr val="E3FEBF"/>
              </a:gs>
              <a:gs pos="100000">
                <a:srgbClr val="F4FEE6"/>
              </a:gs>
            </a:gsLst>
            <a:lin ang="5400000" scaled="1"/>
          </a:gradFill>
          <a:ln w="9525">
            <a:solidFill>
              <a:srgbClr val="9BBB59"/>
            </a:solidFill>
            <a:miter lim="800000"/>
            <a:headEnd/>
            <a:tailEnd/>
          </a:ln>
        </p:spPr>
        <p:txBody>
          <a:bodyPr>
            <a:spAutoFit/>
          </a:bodyPr>
          <a:lstStyle/>
          <a:p>
            <a:pPr eaLnBrk="0" hangingPunct="0">
              <a:buFont typeface="Arial" charset="0"/>
              <a:buNone/>
            </a:pPr>
            <a:r>
              <a:rPr lang="zh-CN" altLang="en-US" sz="1800">
                <a:solidFill>
                  <a:srgbClr val="000000"/>
                </a:solidFill>
                <a:ea typeface="黑体" pitchFamily="2" charset="-122"/>
                <a:sym typeface="Times New Roman" pitchFamily="18" charset="0"/>
              </a:rPr>
              <a:t>Index weight vector</a:t>
            </a:r>
          </a:p>
        </p:txBody>
      </p:sp>
      <p:sp>
        <p:nvSpPr>
          <p:cNvPr id="188433" name="TextBox 20"/>
          <p:cNvSpPr>
            <a:spLocks noChangeArrowheads="1"/>
          </p:cNvSpPr>
          <p:nvPr/>
        </p:nvSpPr>
        <p:spPr bwMode="auto">
          <a:xfrm>
            <a:off x="2916238" y="4292600"/>
            <a:ext cx="3167062" cy="1168400"/>
          </a:xfrm>
          <a:prstGeom prst="rect">
            <a:avLst/>
          </a:prstGeom>
          <a:gradFill rotWithShape="1">
            <a:gsLst>
              <a:gs pos="0">
                <a:srgbClr val="D9FDA5"/>
              </a:gs>
              <a:gs pos="34998">
                <a:srgbClr val="E3FEBF"/>
              </a:gs>
              <a:gs pos="100000">
                <a:srgbClr val="F4FEE6"/>
              </a:gs>
            </a:gsLst>
            <a:lin ang="5400000" scaled="1"/>
          </a:gradFill>
          <a:ln w="9525">
            <a:solidFill>
              <a:srgbClr val="9BBB59"/>
            </a:solidFill>
            <a:miter lim="800000"/>
            <a:headEnd/>
            <a:tailEnd/>
          </a:ln>
        </p:spPr>
        <p:txBody>
          <a:bodyPr>
            <a:spAutoFit/>
          </a:bodyPr>
          <a:lstStyle/>
          <a:p>
            <a:pPr eaLnBrk="0" hangingPunct="0">
              <a:buFont typeface="Arial" charset="0"/>
              <a:buNone/>
            </a:pPr>
            <a:r>
              <a:rPr lang="zh-CN" altLang="en-US" sz="1400">
                <a:solidFill>
                  <a:srgbClr val="000000"/>
                </a:solidFill>
                <a:ea typeface="黑体" pitchFamily="2" charset="-122"/>
                <a:sym typeface="Times New Roman" pitchFamily="18" charset="0"/>
              </a:rPr>
              <a:t>According to the membership degree matrix and optimal (worst) characteristic vector  established before, calculate the weighted distance between each index factors and the ideal (worst) value .</a:t>
            </a:r>
          </a:p>
        </p:txBody>
      </p:sp>
      <p:sp>
        <p:nvSpPr>
          <p:cNvPr id="188434" name="TextBox 21"/>
          <p:cNvSpPr>
            <a:spLocks noChangeArrowheads="1"/>
          </p:cNvSpPr>
          <p:nvPr/>
        </p:nvSpPr>
        <p:spPr bwMode="auto">
          <a:xfrm>
            <a:off x="252413" y="4365625"/>
            <a:ext cx="2303462" cy="831850"/>
          </a:xfrm>
          <a:prstGeom prst="rect">
            <a:avLst/>
          </a:prstGeom>
          <a:gradFill rotWithShape="1">
            <a:gsLst>
              <a:gs pos="0">
                <a:srgbClr val="D9FDA5"/>
              </a:gs>
              <a:gs pos="34998">
                <a:srgbClr val="E3FEBF"/>
              </a:gs>
              <a:gs pos="100000">
                <a:srgbClr val="F4FEE6"/>
              </a:gs>
            </a:gsLst>
            <a:lin ang="5400000" scaled="1"/>
          </a:gradFill>
          <a:ln w="9525">
            <a:solidFill>
              <a:srgbClr val="9BBB59"/>
            </a:solidFill>
            <a:miter lim="800000"/>
            <a:headEnd/>
            <a:tailEnd/>
          </a:ln>
        </p:spPr>
        <p:txBody>
          <a:bodyPr>
            <a:spAutoFit/>
          </a:bodyPr>
          <a:lstStyle/>
          <a:p>
            <a:pPr eaLnBrk="0" hangingPunct="0">
              <a:buFont typeface="Arial" charset="0"/>
              <a:buNone/>
            </a:pPr>
            <a:r>
              <a:rPr lang="zh-CN" altLang="en-US">
                <a:solidFill>
                  <a:srgbClr val="000000"/>
                </a:solidFill>
                <a:ea typeface="黑体" pitchFamily="2" charset="-122"/>
                <a:sym typeface="Times New Roman" pitchFamily="18" charset="0"/>
              </a:rPr>
              <a:t>Determine the higher level membership degree matrix </a:t>
            </a:r>
          </a:p>
        </p:txBody>
      </p:sp>
      <p:sp>
        <p:nvSpPr>
          <p:cNvPr id="18843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pic>
        <p:nvPicPr>
          <p:cNvPr id="188436" name="Object 3"/>
          <p:cNvPicPr>
            <a:picLocks noChangeAspect="1" noChangeArrowheads="1"/>
          </p:cNvPicPr>
          <p:nvPr/>
        </p:nvPicPr>
        <p:blipFill>
          <a:blip r:embed="rId2"/>
          <a:srcRect/>
          <a:stretch>
            <a:fillRect/>
          </a:stretch>
        </p:blipFill>
        <p:spPr bwMode="auto">
          <a:xfrm>
            <a:off x="684213" y="6261100"/>
            <a:ext cx="5489575" cy="407988"/>
          </a:xfrm>
          <a:prstGeom prst="rect">
            <a:avLst/>
          </a:prstGeom>
          <a:noFill/>
          <a:ln w="9525">
            <a:noFill/>
            <a:miter lim="800000"/>
            <a:headEnd/>
            <a:tailEnd/>
          </a:ln>
        </p:spPr>
      </p:pic>
      <p:sp>
        <p:nvSpPr>
          <p:cNvPr id="188437" name="右箭头 24"/>
          <p:cNvSpPr>
            <a:spLocks noChangeArrowheads="1"/>
          </p:cNvSpPr>
          <p:nvPr/>
        </p:nvSpPr>
        <p:spPr bwMode="auto">
          <a:xfrm>
            <a:off x="3059113" y="3357563"/>
            <a:ext cx="288925" cy="503237"/>
          </a:xfrm>
          <a:prstGeom prst="rightArrow">
            <a:avLst>
              <a:gd name="adj1" fmla="val 50000"/>
              <a:gd name="adj2" fmla="val 50000"/>
            </a:avLst>
          </a:prstGeom>
          <a:solidFill>
            <a:schemeClr val="accent1"/>
          </a:solidFill>
          <a:ln w="25400">
            <a:solidFill>
              <a:srgbClr val="395E8A"/>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188438" name="右箭头 25"/>
          <p:cNvSpPr>
            <a:spLocks noChangeArrowheads="1"/>
          </p:cNvSpPr>
          <p:nvPr/>
        </p:nvSpPr>
        <p:spPr bwMode="auto">
          <a:xfrm>
            <a:off x="6011863" y="3357563"/>
            <a:ext cx="431800" cy="503237"/>
          </a:xfrm>
          <a:prstGeom prst="rightArrow">
            <a:avLst>
              <a:gd name="adj1" fmla="val 50000"/>
              <a:gd name="adj2" fmla="val 50000"/>
            </a:avLst>
          </a:prstGeom>
          <a:solidFill>
            <a:schemeClr val="accent1"/>
          </a:solidFill>
          <a:ln w="25400">
            <a:solidFill>
              <a:srgbClr val="395E8A"/>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188439" name="下箭头 26"/>
          <p:cNvSpPr>
            <a:spLocks noChangeArrowheads="1"/>
          </p:cNvSpPr>
          <p:nvPr/>
        </p:nvSpPr>
        <p:spPr bwMode="auto">
          <a:xfrm>
            <a:off x="7164388" y="4005263"/>
            <a:ext cx="576262" cy="287337"/>
          </a:xfrm>
          <a:prstGeom prst="downArrow">
            <a:avLst>
              <a:gd name="adj1" fmla="val 50000"/>
              <a:gd name="adj2" fmla="val 50000"/>
            </a:avLst>
          </a:prstGeom>
          <a:solidFill>
            <a:schemeClr val="accent1"/>
          </a:solidFill>
          <a:ln w="25400">
            <a:solidFill>
              <a:srgbClr val="395E8A"/>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188440" name="上箭头 27"/>
          <p:cNvSpPr>
            <a:spLocks noChangeArrowheads="1"/>
          </p:cNvSpPr>
          <p:nvPr/>
        </p:nvSpPr>
        <p:spPr bwMode="auto">
          <a:xfrm>
            <a:off x="7092950" y="5157788"/>
            <a:ext cx="647700" cy="287337"/>
          </a:xfrm>
          <a:prstGeom prst="upArrow">
            <a:avLst>
              <a:gd name="adj1" fmla="val 50000"/>
              <a:gd name="adj2" fmla="val 50000"/>
            </a:avLst>
          </a:prstGeom>
          <a:solidFill>
            <a:schemeClr val="accent1"/>
          </a:solidFill>
          <a:ln w="25400">
            <a:solidFill>
              <a:srgbClr val="395E8A"/>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188441" name="左箭头 28"/>
          <p:cNvSpPr>
            <a:spLocks noChangeArrowheads="1"/>
          </p:cNvSpPr>
          <p:nvPr/>
        </p:nvSpPr>
        <p:spPr bwMode="auto">
          <a:xfrm>
            <a:off x="6084888" y="4365625"/>
            <a:ext cx="288925" cy="719138"/>
          </a:xfrm>
          <a:prstGeom prst="leftArrow">
            <a:avLst>
              <a:gd name="adj1" fmla="val 50000"/>
              <a:gd name="adj2" fmla="val 50000"/>
            </a:avLst>
          </a:prstGeom>
          <a:solidFill>
            <a:schemeClr val="accent1"/>
          </a:solidFill>
          <a:ln w="25400">
            <a:solidFill>
              <a:srgbClr val="395E8A"/>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188442" name="左箭头 29"/>
          <p:cNvSpPr>
            <a:spLocks noChangeArrowheads="1"/>
          </p:cNvSpPr>
          <p:nvPr/>
        </p:nvSpPr>
        <p:spPr bwMode="auto">
          <a:xfrm>
            <a:off x="2627313" y="4508500"/>
            <a:ext cx="215900" cy="576263"/>
          </a:xfrm>
          <a:prstGeom prst="leftArrow">
            <a:avLst>
              <a:gd name="adj1" fmla="val 50000"/>
              <a:gd name="adj2" fmla="val 50000"/>
            </a:avLst>
          </a:prstGeom>
          <a:solidFill>
            <a:schemeClr val="accent1"/>
          </a:solidFill>
          <a:ln w="25400">
            <a:solidFill>
              <a:srgbClr val="395E8A"/>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188443" name="下箭头 30"/>
          <p:cNvSpPr>
            <a:spLocks noChangeArrowheads="1"/>
          </p:cNvSpPr>
          <p:nvPr/>
        </p:nvSpPr>
        <p:spPr bwMode="auto">
          <a:xfrm>
            <a:off x="1476375" y="5229225"/>
            <a:ext cx="719138" cy="287338"/>
          </a:xfrm>
          <a:prstGeom prst="downArrow">
            <a:avLst>
              <a:gd name="adj1" fmla="val 50000"/>
              <a:gd name="adj2" fmla="val 50000"/>
            </a:avLst>
          </a:prstGeom>
          <a:solidFill>
            <a:schemeClr val="accent1"/>
          </a:solidFill>
          <a:ln w="25400">
            <a:solidFill>
              <a:srgbClr val="395E8A"/>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18844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pic>
        <p:nvPicPr>
          <p:cNvPr id="188445" name="Object 5"/>
          <p:cNvPicPr>
            <a:picLocks noChangeAspect="1" noChangeArrowheads="1"/>
          </p:cNvPicPr>
          <p:nvPr/>
        </p:nvPicPr>
        <p:blipFill>
          <a:blip r:embed="rId3"/>
          <a:srcRect/>
          <a:stretch>
            <a:fillRect/>
          </a:stretch>
        </p:blipFill>
        <p:spPr bwMode="auto">
          <a:xfrm>
            <a:off x="7883525" y="4725988"/>
            <a:ext cx="290513" cy="341312"/>
          </a:xfrm>
          <a:prstGeom prst="rect">
            <a:avLst/>
          </a:prstGeom>
          <a:noFill/>
          <a:ln w="9525">
            <a:noFill/>
            <a:miter lim="800000"/>
            <a:headEnd/>
            <a:tailEnd/>
          </a:ln>
        </p:spPr>
      </p:pic>
      <p:sp>
        <p:nvSpPr>
          <p:cNvPr id="18844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pic>
        <p:nvPicPr>
          <p:cNvPr id="188447" name="Object 7"/>
          <p:cNvPicPr>
            <a:picLocks noChangeAspect="1" noChangeArrowheads="1"/>
          </p:cNvPicPr>
          <p:nvPr/>
        </p:nvPicPr>
        <p:blipFill>
          <a:blip r:embed="rId4"/>
          <a:srcRect/>
          <a:stretch>
            <a:fillRect/>
          </a:stretch>
        </p:blipFill>
        <p:spPr bwMode="auto">
          <a:xfrm>
            <a:off x="8316913" y="4725988"/>
            <a:ext cx="357187" cy="358775"/>
          </a:xfrm>
          <a:prstGeom prst="rect">
            <a:avLst/>
          </a:prstGeom>
          <a:noFill/>
          <a:ln w="9525">
            <a:noFill/>
            <a:miter lim="800000"/>
            <a:headEnd/>
            <a:tailEnd/>
          </a:ln>
        </p:spPr>
      </p:pic>
      <p:sp>
        <p:nvSpPr>
          <p:cNvPr id="188448" name="TextBox 9"/>
          <p:cNvSpPr>
            <a:spLocks noChangeArrowheads="1"/>
          </p:cNvSpPr>
          <p:nvPr/>
        </p:nvSpPr>
        <p:spPr bwMode="auto">
          <a:xfrm>
            <a:off x="323850" y="5518150"/>
            <a:ext cx="3455988" cy="342900"/>
          </a:xfrm>
          <a:prstGeom prst="rect">
            <a:avLst/>
          </a:prstGeom>
          <a:gradFill rotWithShape="1">
            <a:gsLst>
              <a:gs pos="0">
                <a:srgbClr val="992F2B"/>
              </a:gs>
              <a:gs pos="79999">
                <a:srgbClr val="C93D39"/>
              </a:gs>
              <a:gs pos="100000">
                <a:srgbClr val="CD3A36"/>
              </a:gs>
            </a:gsLst>
            <a:lin ang="5400000" scaled="1"/>
          </a:gradFill>
          <a:ln w="9525">
            <a:solidFill>
              <a:schemeClr val="accent2"/>
            </a:solidFill>
            <a:miter lim="800000"/>
            <a:headEnd/>
            <a:tailEnd/>
          </a:ln>
        </p:spPr>
        <p:txBody>
          <a:bodyPr>
            <a:spAutoFit/>
          </a:bodyPr>
          <a:lstStyle/>
          <a:p>
            <a:pPr algn="ctr" eaLnBrk="0" hangingPunct="0">
              <a:buFont typeface="Arial" charset="0"/>
              <a:buNone/>
            </a:pPr>
            <a:r>
              <a:rPr lang="zh-CN" altLang="en-US">
                <a:solidFill>
                  <a:srgbClr val="FFFFFF"/>
                </a:solidFill>
                <a:ea typeface="黑体" pitchFamily="2" charset="-122"/>
                <a:sym typeface="黑体" pitchFamily="2" charset="-122"/>
              </a:rPr>
              <a:t>Comprehensive assessment model</a:t>
            </a:r>
          </a:p>
        </p:txBody>
      </p:sp>
      <p:pic>
        <p:nvPicPr>
          <p:cNvPr id="188449" name="Object 9"/>
          <p:cNvPicPr>
            <a:picLocks noChangeAspect="1" noChangeArrowheads="1"/>
          </p:cNvPicPr>
          <p:nvPr/>
        </p:nvPicPr>
        <p:blipFill>
          <a:blip r:embed="rId5"/>
          <a:srcRect/>
          <a:stretch>
            <a:fillRect/>
          </a:stretch>
        </p:blipFill>
        <p:spPr bwMode="auto">
          <a:xfrm>
            <a:off x="8461375" y="5589588"/>
            <a:ext cx="328613" cy="327025"/>
          </a:xfrm>
          <a:prstGeom prst="rect">
            <a:avLst/>
          </a:prstGeom>
          <a:noFill/>
          <a:ln w="9525">
            <a:noFill/>
            <a:miter lim="800000"/>
            <a:headEnd/>
            <a:tailEnd/>
          </a:ln>
        </p:spPr>
      </p:pic>
      <p:sp>
        <p:nvSpPr>
          <p:cNvPr id="188450" name="下箭头 36"/>
          <p:cNvSpPr>
            <a:spLocks noChangeArrowheads="1"/>
          </p:cNvSpPr>
          <p:nvPr/>
        </p:nvSpPr>
        <p:spPr bwMode="auto">
          <a:xfrm>
            <a:off x="1476375" y="5949950"/>
            <a:ext cx="719138" cy="287338"/>
          </a:xfrm>
          <a:prstGeom prst="downArrow">
            <a:avLst>
              <a:gd name="adj1" fmla="val 50000"/>
              <a:gd name="adj2" fmla="val 50000"/>
            </a:avLst>
          </a:prstGeom>
          <a:solidFill>
            <a:schemeClr val="accent1"/>
          </a:solidFill>
          <a:ln w="25400">
            <a:solidFill>
              <a:srgbClr val="395E8A"/>
            </a:solidFill>
            <a:miter lim="800000"/>
            <a:headEnd/>
            <a:tailEnd/>
          </a:ln>
        </p:spPr>
        <p:txBody>
          <a:bodyPr anchor="ctr"/>
          <a:lstStyle/>
          <a:p>
            <a:pPr algn="ctr" eaLnBrk="0" hangingPunct="0">
              <a:buFont typeface="Arial" charset="0"/>
              <a:buNone/>
            </a:pPr>
            <a:endParaRPr lang="zh-CN" altLang="en-US" sz="1800">
              <a:solidFill>
                <a:srgbClr val="FFFFFF"/>
              </a:solidFill>
              <a:latin typeface="宋体" charset="-122"/>
              <a:sym typeface="宋体" charset="-122"/>
            </a:endParaRPr>
          </a:p>
        </p:txBody>
      </p:sp>
      <p:sp>
        <p:nvSpPr>
          <p:cNvPr id="188451" name="TextBox 7"/>
          <p:cNvSpPr>
            <a:spLocks noChangeArrowheads="1"/>
          </p:cNvSpPr>
          <p:nvPr/>
        </p:nvSpPr>
        <p:spPr bwMode="auto">
          <a:xfrm>
            <a:off x="323850" y="1125538"/>
            <a:ext cx="8064500" cy="407987"/>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b="1">
                <a:solidFill>
                  <a:srgbClr val="000000"/>
                </a:solidFill>
                <a:cs typeface="Times New Roman" pitchFamily="18" charset="0"/>
                <a:sym typeface="黑体" pitchFamily="2" charset="-122"/>
              </a:rPr>
              <a:t>（</a:t>
            </a:r>
            <a:r>
              <a:rPr lang="en-US" altLang="zh-CN" b="1">
                <a:solidFill>
                  <a:srgbClr val="000000"/>
                </a:solidFill>
                <a:cs typeface="Times New Roman" pitchFamily="18" charset="0"/>
                <a:sym typeface="黑体" pitchFamily="2" charset="-122"/>
              </a:rPr>
              <a:t>3</a:t>
            </a:r>
            <a:r>
              <a:rPr lang="zh-CN" altLang="en-US" b="1">
                <a:solidFill>
                  <a:srgbClr val="000000"/>
                </a:solidFill>
                <a:cs typeface="Times New Roman" pitchFamily="18" charset="0"/>
                <a:sym typeface="黑体" pitchFamily="2" charset="-122"/>
              </a:rPr>
              <a:t>）Hierarchical Fuzzy optimization theory（Method 3） </a:t>
            </a:r>
            <a:r>
              <a:rPr lang="zh-CN" altLang="en-US">
                <a:solidFill>
                  <a:srgbClr val="000000"/>
                </a:solidFill>
                <a:cs typeface="Times New Roman" pitchFamily="18" charset="0"/>
                <a:sym typeface="黑体" pitchFamily="2" charset="-122"/>
              </a:rPr>
              <a:t>   </a:t>
            </a:r>
          </a:p>
        </p:txBody>
      </p:sp>
      <p:sp>
        <p:nvSpPr>
          <p:cNvPr id="188452" name="Rectangle 4"/>
          <p:cNvSpPr>
            <a:spLocks noChangeArrowheads="1"/>
          </p:cNvSpPr>
          <p:nvPr/>
        </p:nvSpPr>
        <p:spPr bwMode="auto">
          <a:xfrm>
            <a:off x="0" y="0"/>
            <a:ext cx="9142413" cy="1125538"/>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endParaRPr lang="zh-CN" altLang="en-US" sz="28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Establishment and </a:t>
            </a:r>
            <a:r>
              <a:rPr lang="en-US" altLang="zh-CN" sz="2000" b="1">
                <a:solidFill>
                  <a:srgbClr val="FFFF00"/>
                </a:solidFill>
                <a:ea typeface="黑体" pitchFamily="2" charset="-122"/>
                <a:sym typeface="Times New Roman" pitchFamily="18" charset="0"/>
              </a:rPr>
              <a:t>Application of Comprehensive Evaluation Method </a:t>
            </a: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42"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4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4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4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4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4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4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4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4"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6" name="Rectangle 1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7"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89458" name="TextBox 7"/>
          <p:cNvSpPr>
            <a:spLocks noChangeArrowheads="1"/>
          </p:cNvSpPr>
          <p:nvPr/>
        </p:nvSpPr>
        <p:spPr bwMode="auto">
          <a:xfrm>
            <a:off x="468313" y="1341438"/>
            <a:ext cx="8208962" cy="1554162"/>
          </a:xfrm>
          <a:prstGeom prst="rect">
            <a:avLst/>
          </a:prstGeom>
          <a:noFill/>
          <a:ln w="9525">
            <a:noFill/>
            <a:miter lim="800000"/>
            <a:headEnd/>
            <a:tailEnd/>
          </a:ln>
        </p:spPr>
        <p:txBody>
          <a:bodyPr>
            <a:spAutoFit/>
          </a:bodyPr>
          <a:lstStyle/>
          <a:p>
            <a:pPr algn="just" eaLnBrk="0" hangingPunct="0">
              <a:buFont typeface="Arial" charset="0"/>
              <a:buNone/>
            </a:pPr>
            <a:r>
              <a:rPr lang="zh-CN" altLang="en-US">
                <a:solidFill>
                  <a:srgbClr val="000000"/>
                </a:solidFill>
                <a:ea typeface="黑体" pitchFamily="2" charset="-122"/>
                <a:sym typeface="黑体" pitchFamily="2" charset="-122"/>
              </a:rPr>
              <a:t>     As can be seen from the comprehensive evaluation score, Huixin Beili community as seismic safety demonstration community get high score in various aspects, the follwing are Bei Ke Da community , Anzhen Xili community, Er Li Zhuang community and Hu Guo Si community. We can classify the assessment levels of disaster prevention community, and dividing the communities into "excellent, good, general, unqualified" four level as shown in the following table according to the different rating score.</a:t>
            </a:r>
          </a:p>
        </p:txBody>
      </p:sp>
      <p:graphicFrame>
        <p:nvGraphicFramePr>
          <p:cNvPr id="189460" name="Group 20"/>
          <p:cNvGraphicFramePr>
            <a:graphicFrameLocks noGrp="1"/>
          </p:cNvGraphicFramePr>
          <p:nvPr/>
        </p:nvGraphicFramePr>
        <p:xfrm>
          <a:off x="396875" y="3575050"/>
          <a:ext cx="8281988" cy="1627188"/>
        </p:xfrm>
        <a:graphic>
          <a:graphicData uri="http://schemas.openxmlformats.org/drawingml/2006/table">
            <a:tbl>
              <a:tblPr/>
              <a:tblGrid>
                <a:gridCol w="1069975"/>
                <a:gridCol w="1828800"/>
                <a:gridCol w="1863725"/>
                <a:gridCol w="1917700"/>
                <a:gridCol w="1601788"/>
              </a:tblGrid>
              <a:tr h="546100">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1" i="0" u="none" strike="noStrike" cap="none" normalizeH="0" baseline="0" smtClean="0">
                          <a:ln>
                            <a:noFill/>
                          </a:ln>
                          <a:solidFill>
                            <a:srgbClr val="000000"/>
                          </a:solidFill>
                          <a:effectLst/>
                          <a:latin typeface="Times New Roman" pitchFamily="18" charset="0"/>
                          <a:ea typeface="黑体" pitchFamily="49" charset="-122"/>
                          <a:sym typeface="黑体" pitchFamily="49" charset="-122"/>
                        </a:rPr>
                        <a:t>Grading </a:t>
                      </a:r>
                    </a:p>
                  </a:txBody>
                  <a:tcPr marL="68580" marR="68580" marT="0" marB="0" anchor="ctr" horzOverflow="overflow">
                    <a:lnL cap="flat">
                      <a:noFill/>
                    </a:lnL>
                    <a:lnR cap="flat">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Excellent</a:t>
                      </a:r>
                    </a:p>
                  </a:txBody>
                  <a:tcPr marL="68580" marR="68580" marT="0" marB="0" anchor="ctr" horzOverflow="overflow">
                    <a:lnL cap="flat">
                      <a:noFill/>
                    </a:lnL>
                    <a:lnR cap="flat">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Good</a:t>
                      </a:r>
                    </a:p>
                  </a:txBody>
                  <a:tcPr marL="68580" marR="68580" marT="0" marB="0" anchor="ctr" horzOverflow="overflow">
                    <a:lnL cap="flat">
                      <a:noFill/>
                    </a:lnL>
                    <a:lnR cap="flat">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General</a:t>
                      </a:r>
                    </a:p>
                  </a:txBody>
                  <a:tcPr marL="68580" marR="68580" marT="0" marB="0" anchor="ctr" horzOverflow="overflow">
                    <a:lnL cap="flat">
                      <a:noFill/>
                    </a:lnL>
                    <a:lnR cap="flat">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黑体" pitchFamily="49" charset="-122"/>
                          <a:sym typeface="Times New Roman" pitchFamily="18" charset="0"/>
                        </a:rPr>
                        <a:t>Disqualification</a:t>
                      </a:r>
                    </a:p>
                  </a:txBody>
                  <a:tcPr marL="68580" marR="68580" marT="0" marB="0" anchor="ctr" horzOverflow="overflow">
                    <a:lnL cap="flat">
                      <a:noFill/>
                    </a:lnL>
                    <a:lnR cap="flat">
                      <a:noFill/>
                    </a:lnR>
                    <a:lnT w="1905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r>
              <a:tr h="447675">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Score</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A</a:t>
                      </a:r>
                      <a:r>
                        <a:rPr kumimoji="0" 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bove</a:t>
                      </a:r>
                      <a:r>
                        <a:rPr kumimoji="0" lang="zh-CN" alt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 </a:t>
                      </a:r>
                      <a:r>
                        <a:rPr kumimoji="0" 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85</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75-85</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60-75</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Below </a:t>
                      </a:r>
                      <a:r>
                        <a:rPr kumimoji="0" 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60</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a:noFill/>
                    </a:lnTlToBr>
                    <a:lnBlToTr>
                      <a:noFill/>
                    </a:lnBlToTr>
                    <a:noFill/>
                  </a:tcPr>
                </a:tc>
              </a:tr>
              <a:tr h="633413">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rgbClr val="000000"/>
                          </a:solidFill>
                          <a:effectLst/>
                          <a:latin typeface="Times New Roman" pitchFamily="18" charset="0"/>
                          <a:ea typeface="黑体" pitchFamily="49" charset="-122"/>
                          <a:sym typeface="Times New Roman" pitchFamily="18" charset="0"/>
                        </a:rPr>
                        <a:t>Measures</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Continue to maintain</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 Strengthen partly</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Strengthen comprehensive</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127000" algn="ctr" defTabSz="0" rtl="0" eaLnBrk="0" fontAlgn="base" latinLnBrk="0" hangingPunct="0">
                        <a:lnSpc>
                          <a:spcPct val="13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chemeClr val="tx1"/>
                          </a:solidFill>
                          <a:effectLst/>
                          <a:latin typeface="Times New Roman" pitchFamily="18" charset="0"/>
                          <a:ea typeface="宋体" charset="-122"/>
                          <a:sym typeface="Times New Roman" pitchFamily="18" charset="0"/>
                        </a:rPr>
                        <a:t>Rectify and reform</a:t>
                      </a:r>
                    </a:p>
                  </a:txBody>
                  <a:tcPr marL="68580" marR="68580" marT="0" marB="0" anchor="ctr" horzOverflow="overflow">
                    <a:lnL cap="flat">
                      <a:noFill/>
                    </a:lnL>
                    <a:lnR cap="flat">
                      <a:noFill/>
                    </a:lnR>
                    <a:lnT w="1270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lnTlToBr>
                      <a:noFill/>
                    </a:lnTlToBr>
                    <a:lnBlToTr>
                      <a:noFill/>
                    </a:lnBlToTr>
                    <a:noFill/>
                  </a:tcPr>
                </a:tc>
              </a:tr>
            </a:tbl>
          </a:graphicData>
        </a:graphic>
      </p:graphicFrame>
      <p:sp>
        <p:nvSpPr>
          <p:cNvPr id="189479" name="TextBox 9"/>
          <p:cNvSpPr>
            <a:spLocks noChangeArrowheads="1"/>
          </p:cNvSpPr>
          <p:nvPr/>
        </p:nvSpPr>
        <p:spPr bwMode="auto">
          <a:xfrm>
            <a:off x="612775" y="3141663"/>
            <a:ext cx="7775575" cy="334962"/>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黑体" pitchFamily="2" charset="-122"/>
              </a:rPr>
              <a:t>Grading of disaster prevention community </a:t>
            </a:r>
          </a:p>
        </p:txBody>
      </p:sp>
      <p:sp>
        <p:nvSpPr>
          <p:cNvPr id="189480" name="TextBox 7"/>
          <p:cNvSpPr>
            <a:spLocks noChangeArrowheads="1"/>
          </p:cNvSpPr>
          <p:nvPr/>
        </p:nvSpPr>
        <p:spPr bwMode="auto">
          <a:xfrm>
            <a:off x="468313" y="5373688"/>
            <a:ext cx="8208962" cy="1066800"/>
          </a:xfrm>
          <a:prstGeom prst="rect">
            <a:avLst/>
          </a:prstGeom>
          <a:noFill/>
          <a:ln w="9525">
            <a:noFill/>
            <a:miter lim="800000"/>
            <a:headEnd/>
            <a:tailEnd/>
          </a:ln>
        </p:spPr>
        <p:txBody>
          <a:bodyPr>
            <a:spAutoFit/>
          </a:bodyPr>
          <a:lstStyle/>
          <a:p>
            <a:pPr algn="just" eaLnBrk="0" hangingPunct="0">
              <a:buFont typeface="Arial" charset="0"/>
              <a:buNone/>
            </a:pPr>
            <a:r>
              <a:rPr lang="zh-CN" altLang="en-US">
                <a:solidFill>
                  <a:srgbClr val="000000"/>
                </a:solidFill>
                <a:ea typeface="黑体" pitchFamily="2" charset="-122"/>
                <a:sym typeface="黑体" pitchFamily="2" charset="-122"/>
              </a:rPr>
              <a:t>   According to the evaluation result, the disaster prevention situation of Huixin Beili community should be kept, BeiKeDa community and Anzhen Xili community should be partly, Erli Zhuang community should be strengthened all sidedly, the Hu Guo Si community should be rectified and reformed as soon as possible.</a:t>
            </a:r>
          </a:p>
        </p:txBody>
      </p:sp>
      <p:sp>
        <p:nvSpPr>
          <p:cNvPr id="189481" name="Rectangle 4"/>
          <p:cNvSpPr>
            <a:spLocks noChangeArrowheads="1"/>
          </p:cNvSpPr>
          <p:nvPr/>
        </p:nvSpPr>
        <p:spPr bwMode="auto">
          <a:xfrm>
            <a:off x="0" y="0"/>
            <a:ext cx="9142413" cy="1196975"/>
          </a:xfrm>
          <a:prstGeom prst="rect">
            <a:avLst/>
          </a:prstGeom>
          <a:solidFill>
            <a:srgbClr val="0000FF"/>
          </a:solidFill>
          <a:ln w="9525">
            <a:noFill/>
            <a:bevel/>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r>
              <a:rPr lang="zh-CN" altLang="en-US" sz="1800">
                <a:latin typeface="Arial" charset="0"/>
                <a:sym typeface="Times New Roman" pitchFamily="18" charset="0"/>
              </a:rPr>
              <a:t> </a:t>
            </a: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Establishment and </a:t>
            </a:r>
            <a:r>
              <a:rPr lang="en-US" altLang="zh-CN" sz="2000" b="1">
                <a:solidFill>
                  <a:srgbClr val="FFFF00"/>
                </a:solidFill>
                <a:ea typeface="黑体" pitchFamily="2" charset="-122"/>
                <a:sym typeface="Times New Roman" pitchFamily="18" charset="0"/>
              </a:rPr>
              <a:t>Application of Comprehensive Evaluation Method </a:t>
            </a:r>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4"/>
          <p:cNvSpPr>
            <a:spLocks noChangeArrowheads="1"/>
          </p:cNvSpPr>
          <p:nvPr/>
        </p:nvSpPr>
        <p:spPr bwMode="auto">
          <a:xfrm>
            <a:off x="0" y="0"/>
            <a:ext cx="9142413" cy="1196975"/>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4</a:t>
            </a:r>
            <a:r>
              <a:rPr lang="en-US" altLang="zh-CN" sz="2800" b="1">
                <a:sym typeface="Times New Roman" pitchFamily="18" charset="0"/>
              </a:rPr>
              <a:t> </a:t>
            </a:r>
            <a:r>
              <a:rPr lang="en-US" altLang="zh-CN" sz="2800" b="1">
                <a:solidFill>
                  <a:srgbClr val="FF0000"/>
                </a:solidFill>
                <a:sym typeface="黑体" pitchFamily="2" charset="-122"/>
              </a:rPr>
              <a:t>Application of Fuzzy Mathematic Theory in the Evaluation on Urban Disaster Mitigation</a:t>
            </a:r>
            <a:r>
              <a:rPr lang="zh-CN" altLang="en-US" sz="2800">
                <a:sym typeface="Times New Roman" pitchFamily="18" charset="0"/>
              </a:rPr>
              <a:t> </a:t>
            </a: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Comparison of </a:t>
            </a:r>
            <a:r>
              <a:rPr lang="en-US" altLang="zh-CN" sz="2000" b="1">
                <a:solidFill>
                  <a:srgbClr val="FFFF00"/>
                </a:solidFill>
                <a:ea typeface="黑体" pitchFamily="2" charset="-122"/>
                <a:sym typeface="Times New Roman" pitchFamily="18" charset="0"/>
              </a:rPr>
              <a:t>Different Methods</a:t>
            </a:r>
          </a:p>
        </p:txBody>
      </p:sp>
      <p:sp>
        <p:nvSpPr>
          <p:cNvPr id="190466"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67"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6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6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1"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3"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4"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0479" name="TextBox 7"/>
          <p:cNvSpPr>
            <a:spLocks noChangeArrowheads="1"/>
          </p:cNvSpPr>
          <p:nvPr/>
        </p:nvSpPr>
        <p:spPr bwMode="auto">
          <a:xfrm>
            <a:off x="539750" y="1484313"/>
            <a:ext cx="7921625" cy="4902200"/>
          </a:xfrm>
          <a:prstGeom prst="rect">
            <a:avLst/>
          </a:prstGeom>
          <a:noFill/>
          <a:ln w="9525">
            <a:noFill/>
            <a:miter lim="800000"/>
            <a:headEnd/>
            <a:tailEnd/>
          </a:ln>
        </p:spPr>
        <p:txBody>
          <a:bodyPr>
            <a:spAutoFit/>
          </a:bodyPr>
          <a:lstStyle/>
          <a:p>
            <a:pPr algn="just" eaLnBrk="0" hangingPunct="0">
              <a:buFont typeface="Arial" charset="0"/>
              <a:buNone/>
            </a:pPr>
            <a:r>
              <a:rPr lang="zh-CN" altLang="en-US" sz="1800">
                <a:solidFill>
                  <a:srgbClr val="000000"/>
                </a:solidFill>
                <a:ea typeface="黑体" pitchFamily="2" charset="-122"/>
                <a:sym typeface="Times New Roman" pitchFamily="18" charset="0"/>
              </a:rPr>
              <a:t>     The comprehensive evaluation result vectors of 5 communities using multi-level fuzzy evaluation method is U=[0.9307 0.3971 0.1081 0.9550 0.8549], the</a:t>
            </a:r>
            <a:r>
              <a:rPr lang="en-US" altLang="zh-CN" sz="1800">
                <a:solidFill>
                  <a:srgbClr val="000000"/>
                </a:solidFill>
                <a:ea typeface="黑体" pitchFamily="2" charset="-122"/>
                <a:sym typeface="Times New Roman" pitchFamily="18" charset="0"/>
              </a:rPr>
              <a:t> order of the </a:t>
            </a:r>
            <a:r>
              <a:rPr lang="zh-CN" altLang="en-US" sz="1800">
                <a:solidFill>
                  <a:srgbClr val="000000"/>
                </a:solidFill>
                <a:ea typeface="黑体" pitchFamily="2" charset="-122"/>
                <a:sym typeface="Times New Roman" pitchFamily="18" charset="0"/>
              </a:rPr>
              <a:t>5 communities disaster prevention ability</a:t>
            </a:r>
            <a:r>
              <a:rPr lang="en-US" altLang="zh-CN" sz="1800">
                <a:solidFill>
                  <a:srgbClr val="000000"/>
                </a:solidFill>
                <a:ea typeface="黑体" pitchFamily="2" charset="-122"/>
                <a:sym typeface="Times New Roman" pitchFamily="18" charset="0"/>
              </a:rPr>
              <a:t> from strong to weak are as</a:t>
            </a:r>
            <a:r>
              <a:rPr lang="en-US" altLang="zh-CN" sz="1800">
                <a:latin typeface="Arial" charset="0"/>
                <a:sym typeface="Times New Roman" pitchFamily="18" charset="0"/>
              </a:rPr>
              <a:t> follows:</a:t>
            </a:r>
          </a:p>
          <a:p>
            <a:pPr algn="just" eaLnBrk="0" hangingPunct="0">
              <a:buFont typeface="Arial" charset="0"/>
              <a:buNone/>
            </a:pPr>
            <a:endParaRPr lang="en-US" altLang="zh-CN" sz="1800">
              <a:latin typeface="Arial" charset="0"/>
              <a:sym typeface="Times New Roman" pitchFamily="18" charset="0"/>
            </a:endParaRPr>
          </a:p>
          <a:p>
            <a:pPr algn="just" eaLnBrk="0" hangingPunct="0">
              <a:lnSpc>
                <a:spcPct val="150000"/>
              </a:lnSpc>
              <a:buFont typeface="Arial" charset="0"/>
              <a:buNone/>
            </a:pPr>
            <a:r>
              <a:rPr lang="en-US" altLang="zh-CN" sz="1800">
                <a:solidFill>
                  <a:srgbClr val="000000"/>
                </a:solidFill>
                <a:ea typeface="黑体" pitchFamily="2" charset="-122"/>
                <a:sym typeface="Times New Roman" pitchFamily="18" charset="0"/>
              </a:rPr>
              <a:t>     </a:t>
            </a:r>
            <a:r>
              <a:rPr lang="zh-CN" altLang="en-US" sz="1800">
                <a:solidFill>
                  <a:srgbClr val="000000"/>
                </a:solidFill>
                <a:ea typeface="黑体" pitchFamily="2" charset="-122"/>
                <a:sym typeface="Times New Roman" pitchFamily="18" charset="0"/>
              </a:rPr>
              <a:t> Huixin Beili community(0.9550) </a:t>
            </a:r>
            <a:endParaRPr lang="en-US" altLang="zh-CN" sz="1800">
              <a:solidFill>
                <a:srgbClr val="000000"/>
              </a:solidFill>
              <a:ea typeface="黑体" pitchFamily="2" charset="-122"/>
              <a:sym typeface="Times New Roman" pitchFamily="18" charset="0"/>
            </a:endParaRPr>
          </a:p>
          <a:p>
            <a:pPr algn="just" eaLnBrk="0" hangingPunct="0">
              <a:lnSpc>
                <a:spcPct val="150000"/>
              </a:lnSpc>
              <a:buFont typeface="Arial" charset="0"/>
              <a:buNone/>
            </a:pPr>
            <a:r>
              <a:rPr lang="en-US" altLang="zh-CN" sz="1800">
                <a:solidFill>
                  <a:srgbClr val="000000"/>
                </a:solidFill>
                <a:ea typeface="黑体" pitchFamily="2" charset="-122"/>
                <a:sym typeface="Times New Roman" pitchFamily="18" charset="0"/>
              </a:rPr>
              <a:t>      </a:t>
            </a:r>
            <a:r>
              <a:rPr lang="zh-CN" altLang="en-US" sz="1800">
                <a:solidFill>
                  <a:srgbClr val="000000"/>
                </a:solidFill>
                <a:ea typeface="黑体" pitchFamily="2" charset="-122"/>
                <a:sym typeface="Times New Roman" pitchFamily="18" charset="0"/>
              </a:rPr>
              <a:t>Bei Ke Da community(0.9307)</a:t>
            </a:r>
            <a:endParaRPr lang="en-US" altLang="zh-CN" sz="1800">
              <a:solidFill>
                <a:srgbClr val="000000"/>
              </a:solidFill>
              <a:ea typeface="黑体" pitchFamily="2" charset="-122"/>
              <a:sym typeface="Times New Roman" pitchFamily="18" charset="0"/>
            </a:endParaRPr>
          </a:p>
          <a:p>
            <a:pPr algn="just" eaLnBrk="0" hangingPunct="0">
              <a:lnSpc>
                <a:spcPct val="150000"/>
              </a:lnSpc>
              <a:buFont typeface="Arial" charset="0"/>
              <a:buNone/>
            </a:pPr>
            <a:r>
              <a:rPr lang="en-US" altLang="zh-CN" sz="1800">
                <a:solidFill>
                  <a:srgbClr val="000000"/>
                </a:solidFill>
                <a:ea typeface="黑体" pitchFamily="2" charset="-122"/>
                <a:sym typeface="Times New Roman" pitchFamily="18" charset="0"/>
              </a:rPr>
              <a:t>      </a:t>
            </a:r>
            <a:r>
              <a:rPr lang="zh-CN" altLang="en-US" sz="1800">
                <a:solidFill>
                  <a:srgbClr val="000000"/>
                </a:solidFill>
                <a:ea typeface="黑体" pitchFamily="2" charset="-122"/>
                <a:sym typeface="Times New Roman" pitchFamily="18" charset="0"/>
              </a:rPr>
              <a:t>Anzhen Xili community(0.8549)</a:t>
            </a:r>
            <a:endParaRPr lang="en-US" altLang="zh-CN" sz="1800">
              <a:solidFill>
                <a:srgbClr val="000000"/>
              </a:solidFill>
              <a:ea typeface="黑体" pitchFamily="2" charset="-122"/>
              <a:sym typeface="Times New Roman" pitchFamily="18" charset="0"/>
            </a:endParaRPr>
          </a:p>
          <a:p>
            <a:pPr algn="just" eaLnBrk="0" hangingPunct="0">
              <a:lnSpc>
                <a:spcPct val="150000"/>
              </a:lnSpc>
              <a:buFont typeface="Arial" charset="0"/>
              <a:buNone/>
            </a:pPr>
            <a:r>
              <a:rPr lang="en-US" altLang="zh-CN" sz="1800">
                <a:solidFill>
                  <a:srgbClr val="000000"/>
                </a:solidFill>
                <a:ea typeface="黑体" pitchFamily="2" charset="-122"/>
                <a:sym typeface="Times New Roman" pitchFamily="18" charset="0"/>
              </a:rPr>
              <a:t>      </a:t>
            </a:r>
            <a:r>
              <a:rPr lang="zh-CN" altLang="en-US" sz="1800">
                <a:solidFill>
                  <a:srgbClr val="000000"/>
                </a:solidFill>
                <a:ea typeface="黑体" pitchFamily="2" charset="-122"/>
                <a:sym typeface="Times New Roman" pitchFamily="18" charset="0"/>
              </a:rPr>
              <a:t>Erli Zhuang community(0.3971)</a:t>
            </a:r>
            <a:endParaRPr lang="en-US" altLang="zh-CN" sz="1800">
              <a:solidFill>
                <a:srgbClr val="000000"/>
              </a:solidFill>
              <a:ea typeface="黑体" pitchFamily="2" charset="-122"/>
              <a:sym typeface="Times New Roman" pitchFamily="18" charset="0"/>
            </a:endParaRPr>
          </a:p>
          <a:p>
            <a:pPr algn="just" eaLnBrk="0" hangingPunct="0">
              <a:lnSpc>
                <a:spcPct val="150000"/>
              </a:lnSpc>
              <a:buFont typeface="Arial" charset="0"/>
              <a:buNone/>
            </a:pPr>
            <a:r>
              <a:rPr lang="en-US" altLang="zh-CN" sz="1800">
                <a:solidFill>
                  <a:srgbClr val="000000"/>
                </a:solidFill>
                <a:ea typeface="黑体" pitchFamily="2" charset="-122"/>
                <a:sym typeface="Times New Roman" pitchFamily="18" charset="0"/>
              </a:rPr>
              <a:t>      </a:t>
            </a:r>
            <a:r>
              <a:rPr lang="zh-CN" altLang="en-US" sz="1800">
                <a:solidFill>
                  <a:srgbClr val="000000"/>
                </a:solidFill>
                <a:ea typeface="黑体" pitchFamily="2" charset="-122"/>
                <a:sym typeface="Times New Roman" pitchFamily="18" charset="0"/>
              </a:rPr>
              <a:t>Huguo Si community(0.1081</a:t>
            </a:r>
            <a:endParaRPr lang="en-US" altLang="zh-CN" sz="1800">
              <a:solidFill>
                <a:srgbClr val="000000"/>
              </a:solidFill>
              <a:ea typeface="黑体" pitchFamily="2" charset="-122"/>
              <a:sym typeface="Times New Roman" pitchFamily="18" charset="0"/>
            </a:endParaRPr>
          </a:p>
          <a:p>
            <a:pPr algn="just" eaLnBrk="0" hangingPunct="0">
              <a:buFont typeface="Arial" charset="0"/>
              <a:buNone/>
            </a:pPr>
            <a:endParaRPr lang="en-US" altLang="zh-CN" sz="1800">
              <a:solidFill>
                <a:srgbClr val="000000"/>
              </a:solidFill>
              <a:ea typeface="黑体" pitchFamily="2" charset="-122"/>
              <a:sym typeface="Times New Roman" pitchFamily="18" charset="0"/>
            </a:endParaRPr>
          </a:p>
          <a:p>
            <a:pPr algn="just" eaLnBrk="0" hangingPunct="0">
              <a:buFont typeface="Arial" charset="0"/>
              <a:buNone/>
            </a:pPr>
            <a:r>
              <a:rPr lang="en-US" altLang="zh-CN" sz="1800">
                <a:solidFill>
                  <a:srgbClr val="000000"/>
                </a:solidFill>
                <a:ea typeface="黑体" pitchFamily="2" charset="-122"/>
                <a:sym typeface="Times New Roman" pitchFamily="18" charset="0"/>
              </a:rPr>
              <a:t>    </a:t>
            </a:r>
            <a:r>
              <a:rPr lang="en-US" altLang="zh-CN" sz="1800">
                <a:ea typeface="黑体" pitchFamily="2" charset="-122"/>
                <a:sym typeface="Times New Roman" pitchFamily="18" charset="0"/>
              </a:rPr>
              <a:t>We can see</a:t>
            </a:r>
            <a:r>
              <a:rPr lang="zh-CN" altLang="en-US" sz="1800">
                <a:ea typeface="黑体" pitchFamily="2" charset="-122"/>
                <a:sym typeface="Times New Roman" pitchFamily="18" charset="0"/>
              </a:rPr>
              <a:t> that the results under single layer fuzzy optimization method is the same as that under fuzzy comprehensive evaluation method, but the conclusion are more discrete, the hierarchical fuzzy evaluation method overcome the disadvantages that the conclusion of fuzzy comprehensive evaluation model tend to be homogenization, and is difficult to produce reasonable evaluation results.</a:t>
            </a:r>
          </a:p>
        </p:txBody>
      </p: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内容占位符 2"/>
          <p:cNvSpPr>
            <a:spLocks noGrp="1"/>
          </p:cNvSpPr>
          <p:nvPr>
            <p:ph idx="4294967295"/>
          </p:nvPr>
        </p:nvSpPr>
        <p:spPr>
          <a:xfrm>
            <a:off x="0" y="1214438"/>
            <a:ext cx="9144000" cy="5357812"/>
          </a:xfrm>
        </p:spPr>
        <p:txBody>
          <a:bodyPr/>
          <a:lstStyle/>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1 </a:t>
            </a:r>
            <a:r>
              <a:rPr lang="zh-CN" altLang="en-US" sz="2200" b="1" smtClean="0">
                <a:solidFill>
                  <a:srgbClr val="0000FF"/>
                </a:solidFill>
                <a:latin typeface="黑体" pitchFamily="2" charset="-122"/>
                <a:ea typeface="黑体" pitchFamily="2" charset="-122"/>
                <a:sym typeface="黑体" pitchFamily="2" charset="-122"/>
              </a:rPr>
              <a:t>研究背景   </a:t>
            </a: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Research Background</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2 </a:t>
            </a:r>
            <a:r>
              <a:rPr lang="zh-CN" altLang="en-US" sz="2200" b="1" smtClean="0">
                <a:solidFill>
                  <a:srgbClr val="0000FF"/>
                </a:solidFill>
                <a:latin typeface="黑体" pitchFamily="2" charset="-122"/>
                <a:ea typeface="黑体" pitchFamily="2" charset="-122"/>
                <a:sym typeface="黑体" pitchFamily="2" charset="-122"/>
              </a:rPr>
              <a:t>社区防灾实地调查分析        </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Site Investigation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3 </a:t>
            </a:r>
            <a:r>
              <a:rPr lang="zh-CN" altLang="en-US" sz="2200" b="1" smtClean="0">
                <a:solidFill>
                  <a:srgbClr val="0000FF"/>
                </a:solidFill>
                <a:latin typeface="黑体" pitchFamily="2" charset="-122"/>
                <a:ea typeface="黑体" pitchFamily="2" charset="-122"/>
                <a:sym typeface="黑体" pitchFamily="2" charset="-122"/>
              </a:rPr>
              <a:t>防灾社区评价体系与指标</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Evaluation System and Target of</a:t>
            </a:r>
            <a:r>
              <a:rPr lang="en-US" altLang="zh-CN" sz="2200" smtClean="0">
                <a:solidFill>
                  <a:srgbClr val="0000FF"/>
                </a:solidFill>
                <a:ea typeface="黑体" pitchFamily="2" charset="-122"/>
                <a:sym typeface="黑体" pitchFamily="2" charset="-122"/>
              </a:rPr>
              <a:t> </a:t>
            </a:r>
            <a:r>
              <a:rPr lang="en-US" altLang="zh-CN" sz="2200" b="1" smtClean="0">
                <a:solidFill>
                  <a:srgbClr val="0000FF"/>
                </a:solidFill>
                <a:ea typeface="黑体" pitchFamily="2" charset="-122"/>
                <a:sym typeface="黑体" pitchFamily="2" charset="-122"/>
              </a:rPr>
              <a:t>Urban </a:t>
            </a:r>
            <a:r>
              <a:rPr lang="en-US" altLang="zh-CN" sz="2200" b="1" smtClean="0">
                <a:solidFill>
                  <a:srgbClr val="0000FF"/>
                </a:solidFill>
                <a:latin typeface="黑体" pitchFamily="2" charset="-122"/>
                <a:ea typeface="黑体" pitchFamily="2" charset="-122"/>
                <a:sym typeface="黑体" pitchFamily="2" charset="-122"/>
              </a:rPr>
              <a:t>Disaster Mitigation</a:t>
            </a:r>
            <a:endParaRPr lang="en-US" altLang="zh-CN" sz="2200" b="1" smtClean="0">
              <a:solidFill>
                <a:srgbClr val="0000FF"/>
              </a:solidFill>
              <a:ea typeface="黑体" pitchFamily="2" charset="-122"/>
              <a:sym typeface="黑体" pitchFamily="2" charset="-122"/>
            </a:endParaRPr>
          </a:p>
          <a:p>
            <a:pPr eaLnBrk="1" hangingPunct="1">
              <a:lnSpc>
                <a:spcPct val="80000"/>
              </a:lnSpc>
            </a:pPr>
            <a:endParaRPr lang="en-US" altLang="zh-CN" sz="2200" b="1" smtClean="0">
              <a:solidFill>
                <a:srgbClr val="0000FF"/>
              </a:solidFill>
              <a:ea typeface="黑体" pitchFamily="2" charset="-122"/>
              <a:sym typeface="黑体" pitchFamily="2" charset="-122"/>
            </a:endParaRP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4 </a:t>
            </a:r>
            <a:r>
              <a:rPr lang="zh-CN" altLang="en-US" sz="2200" b="1" smtClean="0">
                <a:solidFill>
                  <a:srgbClr val="0000FF"/>
                </a:solidFill>
                <a:latin typeface="黑体" pitchFamily="2" charset="-122"/>
                <a:ea typeface="黑体" pitchFamily="2" charset="-122"/>
                <a:sym typeface="黑体" pitchFamily="2" charset="-122"/>
              </a:rPr>
              <a:t>模糊数学理论在社区防灾评价中的应用         </a:t>
            </a:r>
          </a:p>
          <a:p>
            <a:pPr eaLnBrk="1" hangingPunct="1">
              <a:lnSpc>
                <a:spcPct val="80000"/>
              </a:lnSpc>
            </a:pPr>
            <a:r>
              <a:rPr lang="en-US" altLang="zh-CN" sz="2200" b="1" smtClean="0">
                <a:solidFill>
                  <a:srgbClr val="0000FF"/>
                </a:solidFill>
                <a:latin typeface="黑体" pitchFamily="2" charset="-122"/>
                <a:ea typeface="黑体" pitchFamily="2" charset="-122"/>
                <a:sym typeface="黑体" pitchFamily="2" charset="-122"/>
              </a:rPr>
              <a:t>Application of Fuzzy Mathematic Theory in the Evaluation on Urban Disaster Mitigation</a:t>
            </a:r>
          </a:p>
          <a:p>
            <a:pPr eaLnBrk="1" hangingPunct="1">
              <a:lnSpc>
                <a:spcPct val="80000"/>
              </a:lnSpc>
            </a:pPr>
            <a:endParaRPr lang="en-US" altLang="zh-CN" sz="2200" b="1" smtClean="0">
              <a:solidFill>
                <a:srgbClr val="0000FF"/>
              </a:solidFill>
              <a:latin typeface="黑体" pitchFamily="2" charset="-122"/>
              <a:ea typeface="黑体" pitchFamily="2" charset="-122"/>
              <a:sym typeface="黑体" pitchFamily="2" charset="-122"/>
            </a:endParaRP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5 </a:t>
            </a:r>
            <a:r>
              <a:rPr lang="zh-CN" altLang="en-US" sz="2200" b="1" smtClean="0">
                <a:solidFill>
                  <a:srgbClr val="FF0000"/>
                </a:solidFill>
                <a:latin typeface="黑体" pitchFamily="2" charset="-122"/>
                <a:ea typeface="黑体" pitchFamily="2" charset="-122"/>
                <a:sym typeface="黑体" pitchFamily="2" charset="-122"/>
              </a:rPr>
              <a:t>体系评价方法与数据库建设</a:t>
            </a:r>
          </a:p>
          <a:p>
            <a:pPr eaLnBrk="1" hangingPunct="1">
              <a:lnSpc>
                <a:spcPct val="80000"/>
              </a:lnSpc>
            </a:pPr>
            <a:r>
              <a:rPr lang="en-US" altLang="zh-CN" sz="2200" b="1" smtClean="0">
                <a:solidFill>
                  <a:srgbClr val="FF0000"/>
                </a:solidFill>
                <a:latin typeface="黑体" pitchFamily="2" charset="-122"/>
                <a:ea typeface="黑体" pitchFamily="2" charset="-122"/>
                <a:sym typeface="黑体" pitchFamily="2" charset="-122"/>
              </a:rPr>
              <a:t>System Evaluation Method and Database Construction</a:t>
            </a:r>
            <a:r>
              <a:rPr lang="en-US" altLang="zh-CN" sz="2200" smtClean="0">
                <a:solidFill>
                  <a:srgbClr val="FF0000"/>
                </a:solidFill>
                <a:ea typeface="黑体" pitchFamily="2" charset="-122"/>
                <a:sym typeface="黑体" pitchFamily="2" charset="-122"/>
              </a:rPr>
              <a:t> </a:t>
            </a:r>
            <a:r>
              <a:rPr lang="en-US" altLang="zh-CN" sz="2200" b="1" smtClean="0">
                <a:solidFill>
                  <a:srgbClr val="FF0000"/>
                </a:solidFill>
                <a:latin typeface="黑体" pitchFamily="2" charset="-122"/>
                <a:ea typeface="黑体" pitchFamily="2" charset="-122"/>
                <a:sym typeface="黑体" pitchFamily="2" charset="-122"/>
              </a:rPr>
              <a:t>on Urban Disaster Mitigation</a:t>
            </a:r>
            <a:endParaRPr lang="en-US" altLang="zh-CN" sz="2200" smtClean="0">
              <a:solidFill>
                <a:srgbClr val="FF0000"/>
              </a:solidFill>
              <a:ea typeface="黑体" pitchFamily="2" charset="-122"/>
              <a:sym typeface="黑体" pitchFamily="2" charset="-122"/>
            </a:endParaRPr>
          </a:p>
          <a:p>
            <a:pPr eaLnBrk="1" hangingPunct="1">
              <a:lnSpc>
                <a:spcPct val="80000"/>
              </a:lnSpc>
              <a:buFont typeface="Arial" charset="0"/>
              <a:buNone/>
            </a:pPr>
            <a:endParaRPr lang="en-US" altLang="zh-CN" sz="2200" b="1" smtClean="0">
              <a:solidFill>
                <a:srgbClr val="FF0000"/>
              </a:solidFill>
              <a:latin typeface="黑体" pitchFamily="2" charset="-122"/>
              <a:ea typeface="黑体" pitchFamily="2" charset="-122"/>
              <a:sym typeface="黑体" pitchFamily="2" charset="-122"/>
            </a:endParaRPr>
          </a:p>
          <a:p>
            <a:pPr eaLnBrk="1" hangingPunct="1">
              <a:lnSpc>
                <a:spcPct val="80000"/>
              </a:lnSpc>
            </a:pPr>
            <a:endParaRPr lang="zh-CN" altLang="en-US" sz="2200" smtClean="0"/>
          </a:p>
        </p:txBody>
      </p:sp>
      <p:sp>
        <p:nvSpPr>
          <p:cNvPr id="191490" name="Rectangle 4"/>
          <p:cNvSpPr>
            <a:spLocks noChangeArrowheads="1"/>
          </p:cNvSpPr>
          <p:nvPr/>
        </p:nvSpPr>
        <p:spPr bwMode="auto">
          <a:xfrm>
            <a:off x="1588" y="0"/>
            <a:ext cx="9142412" cy="1125538"/>
          </a:xfrm>
          <a:prstGeom prst="rect">
            <a:avLst/>
          </a:prstGeom>
          <a:solidFill>
            <a:srgbClr val="0000FF"/>
          </a:solidFill>
          <a:ln w="9525">
            <a:noFill/>
            <a:miter lim="800000"/>
            <a:headEnd/>
            <a:tailEnd/>
          </a:ln>
        </p:spPr>
        <p:txBody>
          <a:bodyPr anchor="ctr"/>
          <a:lstStyle/>
          <a:p>
            <a:pPr algn="ctr"/>
            <a:r>
              <a:rPr lang="en-US" altLang="zh-CN" sz="3600" b="1">
                <a:solidFill>
                  <a:srgbClr val="FFFF00"/>
                </a:solidFill>
                <a:latin typeface="Calibri" pitchFamily="34" charset="0"/>
                <a:ea typeface="黑体" pitchFamily="2" charset="-122"/>
                <a:sym typeface="Times New Roman" pitchFamily="18" charset="0"/>
              </a:rPr>
              <a:t>Main Content</a:t>
            </a:r>
            <a:endParaRPr lang="zh-CN" altLang="en-US" sz="3600">
              <a:latin typeface="Calibri" pitchFamily="34" charset="0"/>
              <a:ea typeface="黑体" pitchFamily="2" charset="-122"/>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4"/>
          <p:cNvSpPr>
            <a:spLocks noChangeArrowheads="1"/>
          </p:cNvSpPr>
          <p:nvPr/>
        </p:nvSpPr>
        <p:spPr bwMode="auto">
          <a:xfrm>
            <a:off x="0" y="0"/>
            <a:ext cx="9142413" cy="1196975"/>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5 System Evaluation Method and Database Construction on Urban Disaster Mitigation</a:t>
            </a:r>
            <a:endParaRPr lang="zh-CN" altLang="en-US" sz="2800" b="1">
              <a:solidFill>
                <a:srgbClr val="FF0000"/>
              </a:solidFill>
              <a:ea typeface="黑体" pitchFamily="2" charset="-122"/>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GUI </a:t>
            </a:r>
            <a:r>
              <a:rPr lang="en-US" altLang="zh-CN" sz="2000" b="1">
                <a:solidFill>
                  <a:srgbClr val="FFFF00"/>
                </a:solidFill>
                <a:ea typeface="黑体" pitchFamily="2" charset="-122"/>
                <a:sym typeface="Times New Roman" pitchFamily="18" charset="0"/>
              </a:rPr>
              <a:t>Program Implementation of Comprehensive Evaluation Method</a:t>
            </a:r>
          </a:p>
        </p:txBody>
      </p:sp>
      <p:sp>
        <p:nvSpPr>
          <p:cNvPr id="19251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15"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1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1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1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1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2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2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2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sp>
        <p:nvSpPr>
          <p:cNvPr id="19252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uFont typeface="Arial" charset="0"/>
              <a:buNone/>
            </a:pPr>
            <a:endParaRPr lang="zh-CN" altLang="en-US" sz="1800">
              <a:solidFill>
                <a:srgbClr val="000000"/>
              </a:solidFill>
              <a:latin typeface="Calibri" pitchFamily="34" charset="0"/>
              <a:sym typeface="Calibri" pitchFamily="34" charset="0"/>
            </a:endParaRPr>
          </a:p>
        </p:txBody>
      </p:sp>
      <p:pic>
        <p:nvPicPr>
          <p:cNvPr id="192524" name="Picture 14"/>
          <p:cNvPicPr>
            <a:picLocks noChangeAspect="1" noChangeArrowheads="1"/>
          </p:cNvPicPr>
          <p:nvPr/>
        </p:nvPicPr>
        <p:blipFill>
          <a:blip r:embed="rId2"/>
          <a:srcRect/>
          <a:stretch>
            <a:fillRect/>
          </a:stretch>
        </p:blipFill>
        <p:spPr bwMode="auto">
          <a:xfrm>
            <a:off x="2987675" y="2779713"/>
            <a:ext cx="3384550" cy="3324225"/>
          </a:xfrm>
          <a:prstGeom prst="rect">
            <a:avLst/>
          </a:prstGeom>
          <a:noFill/>
          <a:ln w="9525">
            <a:noFill/>
            <a:miter lim="800000"/>
            <a:headEnd/>
            <a:tailEnd/>
          </a:ln>
        </p:spPr>
      </p:pic>
      <p:sp>
        <p:nvSpPr>
          <p:cNvPr id="192525" name="TextBox 7"/>
          <p:cNvSpPr>
            <a:spLocks noChangeArrowheads="1"/>
          </p:cNvSpPr>
          <p:nvPr/>
        </p:nvSpPr>
        <p:spPr bwMode="auto">
          <a:xfrm>
            <a:off x="539750" y="1268413"/>
            <a:ext cx="7920038" cy="1516062"/>
          </a:xfrm>
          <a:prstGeom prst="rect">
            <a:avLst/>
          </a:prstGeom>
          <a:noFill/>
          <a:ln w="9525">
            <a:noFill/>
            <a:miter lim="800000"/>
            <a:headEnd/>
            <a:tailEnd/>
          </a:ln>
        </p:spPr>
        <p:txBody>
          <a:bodyPr>
            <a:spAutoFit/>
          </a:bodyPr>
          <a:lstStyle/>
          <a:p>
            <a:pPr algn="just" eaLnBrk="0" hangingPunct="0">
              <a:lnSpc>
                <a:spcPct val="130000"/>
              </a:lnSpc>
              <a:buFont typeface="Arial" charset="0"/>
              <a:buNone/>
            </a:pPr>
            <a:r>
              <a:rPr lang="zh-CN" altLang="en-US" sz="1800">
                <a:solidFill>
                  <a:srgbClr val="000000"/>
                </a:solidFill>
                <a:ea typeface="黑体" pitchFamily="2" charset="-122"/>
                <a:sym typeface="Times New Roman" pitchFamily="18" charset="0"/>
              </a:rPr>
              <a:t>    According to the established index system under quantitative methods and comprehensive evaluation model, including each quantitative factor, using Matlab to establish convenient graphical interface (GUI) with a simple program to conduct calculation.</a:t>
            </a:r>
          </a:p>
        </p:txBody>
      </p:sp>
      <p:sp>
        <p:nvSpPr>
          <p:cNvPr id="192526" name="TextBox 9"/>
          <p:cNvSpPr>
            <a:spLocks noChangeArrowheads="1"/>
          </p:cNvSpPr>
          <p:nvPr/>
        </p:nvSpPr>
        <p:spPr bwMode="auto">
          <a:xfrm>
            <a:off x="612775" y="6237288"/>
            <a:ext cx="7848600" cy="334962"/>
          </a:xfrm>
          <a:prstGeom prst="rect">
            <a:avLst/>
          </a:prstGeom>
          <a:noFill/>
          <a:ln w="9525">
            <a:noFill/>
            <a:miter lim="800000"/>
            <a:headEnd/>
            <a:tailEnd/>
          </a:ln>
        </p:spPr>
        <p:txBody>
          <a:bodyPr>
            <a:spAutoFit/>
          </a:bodyPr>
          <a:lstStyle/>
          <a:p>
            <a:pPr algn="ctr" eaLnBrk="0" hangingPunct="0">
              <a:buFont typeface="Arial" charset="0"/>
              <a:buNone/>
            </a:pPr>
            <a:r>
              <a:rPr lang="zh-CN" altLang="en-US" b="1">
                <a:solidFill>
                  <a:srgbClr val="000000"/>
                </a:solidFill>
                <a:ea typeface="黑体" pitchFamily="2" charset="-122"/>
                <a:sym typeface="黑体" pitchFamily="2" charset="-122"/>
              </a:rPr>
              <a:t>The preliminary  establishment of calculation program</a:t>
            </a:r>
          </a:p>
        </p:txBody>
      </p:sp>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日期占位符 3"/>
          <p:cNvSpPr>
            <a:spLocks noGrp="1"/>
          </p:cNvSpPr>
          <p:nvPr>
            <p:ph type="dt" sz="quarter" idx="10"/>
          </p:nvPr>
        </p:nvSpPr>
        <p:spPr/>
        <p:txBody>
          <a:bodyPr/>
          <a:lstStyle/>
          <a:p>
            <a:pPr>
              <a:defRPr/>
            </a:pPr>
            <a:fld id="{CD0CE9EE-87FA-4457-A9CD-DE7622501D40}" type="datetime1">
              <a:rPr lang="zh-CN" altLang="en-US"/>
              <a:pPr>
                <a:defRPr/>
              </a:pPr>
              <a:t>2014-2-15</a:t>
            </a:fld>
            <a:endParaRPr lang="zh-CN" altLang="en-US"/>
          </a:p>
        </p:txBody>
      </p:sp>
      <p:pic>
        <p:nvPicPr>
          <p:cNvPr id="193538" name="内容占位符 7"/>
          <p:cNvPicPr>
            <a:picLocks noChangeAspect="1" noChangeArrowheads="1"/>
          </p:cNvPicPr>
          <p:nvPr/>
        </p:nvPicPr>
        <p:blipFill>
          <a:blip r:embed="rId2"/>
          <a:srcRect l="1064" t="-525" r="-1064" b="16837"/>
          <a:stretch>
            <a:fillRect/>
          </a:stretch>
        </p:blipFill>
        <p:spPr bwMode="auto">
          <a:xfrm>
            <a:off x="2987675" y="3070225"/>
            <a:ext cx="5895975" cy="3787775"/>
          </a:xfrm>
          <a:prstGeom prst="rect">
            <a:avLst/>
          </a:prstGeom>
          <a:noFill/>
          <a:ln w="9525">
            <a:noFill/>
            <a:miter lim="800000"/>
            <a:headEnd/>
            <a:tailEnd/>
          </a:ln>
        </p:spPr>
      </p:pic>
      <p:pic>
        <p:nvPicPr>
          <p:cNvPr id="193539" name="内容占位符 3"/>
          <p:cNvPicPr preferRelativeResize="0">
            <a:picLocks noGrp="1" noChangeAspect="1" noChangeArrowheads="1"/>
          </p:cNvPicPr>
          <p:nvPr>
            <p:ph idx="4294967295"/>
          </p:nvPr>
        </p:nvPicPr>
        <p:blipFill>
          <a:blip r:embed="rId3"/>
          <a:srcRect/>
          <a:stretch>
            <a:fillRect/>
          </a:stretch>
        </p:blipFill>
        <p:spPr>
          <a:xfrm>
            <a:off x="419100" y="1354138"/>
            <a:ext cx="3513138" cy="4132262"/>
          </a:xfrm>
        </p:spPr>
      </p:pic>
      <p:sp>
        <p:nvSpPr>
          <p:cNvPr id="193540" name="圆角矩形 4"/>
          <p:cNvSpPr>
            <a:spLocks noChangeArrowheads="1"/>
          </p:cNvSpPr>
          <p:nvPr/>
        </p:nvSpPr>
        <p:spPr bwMode="auto">
          <a:xfrm>
            <a:off x="0" y="1268413"/>
            <a:ext cx="1439863" cy="431800"/>
          </a:xfrm>
          <a:prstGeom prst="roundRect">
            <a:avLst>
              <a:gd name="adj" fmla="val 16667"/>
            </a:avLst>
          </a:prstGeom>
          <a:solidFill>
            <a:srgbClr val="C6D9F1"/>
          </a:solidFill>
          <a:ln w="25400">
            <a:solidFill>
              <a:srgbClr val="FF0000"/>
            </a:solidFill>
            <a:round/>
            <a:headEnd/>
            <a:tailEnd/>
          </a:ln>
        </p:spPr>
        <p:txBody>
          <a:bodyPr anchor="ctr"/>
          <a:lstStyle/>
          <a:p>
            <a:pPr algn="ctr" eaLnBrk="0" hangingPunct="0">
              <a:buFont typeface="Arial" charset="0"/>
              <a:buNone/>
            </a:pPr>
            <a:r>
              <a:rPr lang="en-US" altLang="zh-CN" b="1"/>
              <a:t>Calculation conditions</a:t>
            </a:r>
            <a:endParaRPr lang="zh-CN" altLang="en-US" b="1"/>
          </a:p>
        </p:txBody>
      </p:sp>
      <p:sp>
        <p:nvSpPr>
          <p:cNvPr id="193541" name="椭圆 5"/>
          <p:cNvSpPr>
            <a:spLocks noChangeArrowheads="1"/>
          </p:cNvSpPr>
          <p:nvPr/>
        </p:nvSpPr>
        <p:spPr bwMode="auto">
          <a:xfrm>
            <a:off x="441325" y="1751013"/>
            <a:ext cx="1223963" cy="287337"/>
          </a:xfrm>
          <a:prstGeom prst="ellipse">
            <a:avLst/>
          </a:prstGeom>
          <a:noFill/>
          <a:ln w="25400">
            <a:solidFill>
              <a:srgbClr val="FF0000"/>
            </a:solidFill>
            <a:round/>
            <a:headEnd/>
            <a:tailEnd/>
          </a:ln>
        </p:spPr>
        <p:txBody>
          <a:bodyPr anchor="ctr"/>
          <a:lstStyle/>
          <a:p>
            <a:pPr algn="ctr" eaLnBrk="0" hangingPunct="0">
              <a:buFont typeface="Arial" charset="0"/>
              <a:buNone/>
            </a:pPr>
            <a:endParaRPr lang="zh-CN" altLang="en-US" sz="1800" b="1">
              <a:solidFill>
                <a:schemeClr val="bg1"/>
              </a:solidFill>
              <a:latin typeface="Calibri" pitchFamily="34" charset="0"/>
              <a:sym typeface="Calibri" pitchFamily="34" charset="0"/>
            </a:endParaRPr>
          </a:p>
        </p:txBody>
      </p:sp>
      <p:sp>
        <p:nvSpPr>
          <p:cNvPr id="193542" name="圆角矩形 6"/>
          <p:cNvSpPr>
            <a:spLocks noChangeArrowheads="1"/>
          </p:cNvSpPr>
          <p:nvPr/>
        </p:nvSpPr>
        <p:spPr bwMode="auto">
          <a:xfrm>
            <a:off x="3348038" y="2133600"/>
            <a:ext cx="5400675" cy="719138"/>
          </a:xfrm>
          <a:prstGeom prst="roundRect">
            <a:avLst>
              <a:gd name="adj" fmla="val 16667"/>
            </a:avLst>
          </a:prstGeom>
          <a:solidFill>
            <a:srgbClr val="C6D9F1"/>
          </a:solidFill>
          <a:ln w="25400">
            <a:solidFill>
              <a:srgbClr val="FF0000"/>
            </a:solidFill>
            <a:round/>
            <a:headEnd/>
            <a:tailEnd/>
          </a:ln>
        </p:spPr>
        <p:txBody>
          <a:bodyPr anchor="ctr"/>
          <a:lstStyle/>
          <a:p>
            <a:pPr algn="ctr"/>
            <a:r>
              <a:rPr lang="en-US" altLang="zh-CN">
                <a:sym typeface="Calibri" pitchFamily="34" charset="0"/>
              </a:rPr>
              <a:t> </a:t>
            </a:r>
            <a:r>
              <a:rPr lang="en-US" altLang="zh-CN" b="1">
                <a:sym typeface="Calibri" pitchFamily="34" charset="0"/>
              </a:rPr>
              <a:t>Calculation of block probability under different situation</a:t>
            </a:r>
          </a:p>
          <a:p>
            <a:pPr algn="ctr"/>
            <a:r>
              <a:rPr lang="en-US" altLang="zh-CN" b="1">
                <a:sym typeface="Calibri" pitchFamily="34" charset="0"/>
              </a:rPr>
              <a:t>——Hiking, stretcher, small cars, fire engines</a:t>
            </a:r>
            <a:endParaRPr lang="zh-CN" altLang="en-US" b="1">
              <a:sym typeface="Calibri" pitchFamily="34" charset="0"/>
            </a:endParaRPr>
          </a:p>
        </p:txBody>
      </p:sp>
      <p:sp>
        <p:nvSpPr>
          <p:cNvPr id="193543" name="椭圆 7"/>
          <p:cNvSpPr>
            <a:spLocks noChangeArrowheads="1"/>
          </p:cNvSpPr>
          <p:nvPr/>
        </p:nvSpPr>
        <p:spPr bwMode="auto">
          <a:xfrm>
            <a:off x="358775" y="2716213"/>
            <a:ext cx="3457575" cy="792162"/>
          </a:xfrm>
          <a:prstGeom prst="ellipse">
            <a:avLst/>
          </a:prstGeom>
          <a:noFill/>
          <a:ln w="25400">
            <a:solidFill>
              <a:srgbClr val="FF0000"/>
            </a:solidFill>
            <a:round/>
            <a:headEnd/>
            <a:tailEnd/>
          </a:ln>
        </p:spPr>
        <p:txBody>
          <a:bodyPr anchor="ctr"/>
          <a:lstStyle/>
          <a:p>
            <a:pPr algn="ctr" eaLnBrk="0" hangingPunct="0">
              <a:buFont typeface="Arial" charset="0"/>
              <a:buNone/>
            </a:pPr>
            <a:endParaRPr lang="zh-CN" altLang="en-US" sz="1800" b="1">
              <a:solidFill>
                <a:schemeClr val="bg1"/>
              </a:solidFill>
              <a:latin typeface="Calibri" pitchFamily="34" charset="0"/>
              <a:sym typeface="Calibri" pitchFamily="34" charset="0"/>
            </a:endParaRPr>
          </a:p>
        </p:txBody>
      </p:sp>
      <p:sp>
        <p:nvSpPr>
          <p:cNvPr id="193544" name="圆角矩形 8"/>
          <p:cNvSpPr>
            <a:spLocks noChangeArrowheads="1"/>
          </p:cNvSpPr>
          <p:nvPr/>
        </p:nvSpPr>
        <p:spPr bwMode="auto">
          <a:xfrm>
            <a:off x="358775" y="4149725"/>
            <a:ext cx="1871663" cy="503238"/>
          </a:xfrm>
          <a:prstGeom prst="roundRect">
            <a:avLst>
              <a:gd name="adj" fmla="val 16667"/>
            </a:avLst>
          </a:prstGeom>
          <a:solidFill>
            <a:srgbClr val="C6D9F1"/>
          </a:solidFill>
          <a:ln w="25400">
            <a:solidFill>
              <a:srgbClr val="FF0000"/>
            </a:solidFill>
            <a:round/>
            <a:headEnd/>
            <a:tailEnd/>
          </a:ln>
        </p:spPr>
        <p:txBody>
          <a:bodyPr anchor="ctr"/>
          <a:lstStyle/>
          <a:p>
            <a:pPr algn="ctr" eaLnBrk="0" hangingPunct="0">
              <a:buFont typeface="Arial" charset="0"/>
              <a:buNone/>
            </a:pPr>
            <a:r>
              <a:rPr lang="en-US" altLang="zh-CN" b="1"/>
              <a:t>Difficulty value of fire fighting</a:t>
            </a:r>
            <a:endParaRPr lang="zh-CN" altLang="en-US" b="1"/>
          </a:p>
        </p:txBody>
      </p:sp>
      <p:sp>
        <p:nvSpPr>
          <p:cNvPr id="193545" name="椭圆 9"/>
          <p:cNvSpPr>
            <a:spLocks noChangeArrowheads="1"/>
          </p:cNvSpPr>
          <p:nvPr/>
        </p:nvSpPr>
        <p:spPr bwMode="auto">
          <a:xfrm>
            <a:off x="468313" y="3606800"/>
            <a:ext cx="2232025" cy="288925"/>
          </a:xfrm>
          <a:prstGeom prst="ellipse">
            <a:avLst/>
          </a:prstGeom>
          <a:noFill/>
          <a:ln w="25400">
            <a:solidFill>
              <a:srgbClr val="FF0000"/>
            </a:solidFill>
            <a:round/>
            <a:headEnd/>
            <a:tailEnd/>
          </a:ln>
        </p:spPr>
        <p:txBody>
          <a:bodyPr anchor="ctr"/>
          <a:lstStyle/>
          <a:p>
            <a:pPr algn="ctr" eaLnBrk="0" hangingPunct="0">
              <a:buFont typeface="Arial" charset="0"/>
              <a:buNone/>
            </a:pPr>
            <a:endParaRPr lang="zh-CN" altLang="en-US" sz="1800" b="1">
              <a:solidFill>
                <a:schemeClr val="bg1"/>
              </a:solidFill>
              <a:latin typeface="Calibri" pitchFamily="34" charset="0"/>
              <a:sym typeface="Calibri" pitchFamily="34" charset="0"/>
            </a:endParaRPr>
          </a:p>
        </p:txBody>
      </p:sp>
      <p:sp>
        <p:nvSpPr>
          <p:cNvPr id="193546" name="椭圆 10"/>
          <p:cNvSpPr>
            <a:spLocks noChangeArrowheads="1"/>
          </p:cNvSpPr>
          <p:nvPr/>
        </p:nvSpPr>
        <p:spPr bwMode="auto">
          <a:xfrm>
            <a:off x="396875" y="2398713"/>
            <a:ext cx="1223963" cy="285750"/>
          </a:xfrm>
          <a:prstGeom prst="ellipse">
            <a:avLst/>
          </a:prstGeom>
          <a:noFill/>
          <a:ln w="25400">
            <a:solidFill>
              <a:srgbClr val="FF0000"/>
            </a:solidFill>
            <a:round/>
            <a:headEnd/>
            <a:tailEnd/>
          </a:ln>
        </p:spPr>
        <p:txBody>
          <a:bodyPr anchor="ctr"/>
          <a:lstStyle/>
          <a:p>
            <a:pPr algn="ctr" eaLnBrk="0" hangingPunct="0">
              <a:buFont typeface="Arial" charset="0"/>
              <a:buNone/>
            </a:pPr>
            <a:endParaRPr lang="zh-CN" altLang="en-US" sz="1800" b="1">
              <a:solidFill>
                <a:schemeClr val="bg1"/>
              </a:solidFill>
              <a:latin typeface="Calibri" pitchFamily="34" charset="0"/>
              <a:sym typeface="Calibri" pitchFamily="34" charset="0"/>
            </a:endParaRPr>
          </a:p>
        </p:txBody>
      </p:sp>
      <p:sp>
        <p:nvSpPr>
          <p:cNvPr id="193547" name="圆角矩形 11"/>
          <p:cNvSpPr>
            <a:spLocks noChangeArrowheads="1"/>
          </p:cNvSpPr>
          <p:nvPr/>
        </p:nvSpPr>
        <p:spPr bwMode="auto">
          <a:xfrm>
            <a:off x="1620838" y="2133600"/>
            <a:ext cx="1439862" cy="503238"/>
          </a:xfrm>
          <a:prstGeom prst="roundRect">
            <a:avLst>
              <a:gd name="adj" fmla="val 16667"/>
            </a:avLst>
          </a:prstGeom>
          <a:solidFill>
            <a:srgbClr val="C6D9F1"/>
          </a:solidFill>
          <a:ln w="25400">
            <a:solidFill>
              <a:srgbClr val="FF0000"/>
            </a:solidFill>
            <a:round/>
            <a:headEnd/>
            <a:tailEnd/>
          </a:ln>
        </p:spPr>
        <p:txBody>
          <a:bodyPr anchor="ctr"/>
          <a:lstStyle/>
          <a:p>
            <a:pPr algn="ctr" eaLnBrk="0" hangingPunct="0">
              <a:buFont typeface="Arial" charset="0"/>
              <a:buNone/>
            </a:pPr>
            <a:r>
              <a:rPr lang="en-US" altLang="zh-CN" b="1">
                <a:sym typeface="Calibri" pitchFamily="34" charset="0"/>
              </a:rPr>
              <a:t>Building damage rate</a:t>
            </a:r>
            <a:endParaRPr lang="zh-CN" altLang="en-US" b="1">
              <a:sym typeface="Calibri" pitchFamily="34" charset="0"/>
            </a:endParaRPr>
          </a:p>
        </p:txBody>
      </p:sp>
      <p:sp>
        <p:nvSpPr>
          <p:cNvPr id="193548" name="圆角矩形 12"/>
          <p:cNvSpPr>
            <a:spLocks noChangeArrowheads="1"/>
          </p:cNvSpPr>
          <p:nvPr/>
        </p:nvSpPr>
        <p:spPr bwMode="auto">
          <a:xfrm>
            <a:off x="6084888" y="3751263"/>
            <a:ext cx="1620837" cy="503237"/>
          </a:xfrm>
          <a:prstGeom prst="roundRect">
            <a:avLst>
              <a:gd name="adj" fmla="val 16667"/>
            </a:avLst>
          </a:prstGeom>
          <a:solidFill>
            <a:srgbClr val="C6D9F1"/>
          </a:solidFill>
          <a:ln w="25400">
            <a:solidFill>
              <a:srgbClr val="FF0000"/>
            </a:solidFill>
            <a:round/>
            <a:headEnd/>
            <a:tailEnd/>
          </a:ln>
        </p:spPr>
        <p:txBody>
          <a:bodyPr anchor="ctr"/>
          <a:lstStyle/>
          <a:p>
            <a:pPr algn="ctr" eaLnBrk="0" hangingPunct="0">
              <a:buFont typeface="Arial" charset="0"/>
              <a:buNone/>
            </a:pPr>
            <a:r>
              <a:rPr lang="en-US" altLang="zh-CN" b="1">
                <a:sym typeface="Calibri" pitchFamily="34" charset="0"/>
              </a:rPr>
              <a:t>Arrival rate of fire facilities</a:t>
            </a:r>
            <a:r>
              <a:rPr lang="en-US" altLang="zh-CN">
                <a:sym typeface="Calibri" pitchFamily="34" charset="0"/>
              </a:rPr>
              <a:t> </a:t>
            </a:r>
            <a:endParaRPr lang="zh-CN" altLang="en-US">
              <a:sym typeface="Calibri" pitchFamily="34" charset="0"/>
            </a:endParaRPr>
          </a:p>
        </p:txBody>
      </p:sp>
      <p:sp>
        <p:nvSpPr>
          <p:cNvPr id="193549" name="圆角矩形 13"/>
          <p:cNvSpPr>
            <a:spLocks noChangeArrowheads="1"/>
          </p:cNvSpPr>
          <p:nvPr/>
        </p:nvSpPr>
        <p:spPr bwMode="auto">
          <a:xfrm>
            <a:off x="6086475" y="5702300"/>
            <a:ext cx="1619250" cy="503238"/>
          </a:xfrm>
          <a:prstGeom prst="roundRect">
            <a:avLst>
              <a:gd name="adj" fmla="val 16667"/>
            </a:avLst>
          </a:prstGeom>
          <a:solidFill>
            <a:srgbClr val="C6D9F1"/>
          </a:solidFill>
          <a:ln w="25400">
            <a:solidFill>
              <a:srgbClr val="FF0000"/>
            </a:solidFill>
            <a:round/>
            <a:headEnd/>
            <a:tailEnd/>
          </a:ln>
        </p:spPr>
        <p:txBody>
          <a:bodyPr anchor="ctr"/>
          <a:lstStyle/>
          <a:p>
            <a:pPr algn="ctr" eaLnBrk="0" hangingPunct="0">
              <a:buFont typeface="Arial" charset="0"/>
              <a:buNone/>
            </a:pPr>
            <a:r>
              <a:rPr lang="en-US" altLang="zh-CN" b="1">
                <a:sym typeface="Calibri" pitchFamily="34" charset="0"/>
              </a:rPr>
              <a:t>Blocking rate of buildings</a:t>
            </a:r>
            <a:r>
              <a:rPr lang="en-US" altLang="zh-CN">
                <a:sym typeface="Calibri" pitchFamily="34" charset="0"/>
              </a:rPr>
              <a:t> </a:t>
            </a:r>
            <a:endParaRPr lang="zh-CN" altLang="en-US">
              <a:sym typeface="Calibri" pitchFamily="34" charset="0"/>
            </a:endParaRPr>
          </a:p>
        </p:txBody>
      </p:sp>
      <p:sp>
        <p:nvSpPr>
          <p:cNvPr id="193550" name="圆角矩形 14"/>
          <p:cNvSpPr>
            <a:spLocks noChangeArrowheads="1"/>
          </p:cNvSpPr>
          <p:nvPr/>
        </p:nvSpPr>
        <p:spPr bwMode="auto">
          <a:xfrm>
            <a:off x="6097588" y="4729163"/>
            <a:ext cx="1619250" cy="504825"/>
          </a:xfrm>
          <a:prstGeom prst="roundRect">
            <a:avLst>
              <a:gd name="adj" fmla="val 16667"/>
            </a:avLst>
          </a:prstGeom>
          <a:solidFill>
            <a:srgbClr val="C6D9F1"/>
          </a:solidFill>
          <a:ln w="25400">
            <a:solidFill>
              <a:srgbClr val="FF0000"/>
            </a:solidFill>
            <a:round/>
            <a:headEnd/>
            <a:tailEnd/>
          </a:ln>
        </p:spPr>
        <p:txBody>
          <a:bodyPr anchor="ctr"/>
          <a:lstStyle/>
          <a:p>
            <a:pPr algn="ctr" eaLnBrk="0" hangingPunct="0">
              <a:buFont typeface="Arial" charset="0"/>
              <a:buNone/>
            </a:pPr>
            <a:r>
              <a:rPr lang="en-US" altLang="zh-CN" b="1">
                <a:sym typeface="Calibri" pitchFamily="34" charset="0"/>
              </a:rPr>
              <a:t>Blocking rate of roads</a:t>
            </a:r>
            <a:endParaRPr lang="zh-CN" altLang="en-US" b="1">
              <a:sym typeface="Calibri" pitchFamily="34" charset="0"/>
            </a:endParaRPr>
          </a:p>
        </p:txBody>
      </p:sp>
      <p:cxnSp>
        <p:nvCxnSpPr>
          <p:cNvPr id="193551" name="直接箭头连接符 15"/>
          <p:cNvCxnSpPr>
            <a:cxnSpLocks noChangeShapeType="1"/>
          </p:cNvCxnSpPr>
          <p:nvPr/>
        </p:nvCxnSpPr>
        <p:spPr bwMode="auto">
          <a:xfrm>
            <a:off x="8999538" y="3541713"/>
            <a:ext cx="1587" cy="936625"/>
          </a:xfrm>
          <a:prstGeom prst="straightConnector1">
            <a:avLst/>
          </a:prstGeom>
          <a:noFill/>
          <a:ln w="28575">
            <a:solidFill>
              <a:srgbClr val="FF0000"/>
            </a:solidFill>
            <a:round/>
            <a:headEnd/>
            <a:tailEnd type="arrow" w="med" len="med"/>
          </a:ln>
        </p:spPr>
      </p:cxnSp>
      <p:sp>
        <p:nvSpPr>
          <p:cNvPr id="193552" name="TextBox 6"/>
          <p:cNvSpPr>
            <a:spLocks noChangeArrowheads="1"/>
          </p:cNvSpPr>
          <p:nvPr/>
        </p:nvSpPr>
        <p:spPr bwMode="auto">
          <a:xfrm>
            <a:off x="8467725" y="3554413"/>
            <a:ext cx="614363" cy="825500"/>
          </a:xfrm>
          <a:prstGeom prst="rect">
            <a:avLst/>
          </a:prstGeom>
          <a:noFill/>
          <a:ln w="9525">
            <a:noFill/>
            <a:miter lim="800000"/>
            <a:headEnd/>
            <a:tailEnd/>
          </a:ln>
        </p:spPr>
        <p:txBody>
          <a:bodyPr wrap="none">
            <a:spAutoFit/>
          </a:bodyPr>
          <a:lstStyle/>
          <a:p>
            <a:pPr algn="ctr"/>
            <a:r>
              <a:rPr lang="zh-CN" altLang="zh-CN" b="1">
                <a:solidFill>
                  <a:srgbClr val="FF0000"/>
                </a:solidFill>
                <a:sym typeface="Calibri" pitchFamily="34" charset="0"/>
              </a:rPr>
              <a:t>Low</a:t>
            </a:r>
          </a:p>
          <a:p>
            <a:pPr algn="ctr"/>
            <a:endParaRPr lang="zh-CN" altLang="zh-CN" b="1">
              <a:solidFill>
                <a:srgbClr val="FF0000"/>
              </a:solidFill>
              <a:sym typeface="Calibri" pitchFamily="34" charset="0"/>
            </a:endParaRPr>
          </a:p>
          <a:p>
            <a:pPr algn="ctr"/>
            <a:r>
              <a:rPr lang="zh-CN" altLang="zh-CN" b="1">
                <a:solidFill>
                  <a:srgbClr val="FF0000"/>
                </a:solidFill>
                <a:sym typeface="Calibri" pitchFamily="34" charset="0"/>
              </a:rPr>
              <a:t>High</a:t>
            </a:r>
            <a:endParaRPr lang="zh-CN" altLang="en-US" b="1">
              <a:solidFill>
                <a:srgbClr val="FF0000"/>
              </a:solidFill>
              <a:sym typeface="Calibri" pitchFamily="34" charset="0"/>
            </a:endParaRPr>
          </a:p>
        </p:txBody>
      </p:sp>
      <p:cxnSp>
        <p:nvCxnSpPr>
          <p:cNvPr id="193553" name="直接箭头连接符 17"/>
          <p:cNvCxnSpPr>
            <a:cxnSpLocks noChangeShapeType="1"/>
          </p:cNvCxnSpPr>
          <p:nvPr/>
        </p:nvCxnSpPr>
        <p:spPr bwMode="auto">
          <a:xfrm>
            <a:off x="8999538" y="4549775"/>
            <a:ext cx="1587" cy="936625"/>
          </a:xfrm>
          <a:prstGeom prst="straightConnector1">
            <a:avLst/>
          </a:prstGeom>
          <a:noFill/>
          <a:ln w="28575">
            <a:solidFill>
              <a:srgbClr val="FF0000"/>
            </a:solidFill>
            <a:round/>
            <a:headEnd/>
            <a:tailEnd type="arrow" w="med" len="med"/>
          </a:ln>
        </p:spPr>
      </p:cxnSp>
      <p:sp>
        <p:nvSpPr>
          <p:cNvPr id="193554" name="TextBox 10"/>
          <p:cNvSpPr>
            <a:spLocks noChangeArrowheads="1"/>
          </p:cNvSpPr>
          <p:nvPr/>
        </p:nvSpPr>
        <p:spPr bwMode="auto">
          <a:xfrm>
            <a:off x="8467725" y="4562475"/>
            <a:ext cx="614363" cy="825500"/>
          </a:xfrm>
          <a:prstGeom prst="rect">
            <a:avLst/>
          </a:prstGeom>
          <a:noFill/>
          <a:ln w="9525">
            <a:noFill/>
            <a:miter lim="800000"/>
            <a:headEnd/>
            <a:tailEnd/>
          </a:ln>
        </p:spPr>
        <p:txBody>
          <a:bodyPr wrap="none">
            <a:spAutoFit/>
          </a:bodyPr>
          <a:lstStyle/>
          <a:p>
            <a:pPr algn="ctr"/>
            <a:r>
              <a:rPr lang="zh-CN" altLang="zh-CN" b="1">
                <a:solidFill>
                  <a:srgbClr val="FF0000"/>
                </a:solidFill>
                <a:sym typeface="Calibri" pitchFamily="34" charset="0"/>
              </a:rPr>
              <a:t>Low</a:t>
            </a:r>
          </a:p>
          <a:p>
            <a:pPr algn="ctr"/>
            <a:endParaRPr lang="zh-CN" altLang="zh-CN" b="1">
              <a:solidFill>
                <a:srgbClr val="FF0000"/>
              </a:solidFill>
              <a:sym typeface="Calibri" pitchFamily="34" charset="0"/>
            </a:endParaRPr>
          </a:p>
          <a:p>
            <a:pPr algn="ctr"/>
            <a:r>
              <a:rPr lang="zh-CN" altLang="zh-CN" b="1">
                <a:solidFill>
                  <a:srgbClr val="FF0000"/>
                </a:solidFill>
                <a:sym typeface="Calibri" pitchFamily="34" charset="0"/>
              </a:rPr>
              <a:t>High</a:t>
            </a:r>
            <a:endParaRPr lang="zh-CN" altLang="en-US" b="1">
              <a:solidFill>
                <a:srgbClr val="FF0000"/>
              </a:solidFill>
              <a:sym typeface="Calibri" pitchFamily="34" charset="0"/>
            </a:endParaRPr>
          </a:p>
        </p:txBody>
      </p:sp>
      <p:cxnSp>
        <p:nvCxnSpPr>
          <p:cNvPr id="193555" name="直接箭头连接符 19"/>
          <p:cNvCxnSpPr>
            <a:cxnSpLocks noChangeShapeType="1"/>
          </p:cNvCxnSpPr>
          <p:nvPr/>
        </p:nvCxnSpPr>
        <p:spPr bwMode="auto">
          <a:xfrm>
            <a:off x="8999538" y="5629275"/>
            <a:ext cx="1587" cy="936625"/>
          </a:xfrm>
          <a:prstGeom prst="straightConnector1">
            <a:avLst/>
          </a:prstGeom>
          <a:noFill/>
          <a:ln w="28575">
            <a:solidFill>
              <a:srgbClr val="FF0000"/>
            </a:solidFill>
            <a:round/>
            <a:headEnd/>
            <a:tailEnd type="arrow" w="med" len="med"/>
          </a:ln>
        </p:spPr>
      </p:cxnSp>
      <p:sp>
        <p:nvSpPr>
          <p:cNvPr id="193556" name="TextBox 12"/>
          <p:cNvSpPr>
            <a:spLocks noChangeArrowheads="1"/>
          </p:cNvSpPr>
          <p:nvPr/>
        </p:nvSpPr>
        <p:spPr bwMode="auto">
          <a:xfrm>
            <a:off x="8467725" y="5641975"/>
            <a:ext cx="614363" cy="825500"/>
          </a:xfrm>
          <a:prstGeom prst="rect">
            <a:avLst/>
          </a:prstGeom>
          <a:noFill/>
          <a:ln w="9525">
            <a:noFill/>
            <a:miter lim="800000"/>
            <a:headEnd/>
            <a:tailEnd/>
          </a:ln>
        </p:spPr>
        <p:txBody>
          <a:bodyPr wrap="none">
            <a:spAutoFit/>
          </a:bodyPr>
          <a:lstStyle/>
          <a:p>
            <a:pPr algn="ctr"/>
            <a:r>
              <a:rPr lang="zh-CN" altLang="zh-CN" b="1">
                <a:solidFill>
                  <a:srgbClr val="FF0000"/>
                </a:solidFill>
                <a:sym typeface="Calibri" pitchFamily="34" charset="0"/>
              </a:rPr>
              <a:t>Low</a:t>
            </a:r>
          </a:p>
          <a:p>
            <a:pPr algn="ctr"/>
            <a:endParaRPr lang="zh-CN" altLang="zh-CN" b="1">
              <a:solidFill>
                <a:srgbClr val="FF0000"/>
              </a:solidFill>
              <a:sym typeface="Calibri" pitchFamily="34" charset="0"/>
            </a:endParaRPr>
          </a:p>
          <a:p>
            <a:pPr algn="ctr"/>
            <a:r>
              <a:rPr lang="zh-CN" altLang="zh-CN" b="1">
                <a:solidFill>
                  <a:srgbClr val="FF0000"/>
                </a:solidFill>
                <a:sym typeface="Calibri" pitchFamily="34" charset="0"/>
              </a:rPr>
              <a:t>High</a:t>
            </a:r>
            <a:endParaRPr lang="zh-CN" altLang="en-US" b="1">
              <a:solidFill>
                <a:srgbClr val="FF0000"/>
              </a:solidFill>
              <a:sym typeface="Calibri" pitchFamily="34" charset="0"/>
            </a:endParaRPr>
          </a:p>
        </p:txBody>
      </p:sp>
      <p:sp>
        <p:nvSpPr>
          <p:cNvPr id="193557"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5 System Evaluation Method and Database Construction on Urban Disaster Mitigation</a:t>
            </a:r>
          </a:p>
          <a:p>
            <a:pPr marL="571500" indent="-571500" algn="ctr" eaLnBrk="0" hangingPunct="0">
              <a:buFont typeface="Arial" charset="0"/>
              <a:buNone/>
            </a:pPr>
            <a:r>
              <a:rPr lang="zh-CN" altLang="en-US" sz="1800">
                <a:latin typeface="Arial" charset="0"/>
                <a:sym typeface="Times New Roman" pitchFamily="18" charset="0"/>
              </a:rPr>
              <a:t> </a:t>
            </a:r>
            <a:r>
              <a:rPr lang="zh-CN" altLang="en-US" sz="2000" b="1">
                <a:solidFill>
                  <a:srgbClr val="FFFF00"/>
                </a:solidFill>
                <a:ea typeface="黑体" pitchFamily="2" charset="-122"/>
                <a:sym typeface="Times New Roman" pitchFamily="18" charset="0"/>
              </a:rPr>
              <a:t>Output </a:t>
            </a:r>
            <a:r>
              <a:rPr lang="en-US" altLang="zh-CN" sz="2000" b="1">
                <a:solidFill>
                  <a:srgbClr val="FFFF00"/>
                </a:solidFill>
                <a:ea typeface="黑体" pitchFamily="2" charset="-122"/>
                <a:sym typeface="Times New Roman" pitchFamily="18" charset="0"/>
              </a:rPr>
              <a:t>Project Selection and Results Output </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日期占位符 3"/>
          <p:cNvSpPr>
            <a:spLocks noGrp="1"/>
          </p:cNvSpPr>
          <p:nvPr>
            <p:ph type="dt" sz="quarter" idx="10"/>
          </p:nvPr>
        </p:nvSpPr>
        <p:spPr/>
        <p:txBody>
          <a:bodyPr/>
          <a:lstStyle/>
          <a:p>
            <a:pPr>
              <a:defRPr/>
            </a:pPr>
            <a:fld id="{661EABA0-A1FA-4461-98B3-753971D9708A}" type="datetime1">
              <a:rPr lang="zh-CN" altLang="en-US"/>
              <a:pPr>
                <a:defRPr/>
              </a:pPr>
              <a:t>2014-2-15</a:t>
            </a:fld>
            <a:endParaRPr lang="zh-CN" altLang="en-US"/>
          </a:p>
        </p:txBody>
      </p:sp>
      <p:graphicFrame>
        <p:nvGraphicFramePr>
          <p:cNvPr id="194562" name="Group 2"/>
          <p:cNvGraphicFramePr>
            <a:graphicFrameLocks noGrp="1"/>
          </p:cNvGraphicFramePr>
          <p:nvPr/>
        </p:nvGraphicFramePr>
        <p:xfrm>
          <a:off x="468313" y="1414463"/>
          <a:ext cx="8229600" cy="5121275"/>
        </p:xfrm>
        <a:graphic>
          <a:graphicData uri="http://schemas.openxmlformats.org/drawingml/2006/table">
            <a:tbl>
              <a:tblPr/>
              <a:tblGrid>
                <a:gridCol w="650875"/>
                <a:gridCol w="1096962"/>
                <a:gridCol w="1770063"/>
                <a:gridCol w="2081212"/>
                <a:gridCol w="2630488"/>
              </a:tblGrid>
              <a:tr h="487363">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600" b="1" i="0" u="none" strike="noStrike" cap="none" normalizeH="0" baseline="0" smtClean="0">
                          <a:ln>
                            <a:noFill/>
                          </a:ln>
                          <a:solidFill>
                            <a:srgbClr val="FFFFFF"/>
                          </a:solidFill>
                          <a:effectLst/>
                          <a:latin typeface="Calibri" pitchFamily="34" charset="0"/>
                          <a:ea typeface="宋体" charset="-122"/>
                        </a:rPr>
                        <a:t>Level</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600" b="1" i="0" u="none" strike="noStrike" cap="none" normalizeH="0" baseline="0" smtClean="0">
                          <a:ln>
                            <a:noFill/>
                          </a:ln>
                          <a:solidFill>
                            <a:srgbClr val="FFFFFF"/>
                          </a:solidFill>
                          <a:effectLst/>
                          <a:latin typeface="Calibri" pitchFamily="34" charset="0"/>
                          <a:ea typeface="宋体" charset="-122"/>
                        </a:rPr>
                        <a:t>Level description</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600" b="1" i="0" u="none" strike="noStrike" cap="none" normalizeH="0" baseline="0" smtClean="0">
                          <a:ln>
                            <a:noFill/>
                          </a:ln>
                          <a:solidFill>
                            <a:srgbClr val="FFFFFF"/>
                          </a:solidFill>
                          <a:effectLst/>
                          <a:latin typeface="Calibri" pitchFamily="34" charset="0"/>
                          <a:ea typeface="宋体" charset="-122"/>
                        </a:rPr>
                        <a:t>Level of security</a:t>
                      </a:r>
                      <a:endParaRPr kumimoji="0" lang="zh-CN" altLang="en-US" sz="1600" b="1" i="0" u="none" strike="noStrike" cap="none" normalizeH="0" baseline="0" smtClean="0">
                        <a:ln>
                          <a:noFill/>
                        </a:ln>
                        <a:solidFill>
                          <a:srgbClr val="FFFFFF"/>
                        </a:solidFill>
                        <a:effectLst/>
                        <a:latin typeface="Calibri" pitchFamily="34" charset="0"/>
                        <a:ea typeface="宋体" charset="-122"/>
                        <a:sym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600" b="1" i="0" u="none" strike="noStrike" cap="none" normalizeH="0" baseline="0" smtClean="0">
                          <a:ln>
                            <a:noFill/>
                          </a:ln>
                          <a:solidFill>
                            <a:srgbClr val="FFFFFF"/>
                          </a:solidFill>
                          <a:effectLst/>
                          <a:latin typeface="Calibri" pitchFamily="34" charset="0"/>
                          <a:ea typeface="宋体" charset="-122"/>
                        </a:rPr>
                        <a:t>Preconceive damage situation</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zh-CN" altLang="en-US" sz="1600" b="1" i="0" u="none" strike="noStrike" cap="none" normalizeH="0" baseline="0" smtClean="0">
                          <a:ln>
                            <a:noFill/>
                          </a:ln>
                          <a:solidFill>
                            <a:srgbClr val="FFFFFF"/>
                          </a:solidFill>
                          <a:effectLst/>
                          <a:latin typeface="Calibri" pitchFamily="34" charset="0"/>
                          <a:ea typeface="宋体" charset="-122"/>
                        </a:rPr>
                        <a:t>Measures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706563">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600" b="1" i="0" u="none" strike="noStrike" cap="none" normalizeH="0" baseline="0" smtClean="0">
                          <a:ln>
                            <a:noFill/>
                          </a:ln>
                          <a:solidFill>
                            <a:srgbClr val="FFFFFF"/>
                          </a:solidFill>
                          <a:effectLst/>
                          <a:latin typeface="Calibri" pitchFamily="34" charset="0"/>
                          <a:ea typeface="宋体" charset="-122"/>
                        </a:rPr>
                        <a:t>A</a:t>
                      </a:r>
                      <a:endParaRPr kumimoji="0" lang="en-US" sz="1600" b="1" i="0" u="none" strike="noStrike" cap="none" normalizeH="0" baseline="0" smtClean="0">
                        <a:ln>
                          <a:noFill/>
                        </a:ln>
                        <a:solidFill>
                          <a:srgbClr val="FFFFFF"/>
                        </a:solidFill>
                        <a:effectLst/>
                        <a:latin typeface="Calibri" pitchFamily="34" charset="0"/>
                        <a:ea typeface="宋体" charset="-122"/>
                        <a:sym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substandard </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With serious problems, cannot meet the basic requirements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House damaged seriously, cause casualties, it’s difficult to restore the community</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Conduct a detailed and all-sided investigation and evaluation of the current situation for community, and take targeted measures according to the results of the evaluation.</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08150">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600" b="1" i="0" u="none" strike="noStrike" cap="none" normalizeH="0" baseline="0" smtClean="0">
                          <a:ln>
                            <a:noFill/>
                          </a:ln>
                          <a:solidFill>
                            <a:srgbClr val="FFFFFF"/>
                          </a:solidFill>
                          <a:effectLst/>
                          <a:latin typeface="Calibri" pitchFamily="34" charset="0"/>
                          <a:ea typeface="宋体" charset="-122"/>
                        </a:rPr>
                        <a:t>B</a:t>
                      </a:r>
                      <a:endParaRPr kumimoji="0" lang="en-US" sz="1600" b="1" i="0" u="none" strike="noStrike" cap="none" normalizeH="0" baseline="0" smtClean="0">
                        <a:ln>
                          <a:noFill/>
                        </a:ln>
                        <a:solidFill>
                          <a:srgbClr val="FFFFFF"/>
                        </a:solidFill>
                        <a:effectLst/>
                        <a:latin typeface="Calibri" pitchFamily="34" charset="0"/>
                        <a:ea typeface="宋体" charset="-122"/>
                        <a:sym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standard</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With some problems, achieve the basic requirements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House damaged seriously, without casualties, the community can be restored in a certain time.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Conduct a targeted investigation and evaluation of the current situation for community, and take effective measures according to the results of the evaluation.</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19200">
                <a:tc>
                  <a:txBody>
                    <a:bodyPr/>
                    <a:lstStyle/>
                    <a:p>
                      <a:pPr marL="0" marR="0" lvl="0" indent="0" algn="ctr" defTabSz="0" rtl="0" eaLnBrk="0" fontAlgn="base" latinLnBrk="0" hangingPunct="0">
                        <a:lnSpc>
                          <a:spcPct val="100000"/>
                        </a:lnSpc>
                        <a:spcBef>
                          <a:spcPct val="0"/>
                        </a:spcBef>
                        <a:spcAft>
                          <a:spcPct val="0"/>
                        </a:spcAft>
                        <a:buClrTx/>
                        <a:buSzTx/>
                        <a:buFont typeface="Arial" charset="0"/>
                        <a:buNone/>
                        <a:tabLst/>
                      </a:pPr>
                      <a:r>
                        <a:rPr kumimoji="0" lang="en-US" sz="1600" b="1" i="0" u="none" strike="noStrike" cap="none" normalizeH="0" baseline="0" smtClean="0">
                          <a:ln>
                            <a:noFill/>
                          </a:ln>
                          <a:solidFill>
                            <a:srgbClr val="FFFFFF"/>
                          </a:solidFill>
                          <a:effectLst/>
                          <a:latin typeface="Calibri" pitchFamily="34" charset="0"/>
                          <a:ea typeface="宋体" charset="-122"/>
                        </a:rPr>
                        <a:t>C</a:t>
                      </a:r>
                      <a:endParaRPr kumimoji="0" lang="en-US" sz="1600" b="1" i="0" u="none" strike="noStrike" cap="none" normalizeH="0" baseline="0" smtClean="0">
                        <a:ln>
                          <a:noFill/>
                        </a:ln>
                        <a:solidFill>
                          <a:srgbClr val="FFFFFF"/>
                        </a:solidFill>
                        <a:effectLst/>
                        <a:latin typeface="Calibri" pitchFamily="34" charset="0"/>
                        <a:ea typeface="宋体" charset="-122"/>
                        <a:sym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standard</a:t>
                      </a:r>
                    </a:p>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completely</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zh-CN" altLang="en-US" sz="1600" b="0" i="0" u="none" strike="noStrike" cap="none" normalizeH="0" baseline="0" smtClean="0">
                          <a:ln>
                            <a:noFill/>
                          </a:ln>
                          <a:solidFill>
                            <a:srgbClr val="000000"/>
                          </a:solidFill>
                          <a:effectLst/>
                          <a:latin typeface="Calibri" pitchFamily="34" charset="0"/>
                          <a:ea typeface="宋体" charset="-122"/>
                        </a:rPr>
                        <a:t>comply with the requirements of community disaster prevention completely</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House damaged lightly, without casualties, the community can be restored in a short time.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charset="0"/>
                        <a:buNone/>
                        <a:tabLst/>
                      </a:pPr>
                      <a:r>
                        <a:rPr kumimoji="0" lang="en-US" altLang="zh-CN" sz="1600" b="0" i="0" u="none" strike="noStrike" cap="none" normalizeH="0" baseline="0" smtClean="0">
                          <a:ln>
                            <a:noFill/>
                          </a:ln>
                          <a:solidFill>
                            <a:srgbClr val="000000"/>
                          </a:solidFill>
                          <a:effectLst/>
                          <a:latin typeface="Calibri" pitchFamily="34" charset="0"/>
                          <a:ea typeface="宋体" charset="-122"/>
                        </a:rPr>
                        <a:t>strengthen and cultivate the residents awareness of disaster prevention</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194594"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5 System Evaluation Method and Database Construction on Urban Disaster Mitigation</a:t>
            </a: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Database </a:t>
            </a:r>
            <a:r>
              <a:rPr lang="en-US" altLang="zh-CN" sz="2000" b="1">
                <a:solidFill>
                  <a:srgbClr val="FFFF00"/>
                </a:solidFill>
                <a:ea typeface="黑体" pitchFamily="2" charset="-122"/>
                <a:sym typeface="Times New Roman" pitchFamily="18" charset="0"/>
              </a:rPr>
              <a:t>Software Evaluation and Measures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矩形 1"/>
          <p:cNvSpPr>
            <a:spLocks noChangeArrowheads="1"/>
          </p:cNvSpPr>
          <p:nvPr/>
        </p:nvSpPr>
        <p:spPr bwMode="auto">
          <a:xfrm>
            <a:off x="0" y="1268413"/>
            <a:ext cx="4140200" cy="2292350"/>
          </a:xfrm>
          <a:prstGeom prst="rect">
            <a:avLst/>
          </a:prstGeom>
          <a:noFill/>
          <a:ln w="9525">
            <a:noFill/>
            <a:miter lim="800000"/>
            <a:headEnd/>
            <a:tailEnd/>
          </a:ln>
        </p:spPr>
        <p:txBody>
          <a:bodyPr>
            <a:spAutoFit/>
          </a:bodyPr>
          <a:lstStyle/>
          <a:p>
            <a:pPr algn="just" eaLnBrk="0" hangingPunct="0">
              <a:buFont typeface="Arial" charset="0"/>
              <a:buNone/>
            </a:pPr>
            <a:r>
              <a:rPr lang="zh-CN" altLang="en-US" b="1">
                <a:solidFill>
                  <a:srgbClr val="008000"/>
                </a:solidFill>
                <a:cs typeface="Times New Roman" pitchFamily="18" charset="0"/>
              </a:rPr>
              <a:t>☆The fire of ancient Duke Zong city.</a:t>
            </a:r>
            <a:r>
              <a:rPr lang="zh-CN" altLang="en-US">
                <a:cs typeface="Times New Roman" pitchFamily="18" charset="0"/>
              </a:rPr>
              <a:t>The ancient Duke Zong city located in Yunnan, which is an ancient city with a history of more than 1300 years, the urban structure is wood usually. As an important city in the the ancient tea horse road, there are better-preserved Tibetan dwellings here and attract millions of tourists from home and abroad to sightseeing every year.</a:t>
            </a:r>
          </a:p>
        </p:txBody>
      </p:sp>
      <p:pic>
        <p:nvPicPr>
          <p:cNvPr id="27650" name="Picture 2" descr="http://data1.act3.qq.com/2011-04-23/20/2eae8281f66f315a0b33466886d1274e.jpg"/>
          <p:cNvPicPr>
            <a:picLocks noChangeAspect="1" noChangeArrowheads="1"/>
          </p:cNvPicPr>
          <p:nvPr/>
        </p:nvPicPr>
        <p:blipFill>
          <a:blip r:embed="rId2"/>
          <a:srcRect/>
          <a:stretch>
            <a:fillRect/>
          </a:stretch>
        </p:blipFill>
        <p:spPr bwMode="auto">
          <a:xfrm>
            <a:off x="0" y="3649663"/>
            <a:ext cx="4716463" cy="3208337"/>
          </a:xfrm>
          <a:prstGeom prst="rect">
            <a:avLst/>
          </a:prstGeom>
          <a:noFill/>
          <a:ln w="9525">
            <a:noFill/>
            <a:miter lim="800000"/>
            <a:headEnd/>
            <a:tailEnd/>
          </a:ln>
        </p:spPr>
      </p:pic>
      <p:pic>
        <p:nvPicPr>
          <p:cNvPr id="27651" name="Picture 4" descr="http://img1.qtimg.net/uploads/201207/10/o/89a2f0e1a58b67ad56b34a7c5b8d2059.jpg"/>
          <p:cNvPicPr>
            <a:picLocks noChangeAspect="1" noChangeArrowheads="1"/>
          </p:cNvPicPr>
          <p:nvPr/>
        </p:nvPicPr>
        <p:blipFill>
          <a:blip r:embed="rId3"/>
          <a:srcRect/>
          <a:stretch>
            <a:fillRect/>
          </a:stretch>
        </p:blipFill>
        <p:spPr bwMode="auto">
          <a:xfrm>
            <a:off x="4787900" y="4078288"/>
            <a:ext cx="4356100" cy="2779712"/>
          </a:xfrm>
          <a:prstGeom prst="rect">
            <a:avLst/>
          </a:prstGeom>
          <a:noFill/>
          <a:ln w="9525">
            <a:noFill/>
            <a:miter lim="800000"/>
            <a:headEnd/>
            <a:tailEnd/>
          </a:ln>
        </p:spPr>
      </p:pic>
      <p:sp>
        <p:nvSpPr>
          <p:cNvPr id="27652" name="Rectangle 4"/>
          <p:cNvSpPr>
            <a:spLocks noChangeArrowheads="1"/>
          </p:cNvSpPr>
          <p:nvPr/>
        </p:nvSpPr>
        <p:spPr bwMode="auto">
          <a:xfrm>
            <a:off x="0" y="0"/>
            <a:ext cx="9142413" cy="1125538"/>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zh-CN" altLang="en-US" sz="2400" b="1">
                <a:solidFill>
                  <a:srgbClr val="FFFF00"/>
                </a:solidFill>
                <a:cs typeface="Times New Roman" pitchFamily="18" charset="0"/>
                <a:sym typeface="Times New Roman" pitchFamily="18" charset="0"/>
              </a:rPr>
              <a:t>（</a:t>
            </a:r>
            <a:r>
              <a:rPr lang="en-US" altLang="zh-CN" sz="2400" b="1">
                <a:solidFill>
                  <a:srgbClr val="FFFF00"/>
                </a:solidFill>
                <a:cs typeface="Times New Roman" pitchFamily="18" charset="0"/>
                <a:sym typeface="Times New Roman" pitchFamily="18" charset="0"/>
              </a:rPr>
              <a:t>a</a:t>
            </a:r>
            <a:r>
              <a:rPr lang="zh-CN" altLang="en-US" sz="2400" b="1">
                <a:solidFill>
                  <a:srgbClr val="FFFF00"/>
                </a:solidFill>
                <a:cs typeface="Times New Roman" pitchFamily="18" charset="0"/>
                <a:sym typeface="Times New Roman" pitchFamily="18" charset="0"/>
              </a:rPr>
              <a:t>）</a:t>
            </a:r>
            <a:r>
              <a:rPr lang="zh-CN" altLang="en-US" sz="2400" b="1">
                <a:solidFill>
                  <a:srgbClr val="FFFF00"/>
                </a:solidFill>
                <a:ea typeface="黑体" pitchFamily="2" charset="-122"/>
                <a:sym typeface="Times New Roman" pitchFamily="18" charset="0"/>
              </a:rPr>
              <a:t>古城的社区火灾</a:t>
            </a:r>
          </a:p>
          <a:p>
            <a:pPr marL="571500" indent="-571500" algn="ctr" eaLnBrk="0" hangingPunct="0">
              <a:buFont typeface="Arial" charset="0"/>
              <a:buNone/>
            </a:pPr>
            <a:r>
              <a:rPr lang="zh-CN" altLang="en-US" sz="2400" b="1">
                <a:solidFill>
                  <a:srgbClr val="FFFF00"/>
                </a:solidFill>
                <a:ea typeface="黑体" pitchFamily="2" charset="-122"/>
                <a:sym typeface="Times New Roman" pitchFamily="18" charset="0"/>
              </a:rPr>
              <a:t>The </a:t>
            </a:r>
            <a:r>
              <a:rPr lang="en-US" altLang="zh-CN" sz="2400" b="1">
                <a:solidFill>
                  <a:srgbClr val="FFFF00"/>
                </a:solidFill>
                <a:ea typeface="黑体" pitchFamily="2" charset="-122"/>
                <a:sym typeface="Times New Roman" pitchFamily="18" charset="0"/>
              </a:rPr>
              <a:t>Fire of  Ancient  City Community</a:t>
            </a:r>
          </a:p>
        </p:txBody>
      </p:sp>
      <p:pic>
        <p:nvPicPr>
          <p:cNvPr id="27653" name="Picture 2" descr="http://img.uutuu.com/data5/a/ph/large/071108/db663fb3065bb80cdfd805527de8358d.jpg"/>
          <p:cNvPicPr>
            <a:picLocks noChangeAspect="1" noChangeArrowheads="1"/>
          </p:cNvPicPr>
          <p:nvPr/>
        </p:nvPicPr>
        <p:blipFill>
          <a:blip r:embed="rId4"/>
          <a:srcRect/>
          <a:stretch>
            <a:fillRect/>
          </a:stretch>
        </p:blipFill>
        <p:spPr bwMode="auto">
          <a:xfrm>
            <a:off x="4187825" y="1268413"/>
            <a:ext cx="4956175" cy="280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DE746393-354D-4FAE-85C1-F23822BE56E9}" type="datetime1">
              <a:rPr lang="zh-CN" altLang="en-US"/>
              <a:pPr>
                <a:defRPr/>
              </a:pPr>
              <a:t>2014-2-15</a:t>
            </a:fld>
            <a:endParaRPr lang="zh-CN" altLang="en-US"/>
          </a:p>
        </p:txBody>
      </p:sp>
      <p:pic>
        <p:nvPicPr>
          <p:cNvPr id="195586" name="内容占位符 4"/>
          <p:cNvPicPr preferRelativeResize="0">
            <a:picLocks noGrp="1" noChangeAspect="1" noChangeArrowheads="1"/>
          </p:cNvPicPr>
          <p:nvPr>
            <p:ph idx="4294967295"/>
          </p:nvPr>
        </p:nvPicPr>
        <p:blipFill>
          <a:blip r:embed="rId2"/>
          <a:srcRect/>
          <a:stretch>
            <a:fillRect/>
          </a:stretch>
        </p:blipFill>
        <p:spPr>
          <a:xfrm>
            <a:off x="900113" y="1773238"/>
            <a:ext cx="7466012" cy="4392612"/>
          </a:xfrm>
        </p:spPr>
      </p:pic>
      <p:sp>
        <p:nvSpPr>
          <p:cNvPr id="195587" name="Rectangle 4"/>
          <p:cNvSpPr>
            <a:spLocks noChangeArrowheads="1"/>
          </p:cNvSpPr>
          <p:nvPr/>
        </p:nvSpPr>
        <p:spPr bwMode="auto">
          <a:xfrm>
            <a:off x="0" y="0"/>
            <a:ext cx="9142413" cy="1196975"/>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5 System Evaluation Method and Database Construction on Urban Disaster Mitigation</a:t>
            </a:r>
            <a:endParaRPr lang="zh-CN" altLang="en-US" sz="28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Comparison of </a:t>
            </a:r>
            <a:r>
              <a:rPr lang="en-US" altLang="zh-CN" sz="2000" b="1">
                <a:solidFill>
                  <a:srgbClr val="FFFF00"/>
                </a:solidFill>
                <a:ea typeface="黑体" pitchFamily="2" charset="-122"/>
                <a:sym typeface="Times New Roman" pitchFamily="18" charset="0"/>
              </a:rPr>
              <a:t>Different Evaluation Indexes among 5 Communities</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855A4926-9C53-4D8F-90DE-01B9B7428C71}" type="datetime1">
              <a:rPr lang="zh-CN" altLang="en-US"/>
              <a:pPr>
                <a:defRPr/>
              </a:pPr>
              <a:t>2014-2-15</a:t>
            </a:fld>
            <a:endParaRPr lang="zh-CN" altLang="en-US"/>
          </a:p>
        </p:txBody>
      </p:sp>
      <p:pic>
        <p:nvPicPr>
          <p:cNvPr id="196610" name="图片 5"/>
          <p:cNvPicPr>
            <a:picLocks noChangeAspect="1" noChangeArrowheads="1"/>
          </p:cNvPicPr>
          <p:nvPr/>
        </p:nvPicPr>
        <p:blipFill>
          <a:blip r:embed="rId2"/>
          <a:srcRect/>
          <a:stretch>
            <a:fillRect/>
          </a:stretch>
        </p:blipFill>
        <p:spPr bwMode="auto">
          <a:xfrm>
            <a:off x="395288" y="1341438"/>
            <a:ext cx="8497887" cy="5516562"/>
          </a:xfrm>
          <a:prstGeom prst="rect">
            <a:avLst/>
          </a:prstGeom>
          <a:noFill/>
          <a:ln w="9525">
            <a:noFill/>
            <a:miter lim="800000"/>
            <a:headEnd/>
            <a:tailEnd/>
          </a:ln>
        </p:spPr>
      </p:pic>
      <p:sp>
        <p:nvSpPr>
          <p:cNvPr id="196611" name="Rectangle 4"/>
          <p:cNvSpPr>
            <a:spLocks noChangeArrowheads="1"/>
          </p:cNvSpPr>
          <p:nvPr/>
        </p:nvSpPr>
        <p:spPr bwMode="auto">
          <a:xfrm>
            <a:off x="0" y="0"/>
            <a:ext cx="9142413" cy="1196975"/>
          </a:xfrm>
          <a:prstGeom prst="rect">
            <a:avLst/>
          </a:prstGeom>
          <a:solidFill>
            <a:srgbClr val="0000FF"/>
          </a:solidFill>
          <a:ln w="9525">
            <a:noFill/>
            <a:miter lim="800000"/>
            <a:headEnd/>
            <a:tailEnd/>
          </a:ln>
        </p:spPr>
        <p:txBody>
          <a:bodyPr anchor="ctr"/>
          <a:lstStyle/>
          <a:p>
            <a:pPr marL="571500" indent="-571500" algn="ctr" eaLnBrk="0" hangingPunct="0">
              <a:buFont typeface="Arial" charset="0"/>
              <a:buNone/>
            </a:pPr>
            <a:r>
              <a:rPr lang="en-US" altLang="zh-CN" sz="2800" b="1">
                <a:solidFill>
                  <a:srgbClr val="FF0000"/>
                </a:solidFill>
                <a:sym typeface="Times New Roman" pitchFamily="18" charset="0"/>
              </a:rPr>
              <a:t>5 System Evaluation Method and Database Construction on Urban Disaster Mitigation</a:t>
            </a:r>
            <a:endParaRPr lang="zh-CN" altLang="en-US" sz="2800" b="1">
              <a:solidFill>
                <a:srgbClr val="FFFF00"/>
              </a:solidFill>
              <a:ea typeface="黑体" pitchFamily="2" charset="-122"/>
              <a:sym typeface="Times New Roman" pitchFamily="18" charset="0"/>
            </a:endParaRPr>
          </a:p>
          <a:p>
            <a:pPr marL="571500" indent="-571500" algn="ctr" eaLnBrk="0" hangingPunct="0">
              <a:buFont typeface="Arial" charset="0"/>
              <a:buNone/>
            </a:pPr>
            <a:r>
              <a:rPr lang="zh-CN" altLang="en-US" sz="2000" b="1">
                <a:solidFill>
                  <a:srgbClr val="FFFF00"/>
                </a:solidFill>
                <a:ea typeface="黑体" pitchFamily="2" charset="-122"/>
                <a:sym typeface="Times New Roman" pitchFamily="18" charset="0"/>
              </a:rPr>
              <a:t>Comparison of </a:t>
            </a:r>
            <a:r>
              <a:rPr lang="en-US" altLang="zh-CN" sz="2000" b="1">
                <a:solidFill>
                  <a:srgbClr val="FFFF00"/>
                </a:solidFill>
                <a:ea typeface="黑体" pitchFamily="2" charset="-122"/>
                <a:sym typeface="Times New Roman" pitchFamily="18" charset="0"/>
              </a:rPr>
              <a:t>Different Factors for the Same Community</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4"/>
          <p:cNvSpPr>
            <a:spLocks noChangeArrowheads="1"/>
          </p:cNvSpPr>
          <p:nvPr/>
        </p:nvSpPr>
        <p:spPr bwMode="auto">
          <a:xfrm>
            <a:off x="250825" y="333375"/>
            <a:ext cx="8424863" cy="6494463"/>
          </a:xfrm>
          <a:prstGeom prst="rect">
            <a:avLst/>
          </a:prstGeom>
          <a:noFill/>
          <a:ln w="9525">
            <a:noFill/>
            <a:miter lim="800000"/>
            <a:headEnd/>
            <a:tailEnd/>
          </a:ln>
        </p:spPr>
        <p:txBody>
          <a:bodyPr>
            <a:spAutoFit/>
          </a:bodyPr>
          <a:lstStyle/>
          <a:p>
            <a:pPr algn="ctr">
              <a:lnSpc>
                <a:spcPct val="80000"/>
              </a:lnSpc>
            </a:pPr>
            <a:endParaRPr lang="en-US" altLang="zh-CN" sz="4400">
              <a:solidFill>
                <a:srgbClr val="FF0000"/>
              </a:solidFill>
              <a:latin typeface="黑体" pitchFamily="2" charset="-122"/>
              <a:ea typeface="黑体" pitchFamily="2" charset="-122"/>
            </a:endParaRPr>
          </a:p>
          <a:p>
            <a:pPr algn="ctr">
              <a:lnSpc>
                <a:spcPct val="80000"/>
              </a:lnSpc>
            </a:pPr>
            <a:r>
              <a:rPr lang="en-US" altLang="zh-CN" sz="4400">
                <a:solidFill>
                  <a:srgbClr val="FF0000"/>
                </a:solidFill>
                <a:latin typeface="黑体" pitchFamily="2" charset="-122"/>
                <a:ea typeface="黑体" pitchFamily="2" charset="-122"/>
              </a:rPr>
              <a:t>Thank you for your </a:t>
            </a:r>
            <a:r>
              <a:rPr lang="en-US" altLang="zh-CN" sz="4400">
                <a:solidFill>
                  <a:srgbClr val="FF0000"/>
                </a:solidFill>
              </a:rPr>
              <a:t>attentions</a:t>
            </a:r>
            <a:r>
              <a:rPr lang="zh-CN" altLang="en-US" sz="4400">
                <a:solidFill>
                  <a:srgbClr val="FF0000"/>
                </a:solidFill>
              </a:rPr>
              <a:t>！</a:t>
            </a:r>
            <a:endParaRPr lang="en-US" altLang="zh-CN" sz="4400">
              <a:solidFill>
                <a:srgbClr val="FF0000"/>
              </a:solidFill>
              <a:latin typeface="黑体" pitchFamily="2" charset="-122"/>
              <a:ea typeface="黑体" pitchFamily="2" charset="-122"/>
            </a:endParaRPr>
          </a:p>
          <a:p>
            <a:pPr algn="ctr">
              <a:lnSpc>
                <a:spcPct val="80000"/>
              </a:lnSpc>
            </a:pPr>
            <a:endParaRPr lang="en-US" altLang="zh-CN" sz="2000">
              <a:solidFill>
                <a:schemeClr val="hlink"/>
              </a:solidFill>
            </a:endParaRPr>
          </a:p>
          <a:p>
            <a:pPr algn="ctr">
              <a:lnSpc>
                <a:spcPct val="80000"/>
              </a:lnSpc>
            </a:pPr>
            <a:r>
              <a:rPr lang="en-US" altLang="zh-CN" sz="2000" b="1">
                <a:solidFill>
                  <a:schemeClr val="hlink"/>
                </a:solidFill>
              </a:rPr>
              <a:t>Song Bo</a:t>
            </a:r>
          </a:p>
          <a:p>
            <a:pPr algn="ctr">
              <a:lnSpc>
                <a:spcPct val="80000"/>
              </a:lnSpc>
            </a:pPr>
            <a:r>
              <a:rPr lang="en-US" altLang="zh-CN" sz="2000" b="1">
                <a:solidFill>
                  <a:schemeClr val="hlink"/>
                </a:solidFill>
              </a:rPr>
              <a:t> Professor</a:t>
            </a:r>
          </a:p>
          <a:p>
            <a:pPr algn="ctr"/>
            <a:r>
              <a:rPr lang="en-US" altLang="zh-CN" sz="2000" b="1">
                <a:solidFill>
                  <a:schemeClr val="hlink"/>
                </a:solidFill>
              </a:rPr>
              <a:t>University of Science and Technology Beijing</a:t>
            </a:r>
          </a:p>
          <a:p>
            <a:pPr algn="ctr"/>
            <a:r>
              <a:rPr lang="en-US" altLang="zh-CN" sz="2000" b="1">
                <a:solidFill>
                  <a:schemeClr val="hlink"/>
                </a:solidFill>
              </a:rPr>
              <a:t>Civil and Environmental Engineering School, Department of civil engineering</a:t>
            </a:r>
          </a:p>
          <a:p>
            <a:pPr algn="ctr">
              <a:lnSpc>
                <a:spcPct val="130000"/>
              </a:lnSpc>
            </a:pPr>
            <a:endParaRPr lang="en-US" altLang="zh-CN" sz="1800" b="1"/>
          </a:p>
          <a:p>
            <a:pPr algn="ctr">
              <a:lnSpc>
                <a:spcPct val="130000"/>
              </a:lnSpc>
            </a:pPr>
            <a:r>
              <a:rPr lang="en-US" altLang="zh-CN" sz="1800" b="1"/>
              <a:t>Committee member of seismic prevention and disaster mitigation technology  of Chinese civil engineering society </a:t>
            </a:r>
          </a:p>
          <a:p>
            <a:pPr algn="ctr">
              <a:lnSpc>
                <a:spcPct val="130000"/>
              </a:lnSpc>
            </a:pPr>
            <a:r>
              <a:rPr lang="en-US" altLang="zh-CN" sz="1800" b="1"/>
              <a:t>       Committee member of Soil dynamics committee of  vibration engineering society </a:t>
            </a:r>
          </a:p>
          <a:p>
            <a:pPr algn="ctr">
              <a:lnSpc>
                <a:spcPct val="130000"/>
              </a:lnSpc>
            </a:pPr>
            <a:r>
              <a:rPr lang="en-US" altLang="zh-CN" sz="1800" b="1"/>
              <a:t>     Committee member of Chinese urban seismic prevention and disaster mitigation  review committee</a:t>
            </a:r>
          </a:p>
          <a:p>
            <a:pPr algn="ctr">
              <a:lnSpc>
                <a:spcPct val="130000"/>
              </a:lnSpc>
            </a:pPr>
            <a:r>
              <a:rPr lang="en-US" altLang="zh-CN" sz="1800" b="1"/>
              <a:t>   Committee member of anti-collapse committee of architectural society of China</a:t>
            </a:r>
          </a:p>
          <a:p>
            <a:pPr algn="ctr"/>
            <a:endParaRPr lang="en-US" altLang="zh-CN" sz="1800" b="1">
              <a:solidFill>
                <a:srgbClr val="FF0000"/>
              </a:solidFill>
            </a:endParaRPr>
          </a:p>
          <a:p>
            <a:pPr algn="ctr"/>
            <a:r>
              <a:rPr lang="zh-CN" altLang="en-US" sz="1800" b="1">
                <a:solidFill>
                  <a:srgbClr val="FF0000"/>
                </a:solidFill>
              </a:rPr>
              <a:t>（</a:t>
            </a:r>
            <a:r>
              <a:rPr lang="en-US" altLang="zh-CN" sz="1800" b="1">
                <a:solidFill>
                  <a:srgbClr val="FF0000"/>
                </a:solidFill>
              </a:rPr>
              <a:t>songbo@ces.ustb.edu.cn</a:t>
            </a:r>
            <a:r>
              <a:rPr lang="zh-CN" altLang="en-US" sz="1800" b="1">
                <a:solidFill>
                  <a:srgbClr val="FF0000"/>
                </a:solidFill>
              </a:rPr>
              <a:t>）</a:t>
            </a:r>
          </a:p>
          <a:p>
            <a:pPr algn="ctr"/>
            <a:r>
              <a:rPr lang="zh-CN" altLang="en-US" b="1"/>
              <a:t>  </a:t>
            </a:r>
            <a:r>
              <a:rPr lang="en-US" altLang="zh-CN" sz="1800" b="1">
                <a:solidFill>
                  <a:schemeClr val="hlink"/>
                </a:solidFill>
              </a:rPr>
              <a:t>13366236292    010-62334929</a:t>
            </a:r>
            <a:endParaRPr lang="zh-CN" altLang="en-US" sz="1800" b="1">
              <a:solidFill>
                <a:schemeClr val="hlink"/>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3185</TotalTime>
  <Words>9361</Words>
  <Application>Microsoft Office PowerPoint</Application>
  <PresentationFormat>On-screen Show (4:3)</PresentationFormat>
  <Paragraphs>1071</Paragraphs>
  <Slides>92</Slides>
  <Notes>1</Notes>
  <HiddenSlides>0</HiddenSlides>
  <MMClips>0</MMClips>
  <ScaleCrop>false</ScaleCrop>
  <HeadingPairs>
    <vt:vector size="8" baseType="variant">
      <vt:variant>
        <vt:lpstr>已用的字体</vt:lpstr>
      </vt:variant>
      <vt:variant>
        <vt:i4>9</vt:i4>
      </vt:variant>
      <vt:variant>
        <vt:lpstr>演示文稿设计模板</vt:lpstr>
      </vt:variant>
      <vt:variant>
        <vt:i4>5</vt:i4>
      </vt:variant>
      <vt:variant>
        <vt:lpstr>嵌入 OLE 服务器</vt:lpstr>
      </vt:variant>
      <vt:variant>
        <vt:i4>1</vt:i4>
      </vt:variant>
      <vt:variant>
        <vt:lpstr>幻灯片标题</vt:lpstr>
      </vt:variant>
      <vt:variant>
        <vt:i4>92</vt:i4>
      </vt:variant>
    </vt:vector>
  </HeadingPairs>
  <TitlesOfParts>
    <vt:vector size="107" baseType="lpstr">
      <vt:lpstr>Times New Roman</vt:lpstr>
      <vt:lpstr>宋体</vt:lpstr>
      <vt:lpstr>Arial</vt:lpstr>
      <vt:lpstr>Calibri</vt:lpstr>
      <vt:lpstr>黑体</vt:lpstr>
      <vt:lpstr>Segoe UI</vt:lpstr>
      <vt:lpstr>Tahoma</vt:lpstr>
      <vt:lpstr>Wingdings</vt:lpstr>
      <vt:lpstr>华文楷体</vt:lpstr>
      <vt:lpstr>Office 主题</vt:lpstr>
      <vt:lpstr>Office 主题</vt:lpstr>
      <vt:lpstr>Office 主题</vt:lpstr>
      <vt:lpstr>Office 主题</vt:lpstr>
      <vt:lpstr>Office 主题</vt:lpstr>
      <vt:lpstr>公式</vt:lpstr>
      <vt:lpstr>幻灯片 1</vt:lpstr>
      <vt:lpstr>幻灯片 2</vt:lpstr>
      <vt:lpstr>幻灯片 3</vt:lpstr>
      <vt:lpstr>幻灯片 4</vt:lpstr>
      <vt:lpstr>The Main Distribution  of Volcanoes and Earthquakes  in China</vt:lpstr>
      <vt:lpstr>黑龙江五大连池山 Heilongjiang wudalianchi  volcanoe</vt:lpstr>
      <vt:lpstr>琼北火山  North Volcanoes in  Hainan Island </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标识设计原则  Signs Design Principles </vt:lpstr>
      <vt:lpstr>标识设计原则  Signs Design Principles </vt:lpstr>
      <vt:lpstr>幻灯片 48</vt:lpstr>
      <vt:lpstr>C 建筑外部设置的标识种类 Types of the Sign outside C Building</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vector>
  </TitlesOfParts>
  <Company>阳光联想</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阳光联想</dc:creator>
  <cp:lastModifiedBy>USER</cp:lastModifiedBy>
  <cp:revision>78</cp:revision>
  <dcterms:created xsi:type="dcterms:W3CDTF">2014-02-07T14:21:10Z</dcterms:created>
  <dcterms:modified xsi:type="dcterms:W3CDTF">2014-02-15T02:24:45Z</dcterms:modified>
</cp:coreProperties>
</file>